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2"/>
  </p:notesMasterIdLst>
  <p:handoutMasterIdLst>
    <p:handoutMasterId r:id="rId13"/>
  </p:handoutMasterIdLst>
  <p:sldIdLst>
    <p:sldId id="342" r:id="rId2"/>
    <p:sldId id="407" r:id="rId3"/>
    <p:sldId id="433" r:id="rId4"/>
    <p:sldId id="434" r:id="rId5"/>
    <p:sldId id="435" r:id="rId6"/>
    <p:sldId id="437" r:id="rId7"/>
    <p:sldId id="438" r:id="rId8"/>
    <p:sldId id="440" r:id="rId9"/>
    <p:sldId id="436" r:id="rId10"/>
    <p:sldId id="439" r:id="rId11"/>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009900"/>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739" autoAdjust="0"/>
    <p:restoredTop sz="99663" autoAdjust="0"/>
  </p:normalViewPr>
  <p:slideViewPr>
    <p:cSldViewPr>
      <p:cViewPr varScale="1">
        <p:scale>
          <a:sx n="70" d="100"/>
          <a:sy n="70" d="100"/>
        </p:scale>
        <p:origin x="-1056" y="-10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p:scale>
          <a:sx n="120" d="100"/>
          <a:sy n="120" d="100"/>
        </p:scale>
        <p:origin x="-1146" y="-72"/>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IEEE802.15-13-0164-01-004m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816703"/>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OFDM Resolutions </a:t>
            </a:r>
            <a:r>
              <a:rPr lang="en-US" altLang="ko-KR" sz="1800" dirty="0"/>
              <a:t>for </a:t>
            </a:r>
            <a:r>
              <a:rPr lang="en-US" altLang="ko-KR" sz="1800" dirty="0" smtClean="0"/>
              <a:t>Comments of CIDs 400 through 416 of LB #87</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a:t>
            </a:r>
            <a:r>
              <a:rPr lang="en-US" altLang="ko-KR" sz="1600" dirty="0" err="1" smtClean="0">
                <a:ea typeface="굴림" pitchFamily="50" charset="-127"/>
              </a:rPr>
              <a:t>Cheolho</a:t>
            </a:r>
            <a:r>
              <a:rPr lang="en-US" altLang="ko-KR" sz="1600" dirty="0" smtClean="0">
                <a:ea typeface="굴림" pitchFamily="50" charset="-127"/>
              </a:rPr>
              <a:t> Shin </a:t>
            </a:r>
            <a:r>
              <a:rPr lang="en-US" altLang="ko-KR" sz="1600" dirty="0" smtClean="0">
                <a:solidFill>
                  <a:schemeClr val="tx2"/>
                </a:solidFill>
                <a:ea typeface="굴림" pitchFamily="50" charset="-127"/>
              </a:rPr>
              <a:t>(ETRI</a:t>
            </a:r>
            <a:r>
              <a:rPr lang="en-US" altLang="ko-KR" sz="1600" dirty="0">
                <a:solidFill>
                  <a:schemeClr val="tx2"/>
                </a:solidFill>
                <a:ea typeface="굴림" pitchFamily="50" charset="-127"/>
              </a:rPr>
              <a:t>), </a:t>
            </a:r>
            <a:r>
              <a:rPr lang="en-US" altLang="ko-KR" sz="1600" dirty="0" err="1" smtClean="0">
                <a:solidFill>
                  <a:schemeClr val="tx2"/>
                </a:solidFill>
                <a:ea typeface="굴림" pitchFamily="50" charset="-127"/>
              </a:rPr>
              <a:t>Sangsung</a:t>
            </a:r>
            <a:r>
              <a:rPr lang="en-US" altLang="ko-KR" sz="1600" dirty="0" smtClean="0">
                <a:solidFill>
                  <a:schemeClr val="tx2"/>
                </a:solidFill>
                <a:ea typeface="굴림" pitchFamily="50" charset="-127"/>
              </a:rPr>
              <a:t> </a:t>
            </a:r>
            <a:r>
              <a:rPr lang="en-US" altLang="ko-KR" sz="1600" dirty="0" err="1" smtClean="0">
                <a:solidFill>
                  <a:schemeClr val="tx2"/>
                </a:solidFill>
                <a:ea typeface="굴림" pitchFamily="50" charset="-127"/>
              </a:rPr>
              <a:t>Choi</a:t>
            </a:r>
            <a:r>
              <a:rPr lang="en-US" altLang="ko-KR" sz="1600" dirty="0" smtClean="0">
                <a:solidFill>
                  <a:schemeClr val="tx2"/>
                </a:solidFill>
                <a:ea typeface="굴림" pitchFamily="50" charset="-127"/>
              </a:rPr>
              <a:t> (ETRI) and </a:t>
            </a:r>
            <a:r>
              <a:rPr lang="en-GB" altLang="ko-KR" sz="1600" dirty="0" err="1" smtClean="0"/>
              <a:t>Soo</a:t>
            </a:r>
            <a:r>
              <a:rPr lang="en-GB" altLang="ko-KR" sz="1600" dirty="0" smtClean="0"/>
              <a:t>-Young </a:t>
            </a:r>
            <a:r>
              <a:rPr lang="en-GB" altLang="ko-KR" sz="1600" dirty="0"/>
              <a:t>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smtClean="0">
                <a:ea typeface="굴림" pitchFamily="50" charset="-127"/>
              </a:rPr>
              <a:t>sychang@ecs.csus.edu</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smtClean="0">
                <a:solidFill>
                  <a:schemeClr val="tx2"/>
                </a:solidFill>
                <a:ea typeface="굴림" pitchFamily="50" charset="-127"/>
              </a:rPr>
              <a:t>+1-530-574-2741</a:t>
            </a:r>
            <a:r>
              <a:rPr lang="en-US" altLang="ko-KR" sz="1600" dirty="0" smtClean="0">
                <a:ea typeface="굴림" pitchFamily="50" charset="-127"/>
              </a:rPr>
              <a:t> </a:t>
            </a:r>
            <a:r>
              <a:rPr lang="en-US" altLang="ko-KR" sz="1600" dirty="0">
                <a:ea typeface="굴림" pitchFamily="50" charset="-127"/>
              </a:rPr>
              <a:t>E-Mail: </a:t>
            </a:r>
            <a:r>
              <a:rPr lang="en-US" altLang="ko-KR" sz="1600" dirty="0" smtClean="0">
                <a:ea typeface="굴림" pitchFamily="50" charset="-127"/>
              </a:rPr>
              <a:t>sychang@ecs.csus.edu</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OFDM resolutions for CIDs 400 through 416 of 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a:t>
            </a:r>
            <a:r>
              <a:rPr lang="en-US" altLang="ko-KR" sz="1600" dirty="0" smtClean="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416, 20.2.4, 77</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TVWS-OFDM PHY has an incomplete specification of RF requirements. </a:t>
            </a:r>
          </a:p>
          <a:p>
            <a:r>
              <a:rPr lang="en-US" altLang="ko-KR" sz="2000" dirty="0" smtClean="0"/>
              <a:t>Proposed Change</a:t>
            </a:r>
          </a:p>
          <a:p>
            <a:pPr lvl="1"/>
            <a:r>
              <a:rPr lang="en-US" altLang="ko-KR" sz="1600" dirty="0" smtClean="0"/>
              <a:t>One can assume that these requirements would be worked into the draft over time. Please include a list of the specifications that would be specified by the standard. Include RF requirements that are known. </a:t>
            </a:r>
          </a:p>
          <a:p>
            <a:r>
              <a:rPr lang="en-US" altLang="ko-KR" sz="2000" dirty="0" smtClean="0"/>
              <a:t>Proposed </a:t>
            </a:r>
            <a:r>
              <a:rPr lang="en-US" altLang="ko-KR" sz="2000" smtClean="0"/>
              <a:t>Resolution </a:t>
            </a:r>
            <a:r>
              <a:rPr lang="en-US" altLang="ko-KR" sz="2000" smtClean="0"/>
              <a:t>- Open</a:t>
            </a:r>
            <a:endParaRPr lang="en-US" altLang="ko-KR" sz="2000" dirty="0" smtClean="0"/>
          </a:p>
          <a:p>
            <a:pPr lvl="1">
              <a:buNone/>
            </a:pPr>
            <a:r>
              <a:rPr lang="en-US" altLang="ko-KR" sz="1600" b="1" i="1" dirty="0" smtClean="0">
                <a:solidFill>
                  <a:srgbClr val="0000FF"/>
                </a:solidFill>
              </a:rPr>
              <a:t>Modify the text. (Will provide the text later.)</a:t>
            </a: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smtClean="0">
                <a:solidFill>
                  <a:srgbClr val="FF0000"/>
                </a:solidFill>
              </a:rPr>
              <a:t>CS: ? </a:t>
            </a:r>
            <a:endParaRPr lang="en-US" altLang="ko-KR" b="1" dirty="0" smtClean="0">
              <a:solidFill>
                <a:srgbClr val="FF0000"/>
              </a:solidFill>
            </a:endParaRPr>
          </a:p>
        </p:txBody>
      </p:sp>
    </p:spTree>
    <p:extLst>
      <p:ext uri="{BB962C8B-B14F-4D97-AF65-F5344CB8AC3E}">
        <p14:creationId xmlns="" xmlns:p14="http://schemas.microsoft.com/office/powerpoint/2010/main" val="2086551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Comments for TVWS OFDM Issues</a:t>
            </a:r>
            <a:endParaRPr lang="ko-KR" altLang="en-US" sz="2800" dirty="0">
              <a:ea typeface="굴림" pitchFamily="34" charset="-127"/>
            </a:endParaRPr>
          </a:p>
        </p:txBody>
      </p:sp>
      <p:sp>
        <p:nvSpPr>
          <p:cNvPr id="4" name="Content Placeholder 3"/>
          <p:cNvSpPr>
            <a:spLocks noGrp="1"/>
          </p:cNvSpPr>
          <p:nvPr>
            <p:ph sz="half" idx="2"/>
          </p:nvPr>
        </p:nvSpPr>
        <p:spPr>
          <a:xfrm>
            <a:off x="899592" y="1981200"/>
            <a:ext cx="7558608" cy="4114800"/>
          </a:xfrm>
        </p:spPr>
        <p:txBody>
          <a:bodyPr/>
          <a:lstStyle/>
          <a:p>
            <a:r>
              <a:rPr lang="en-US" altLang="ko-KR" dirty="0" smtClean="0"/>
              <a:t>CID 400 </a:t>
            </a:r>
          </a:p>
          <a:p>
            <a:r>
              <a:rPr lang="en-US" altLang="ko-KR" dirty="0" smtClean="0"/>
              <a:t>CID 402 </a:t>
            </a:r>
          </a:p>
          <a:p>
            <a:r>
              <a:rPr lang="en-US" altLang="ko-KR" dirty="0" smtClean="0"/>
              <a:t>CID 404 </a:t>
            </a:r>
          </a:p>
          <a:p>
            <a:r>
              <a:rPr lang="en-US" altLang="ko-KR" dirty="0" smtClean="0"/>
              <a:t>CID 407/412/413/414/415 </a:t>
            </a:r>
          </a:p>
          <a:p>
            <a:r>
              <a:rPr lang="en-US" altLang="ko-KR" dirty="0" smtClean="0"/>
              <a:t>CID 408</a:t>
            </a:r>
          </a:p>
          <a:p>
            <a:r>
              <a:rPr lang="en-US" altLang="ko-KR" dirty="0" smtClean="0"/>
              <a:t>CID 409/410/411 </a:t>
            </a:r>
          </a:p>
          <a:p>
            <a:r>
              <a:rPr lang="en-US" altLang="ko-KR" dirty="0" smtClean="0"/>
              <a:t>CID 416 </a:t>
            </a:r>
          </a:p>
        </p:txBody>
      </p:sp>
    </p:spTree>
    <p:extLst>
      <p:ext uri="{BB962C8B-B14F-4D97-AF65-F5344CB8AC3E}">
        <p14:creationId xmlns="" xmlns:p14="http://schemas.microsoft.com/office/powerpoint/2010/main" val="2435230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400, 20.2.3.3, 73, Table 139</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The difference between similar mandatory and optional modulation modes is not clear in the table, e.g., what is the difference between MCS0 and MCS3; MCS1 and MCS4, and so on. </a:t>
            </a:r>
          </a:p>
          <a:p>
            <a:r>
              <a:rPr lang="en-US" altLang="ko-KR" sz="2000" dirty="0" smtClean="0"/>
              <a:t>Proposed Change</a:t>
            </a:r>
          </a:p>
          <a:p>
            <a:pPr lvl="1"/>
            <a:r>
              <a:rPr lang="en-US" altLang="ko-KR" sz="1600" dirty="0" smtClean="0"/>
              <a:t>Please clarify and/or include additional information in table. </a:t>
            </a:r>
          </a:p>
          <a:p>
            <a:r>
              <a:rPr lang="en-US" altLang="ko-KR" sz="2000" dirty="0" smtClean="0"/>
              <a:t>Proposed Resolution - Rejected</a:t>
            </a:r>
          </a:p>
          <a:p>
            <a:pPr lvl="1">
              <a:buFontTx/>
              <a:buChar char="-"/>
            </a:pPr>
            <a:r>
              <a:rPr lang="en-US" altLang="ko-KR" sz="1600" b="1" i="1" dirty="0" smtClean="0">
                <a:solidFill>
                  <a:srgbClr val="0000FF"/>
                </a:solidFill>
              </a:rPr>
              <a:t>See Table 137</a:t>
            </a:r>
          </a:p>
          <a:p>
            <a:pPr lvl="1">
              <a:buFontTx/>
              <a:buChar char="-"/>
            </a:pPr>
            <a:r>
              <a:rPr lang="en-US" altLang="ko-KR" sz="1600" b="1" i="1" dirty="0" smtClean="0">
                <a:solidFill>
                  <a:srgbClr val="0000FF"/>
                </a:solidFill>
              </a:rPr>
              <a:t>MCSs 3-5 are 4 times </a:t>
            </a:r>
            <a:r>
              <a:rPr lang="en-US" altLang="ko-KR" sz="1600" b="1" i="1" dirty="0" err="1" smtClean="0">
                <a:solidFill>
                  <a:srgbClr val="0000FF"/>
                </a:solidFill>
              </a:rPr>
              <a:t>overclock</a:t>
            </a:r>
            <a:r>
              <a:rPr lang="en-US" altLang="ko-KR" sz="1600" b="1" i="1" dirty="0" smtClean="0">
                <a:solidFill>
                  <a:srgbClr val="0000FF"/>
                </a:solidFill>
              </a:rPr>
              <a:t> modes comparing to MCSs 0-2.</a:t>
            </a:r>
          </a:p>
          <a:p>
            <a:pPr lvl="1">
              <a:buFontTx/>
              <a:buChar char="-"/>
            </a:pPr>
            <a:endParaRPr lang="en-US" altLang="ko-KR" sz="1600" b="1" i="1" dirty="0" smtClean="0">
              <a:solidFill>
                <a:srgbClr val="0000FF"/>
              </a:solidFill>
            </a:endParaRPr>
          </a:p>
          <a:p>
            <a:pPr lvl="1">
              <a:buFontTx/>
              <a:buChar char="-"/>
            </a:pPr>
            <a:r>
              <a:rPr lang="en-US" altLang="ko-KR" sz="1600" b="1" i="1" dirty="0" smtClean="0">
                <a:solidFill>
                  <a:srgbClr val="FF0000"/>
                </a:solidFill>
              </a:rPr>
              <a:t>Editors will look at combining Table 139 with Table 137.</a:t>
            </a:r>
            <a:endParaRPr lang="ko-KR" altLang="en-US" sz="1600" dirty="0">
              <a:solidFill>
                <a:srgbClr val="FF0000"/>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R</a:t>
            </a: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402, 20.2.3.4, 73, 6</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Editorial: Figure 121 missing connections at taps in diagram. </a:t>
            </a:r>
          </a:p>
          <a:p>
            <a:r>
              <a:rPr lang="en-US" altLang="ko-KR" sz="2000" dirty="0" smtClean="0"/>
              <a:t>Proposed Change</a:t>
            </a:r>
          </a:p>
          <a:p>
            <a:pPr lvl="1"/>
            <a:r>
              <a:rPr lang="en-US" altLang="ko-KR" sz="1600" dirty="0" smtClean="0"/>
              <a:t>Add connection dots or squares at cross taps. Do the same for other polynomial diagrams/figure throughout the draft. </a:t>
            </a:r>
          </a:p>
          <a:p>
            <a:r>
              <a:rPr lang="en-US" altLang="ko-KR" sz="2000" dirty="0" smtClean="0"/>
              <a:t>Proposed Resolution - Accepted</a:t>
            </a:r>
          </a:p>
          <a:p>
            <a:pPr lvl="1">
              <a:buNone/>
            </a:pPr>
            <a:r>
              <a:rPr lang="en-US" altLang="ko-KR" sz="1600" b="1" i="1" dirty="0" smtClean="0">
                <a:solidFill>
                  <a:srgbClr val="0000FF"/>
                </a:solidFill>
              </a:rPr>
              <a:t>Modify Figure 121.</a:t>
            </a: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pic>
        <p:nvPicPr>
          <p:cNvPr id="1026" name="Picture 2"/>
          <p:cNvPicPr>
            <a:picLocks noChangeAspect="1" noChangeArrowheads="1"/>
          </p:cNvPicPr>
          <p:nvPr/>
        </p:nvPicPr>
        <p:blipFill>
          <a:blip r:embed="rId2" cstate="print"/>
          <a:srcRect/>
          <a:stretch>
            <a:fillRect/>
          </a:stretch>
        </p:blipFill>
        <p:spPr bwMode="auto">
          <a:xfrm>
            <a:off x="2339752" y="3992047"/>
            <a:ext cx="5904656" cy="2389281"/>
          </a:xfrm>
          <a:prstGeom prst="rect">
            <a:avLst/>
          </a:prstGeom>
          <a:noFill/>
          <a:ln w="9525">
            <a:noFill/>
            <a:miter lim="800000"/>
            <a:headEnd/>
            <a:tailEnd/>
          </a:ln>
        </p:spPr>
      </p:pic>
      <p:sp>
        <p:nvSpPr>
          <p:cNvPr id="6" name="TextBox 5"/>
          <p:cNvSpPr txBox="1"/>
          <p:nvPr/>
        </p:nvSpPr>
        <p:spPr>
          <a:xfrm>
            <a:off x="2123728" y="4149080"/>
            <a:ext cx="3380028" cy="338554"/>
          </a:xfrm>
          <a:prstGeom prst="rect">
            <a:avLst/>
          </a:prstGeom>
          <a:noFill/>
        </p:spPr>
        <p:txBody>
          <a:bodyPr wrap="none" rtlCol="0">
            <a:spAutoFit/>
          </a:bodyPr>
          <a:lstStyle/>
          <a:p>
            <a:r>
              <a:rPr lang="en-US" sz="1600" b="1" dirty="0" smtClean="0">
                <a:solidFill>
                  <a:srgbClr val="0000FF"/>
                </a:solidFill>
              </a:rPr>
              <a:t>Add dots at cross taps in  this figure.</a:t>
            </a:r>
            <a:endParaRPr lang="en-US" sz="1600" b="1" dirty="0">
              <a:solidFill>
                <a:srgbClr val="0000FF"/>
              </a:solidFill>
            </a:endParaRPr>
          </a:p>
        </p:txBody>
      </p:sp>
    </p:spTree>
    <p:extLst>
      <p:ext uri="{BB962C8B-B14F-4D97-AF65-F5344CB8AC3E}">
        <p14:creationId xmlns="" xmlns:p14="http://schemas.microsoft.com/office/powerpoint/2010/main" val="2086551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404, 20.2.3.4, 75, Fig. 122</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While the figure is useful in understanding the arrangement of tones in the signal, the location of the pilots is not very clear. It seems like the x-axis tone numbers imply pilot tone location, but then DC(tone 0) is also listed. </a:t>
            </a:r>
          </a:p>
          <a:p>
            <a:r>
              <a:rPr lang="en-US" altLang="ko-KR" sz="2000" dirty="0" smtClean="0"/>
              <a:t>Proposed Change</a:t>
            </a:r>
          </a:p>
          <a:p>
            <a:pPr lvl="1"/>
            <a:r>
              <a:rPr lang="en-US" altLang="ko-KR" sz="1600" dirty="0" smtClean="0"/>
              <a:t>The figure needs to be properly labeled. Perhaps it would be best to include a table or text clarifying the location of the pilot tones. </a:t>
            </a:r>
          </a:p>
          <a:p>
            <a:r>
              <a:rPr lang="en-US" altLang="ko-KR" sz="2000" dirty="0" smtClean="0"/>
              <a:t>Proposed Resolution - Accepted</a:t>
            </a:r>
            <a:endParaRPr lang="en-US" altLang="ko-KR" sz="1600" b="1" i="1" dirty="0" smtClean="0">
              <a:solidFill>
                <a:srgbClr val="0000FF"/>
              </a:solidFill>
            </a:endParaRPr>
          </a:p>
          <a:p>
            <a:pPr lvl="1">
              <a:buFontTx/>
              <a:buChar char="-"/>
            </a:pPr>
            <a:r>
              <a:rPr lang="en-US" altLang="ko-KR" sz="1600" b="1" i="1" dirty="0" smtClean="0">
                <a:solidFill>
                  <a:srgbClr val="0000FF"/>
                </a:solidFill>
              </a:rPr>
              <a:t>Modify Fig. 122: Remove an arrow for DC tone. </a:t>
            </a:r>
          </a:p>
          <a:p>
            <a:pPr lvl="1">
              <a:buFontTx/>
              <a:buChar char="-"/>
            </a:pPr>
            <a:r>
              <a:rPr lang="en-US" altLang="ko-KR" sz="1600" b="1" i="1" dirty="0" smtClean="0">
                <a:solidFill>
                  <a:srgbClr val="0000FF"/>
                </a:solidFill>
              </a:rPr>
              <a:t>Add the following sentence to clarify the data tones:</a:t>
            </a:r>
          </a:p>
          <a:p>
            <a:pPr lvl="1">
              <a:buNone/>
            </a:pPr>
            <a:r>
              <a:rPr lang="en-US" altLang="ko-KR" sz="1600" b="1" i="1" dirty="0" smtClean="0">
                <a:solidFill>
                  <a:srgbClr val="0000FF"/>
                </a:solidFill>
              </a:rPr>
              <a:t>     “The data tones to be transmitted in the OFDM symbol are placed into the negative data tones (numbered from –64 to –1) followed by the positive data tones (numbered 1 to 64).”</a:t>
            </a:r>
          </a:p>
          <a:p>
            <a:pPr lvl="1">
              <a:buFontTx/>
              <a:buChar char="-"/>
            </a:pPr>
            <a:endParaRPr lang="en-US" altLang="ko-KR" sz="1600" b="1" i="1" dirty="0" smtClean="0">
              <a:solidFill>
                <a:srgbClr val="0000FF"/>
              </a:solidFill>
            </a:endParaRPr>
          </a:p>
          <a:p>
            <a:pPr lvl="1">
              <a:buNone/>
            </a:pPr>
            <a:r>
              <a:rPr lang="en-US" altLang="ko-KR" sz="1600" b="1" i="1" dirty="0" smtClean="0">
                <a:solidFill>
                  <a:srgbClr val="0000FF"/>
                </a:solidFill>
              </a:rPr>
              <a:t>      </a:t>
            </a:r>
            <a:endParaRPr lang="ko-KR" altLang="en-US" sz="1600" b="1" i="1" dirty="0">
              <a:solidFill>
                <a:srgbClr val="0000FF"/>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 xmlns:p14="http://schemas.microsoft.com/office/powerpoint/2010/main" val="2086551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407/412/413/414/415, </a:t>
            </a:r>
            <a:br>
              <a:rPr lang="en-US" altLang="ko-KR" b="1" dirty="0" smtClean="0"/>
            </a:br>
            <a:r>
              <a:rPr lang="en-US" altLang="ko-KR" b="1" dirty="0" smtClean="0"/>
              <a:t>20.2.4.1, 77, 27</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400" dirty="0" smtClean="0"/>
              <a:t>(407) Table 4ic references frequency bands not allocated to TVWS.</a:t>
            </a:r>
          </a:p>
          <a:p>
            <a:pPr lvl="1"/>
            <a:r>
              <a:rPr lang="en-US" altLang="ko-KR" sz="1400" dirty="0" smtClean="0"/>
              <a:t>(412) The 4m PAR states: This amendment specifies a physical layer for 802.15.4 meeting TV white space regulatory requirements in as many regulatory domains as practical and also any necessary Media Access Control (MAC) changes needed to support this physical layer. The amendment enables operation in the VHF/UHF TV broadcast bands between 54 MHz and 862 MHz, supporting typical data rates in the 40 </a:t>
            </a:r>
            <a:r>
              <a:rPr lang="en-US" altLang="ko-KR" sz="1400" dirty="0" err="1" smtClean="0"/>
              <a:t>kbits</a:t>
            </a:r>
            <a:r>
              <a:rPr lang="en-US" altLang="ko-KR" sz="1400" dirty="0" smtClean="0"/>
              <a:t> per second to 2000 </a:t>
            </a:r>
            <a:r>
              <a:rPr lang="en-US" altLang="ko-KR" sz="1400" dirty="0" err="1" smtClean="0"/>
              <a:t>kbits</a:t>
            </a:r>
            <a:r>
              <a:rPr lang="en-US" altLang="ko-KR" sz="1400" dirty="0" smtClean="0"/>
              <a:t> per second range, to realize optimal and power efficient device command and control applications. Why the TVWS -OFDM PHY also operates in the 4g bands? </a:t>
            </a:r>
          </a:p>
          <a:p>
            <a:pPr lvl="1"/>
            <a:r>
              <a:rPr lang="en-US" altLang="ko-KR" sz="1400" dirty="0" smtClean="0"/>
              <a:t>(413/414/415) The TVWS -OFDM PHY should operate only in TVWS bands and not in 4g bands. Why 4m TVWS-OFDM amends the 4g MR-OFDM PHY layer? 4m PAR clearly states: This amendment specifies a physical layer for 802.15.4 meeting TV white space regulatory requirements in as many regulatory domains as practical and also any necessary Media Access Control (MAC) changes needed to support this physical layer. The amendment enables operation in the VHF/UHF TV broadcast bands between 54 MHz and 862 MHz, supporting typical data rates in the 40 </a:t>
            </a:r>
            <a:r>
              <a:rPr lang="en-US" altLang="ko-KR" sz="1400" dirty="0" err="1" smtClean="0"/>
              <a:t>kbits</a:t>
            </a:r>
            <a:r>
              <a:rPr lang="en-US" altLang="ko-KR" sz="1400" dirty="0" smtClean="0"/>
              <a:t> per second to 2000 </a:t>
            </a:r>
            <a:r>
              <a:rPr lang="en-US" altLang="ko-KR" sz="1400" dirty="0" err="1" smtClean="0"/>
              <a:t>kbits</a:t>
            </a:r>
            <a:r>
              <a:rPr lang="en-US" altLang="ko-KR" sz="1400" dirty="0" smtClean="0"/>
              <a:t> per second range, to realize optimal and power efficient device command and control applications.</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t>
            </a:r>
          </a:p>
        </p:txBody>
      </p:sp>
    </p:spTree>
    <p:extLst>
      <p:ext uri="{BB962C8B-B14F-4D97-AF65-F5344CB8AC3E}">
        <p14:creationId xmlns="" xmlns:p14="http://schemas.microsoft.com/office/powerpoint/2010/main" val="2086551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407/412/413/414/415, </a:t>
            </a:r>
            <a:br>
              <a:rPr lang="en-US" altLang="ko-KR" b="1" dirty="0" smtClean="0"/>
            </a:br>
            <a:r>
              <a:rPr lang="en-US" altLang="ko-KR" b="1" dirty="0" smtClean="0"/>
              <a:t>20.2.4.1, 77, 27 (cont’d)</a:t>
            </a:r>
            <a:endParaRPr lang="ko-KR" altLang="en-US" b="1" dirty="0"/>
          </a:p>
        </p:txBody>
      </p:sp>
      <p:sp>
        <p:nvSpPr>
          <p:cNvPr id="3" name="내용 개체 틀 2"/>
          <p:cNvSpPr>
            <a:spLocks noGrp="1"/>
          </p:cNvSpPr>
          <p:nvPr>
            <p:ph idx="1"/>
          </p:nvPr>
        </p:nvSpPr>
        <p:spPr/>
        <p:txBody>
          <a:bodyPr/>
          <a:lstStyle/>
          <a:p>
            <a:r>
              <a:rPr lang="en-US" altLang="ko-KR" sz="2000" dirty="0" smtClean="0"/>
              <a:t>Proposed Change</a:t>
            </a:r>
          </a:p>
          <a:p>
            <a:pPr lvl="1"/>
            <a:r>
              <a:rPr lang="en-US" altLang="ko-KR" sz="1600" dirty="0" smtClean="0"/>
              <a:t>(407) Rows indicting bit numbers 5 - 18 are not bands that were allocated for analogue VHF / UHF TV broadcast. Either justify the inclusion or remove from the supported band fields. </a:t>
            </a:r>
          </a:p>
          <a:p>
            <a:pPr lvl="1"/>
            <a:r>
              <a:rPr lang="en-US" altLang="ko-KR" sz="1600" dirty="0" smtClean="0"/>
              <a:t>(412/ 413/414/415) Remove 4g bands from the bands where TVWS-OFDM PHY operates.</a:t>
            </a:r>
          </a:p>
          <a:p>
            <a:r>
              <a:rPr lang="en-US" altLang="ko-KR" sz="2000" dirty="0" smtClean="0"/>
              <a:t>Proposed Resolution – Open</a:t>
            </a:r>
          </a:p>
          <a:p>
            <a:pPr lvl="1">
              <a:buNone/>
            </a:pPr>
            <a:r>
              <a:rPr lang="en-US" altLang="ko-KR" sz="1600" b="1" i="1" dirty="0" smtClean="0">
                <a:solidFill>
                  <a:srgbClr val="0000FF"/>
                </a:solidFill>
              </a:rPr>
              <a:t>Refer to the resolutions for CIDs 152, 154, and 369.</a:t>
            </a: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t>
            </a:r>
          </a:p>
        </p:txBody>
      </p:sp>
    </p:spTree>
    <p:extLst>
      <p:ext uri="{BB962C8B-B14F-4D97-AF65-F5344CB8AC3E}">
        <p14:creationId xmlns="" xmlns:p14="http://schemas.microsoft.com/office/powerpoint/2010/main" val="2086551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408, 20.2.4.2, 77, 31</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Consider whether performance improvements can be achieved when filter characteristics are further specified. </a:t>
            </a:r>
          </a:p>
          <a:p>
            <a:r>
              <a:rPr lang="en-US" altLang="ko-KR" sz="2000" dirty="0" smtClean="0"/>
              <a:t>Proposed Change</a:t>
            </a:r>
          </a:p>
          <a:p>
            <a:pPr lvl="1"/>
            <a:r>
              <a:rPr lang="en-US" altLang="ko-KR" sz="1600" dirty="0" smtClean="0"/>
              <a:t>see comment. </a:t>
            </a:r>
          </a:p>
          <a:p>
            <a:r>
              <a:rPr lang="en-US" altLang="ko-KR" sz="2000" dirty="0" smtClean="0"/>
              <a:t>Proposed Resolution - Accepted</a:t>
            </a:r>
          </a:p>
          <a:p>
            <a:pPr lvl="1">
              <a:buNone/>
            </a:pPr>
            <a:r>
              <a:rPr lang="en-US" altLang="ko-KR" sz="1600" b="1" i="1" dirty="0" smtClean="0">
                <a:solidFill>
                  <a:srgbClr val="0000FF"/>
                </a:solidFill>
              </a:rPr>
              <a:t>Refer to a document, 15-13-0176-01-004m-proposed-resolution-to-cid-408-of-lb-87.</a:t>
            </a: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 xmlns:p14="http://schemas.microsoft.com/office/powerpoint/2010/main" val="2086551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409/410/411, 20.2.4.2, 77, 31-32</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Pulse shaping method is not defined in this chapter. </a:t>
            </a:r>
          </a:p>
          <a:p>
            <a:r>
              <a:rPr lang="en-US" altLang="ko-KR" sz="2000" dirty="0" smtClean="0"/>
              <a:t>Proposed Change</a:t>
            </a:r>
          </a:p>
          <a:p>
            <a:pPr lvl="1"/>
            <a:r>
              <a:rPr lang="en-US" altLang="ko-KR" sz="1600" dirty="0" smtClean="0"/>
              <a:t>Give a definition of the pulse shaping. </a:t>
            </a:r>
          </a:p>
          <a:p>
            <a:r>
              <a:rPr lang="en-US" altLang="ko-KR" sz="2000" dirty="0" smtClean="0"/>
              <a:t>Proposed Resolution</a:t>
            </a:r>
          </a:p>
          <a:p>
            <a:pPr lvl="1">
              <a:buNone/>
            </a:pPr>
            <a:r>
              <a:rPr lang="en-US" altLang="ko-KR" sz="1600" b="1" i="1" dirty="0" smtClean="0">
                <a:solidFill>
                  <a:srgbClr val="0000FF"/>
                </a:solidFill>
              </a:rPr>
              <a:t>Refer to a document, 15-13-0176-01-004m-proposed-resolution-to-cid-408-of-lb-87.</a:t>
            </a: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 xmlns:p14="http://schemas.microsoft.com/office/powerpoint/2010/main" val="2086551108"/>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34979</TotalTime>
  <Words>875</Words>
  <Application>Microsoft Office PowerPoint</Application>
  <PresentationFormat>On-screen Show (4:3)</PresentationFormat>
  <Paragraphs>93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테마</vt:lpstr>
      <vt:lpstr>Slide 1</vt:lpstr>
      <vt:lpstr>Comments for TVWS OFDM Issues</vt:lpstr>
      <vt:lpstr>CID 400, 20.2.3.3, 73, Table 139</vt:lpstr>
      <vt:lpstr>CID 402, 20.2.3.4, 73, 6</vt:lpstr>
      <vt:lpstr>CID 404, 20.2.3.4, 75, Fig. 122</vt:lpstr>
      <vt:lpstr>CID 407/412/413/414/415,  20.2.4.1, 77, 27</vt:lpstr>
      <vt:lpstr>CID 407/412/413/414/415,  20.2.4.1, 77, 27 (cont’d)</vt:lpstr>
      <vt:lpstr>CID 408, 20.2.4.2, 77, 31</vt:lpstr>
      <vt:lpstr>CID 409/410/411, 20.2.4.2, 77, 31-32</vt:lpstr>
      <vt:lpstr>CID 416, 20.2.4, 77</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802</cp:revision>
  <cp:lastPrinted>2012-07-09T00:38:43Z</cp:lastPrinted>
  <dcterms:created xsi:type="dcterms:W3CDTF">1999-11-08T18:59:45Z</dcterms:created>
  <dcterms:modified xsi:type="dcterms:W3CDTF">2013-03-19T18:44:41Z</dcterms:modified>
</cp:coreProperties>
</file>