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2"/>
  </p:notesMasterIdLst>
  <p:handoutMasterIdLst>
    <p:handoutMasterId r:id="rId13"/>
  </p:handoutMasterIdLst>
  <p:sldIdLst>
    <p:sldId id="342" r:id="rId2"/>
    <p:sldId id="407" r:id="rId3"/>
    <p:sldId id="422" r:id="rId4"/>
    <p:sldId id="426" r:id="rId5"/>
    <p:sldId id="427" r:id="rId6"/>
    <p:sldId id="428" r:id="rId7"/>
    <p:sldId id="429" r:id="rId8"/>
    <p:sldId id="430" r:id="rId9"/>
    <p:sldId id="431" r:id="rId10"/>
    <p:sldId id="432" r:id="rId11"/>
  </p:sldIdLst>
  <p:sldSz cx="9144000" cy="6858000" type="screen4x3"/>
  <p:notesSz cx="6797675" cy="987425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FF"/>
    <a:srgbClr val="009900"/>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7739" autoAdjust="0"/>
    <p:restoredTop sz="99663" autoAdjust="0"/>
  </p:normalViewPr>
  <p:slideViewPr>
    <p:cSldViewPr>
      <p:cViewPr varScale="1">
        <p:scale>
          <a:sx n="70" d="100"/>
          <a:sy n="70" d="100"/>
        </p:scale>
        <p:origin x="-1056" y="-108"/>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0"/>
    </p:cViewPr>
  </p:sorterViewPr>
  <p:notesViewPr>
    <p:cSldViewPr>
      <p:cViewPr>
        <p:scale>
          <a:sx n="120" d="100"/>
          <a:sy n="120" d="100"/>
        </p:scale>
        <p:origin x="-1146" y="-72"/>
      </p:cViewPr>
      <p:guideLst>
        <p:guide orient="horz" pos="3110"/>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38" y="200025"/>
            <a:ext cx="26416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81038" y="200025"/>
            <a:ext cx="226536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078288" y="9556750"/>
            <a:ext cx="2116137"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44775" y="9556750"/>
            <a:ext cx="1357313"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E988F2E2-922E-431E-B06C-4EE79B7F5B83}" type="slidenum">
              <a:rPr lang="en-US" altLang="ko-KR"/>
              <a:pPr>
                <a:defRPr/>
              </a:pPr>
              <a:t>‹#›</a:t>
            </a:fld>
            <a:endParaRPr lang="en-US" altLang="ko-KR"/>
          </a:p>
        </p:txBody>
      </p:sp>
      <p:sp>
        <p:nvSpPr>
          <p:cNvPr id="36870" name="Line 6"/>
          <p:cNvSpPr>
            <a:spLocks noChangeShapeType="1"/>
          </p:cNvSpPr>
          <p:nvPr/>
        </p:nvSpPr>
        <p:spPr bwMode="auto">
          <a:xfrm>
            <a:off x="679450" y="412750"/>
            <a:ext cx="5438775"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6871" name="Rectangle 7"/>
          <p:cNvSpPr>
            <a:spLocks noChangeArrowheads="1"/>
          </p:cNvSpPr>
          <p:nvPr/>
        </p:nvSpPr>
        <p:spPr bwMode="auto">
          <a:xfrm>
            <a:off x="679450" y="9556750"/>
            <a:ext cx="698500" cy="369888"/>
          </a:xfrm>
          <a:prstGeom prst="rect">
            <a:avLst/>
          </a:prstGeom>
          <a:noFill/>
          <a:ln w="9525">
            <a:noFill/>
            <a:miter lim="800000"/>
            <a:headEnd/>
            <a:tailEnd/>
          </a:ln>
        </p:spPr>
        <p:txBody>
          <a:bodyPr lIns="0" tIns="0" rIns="0" bIns="0">
            <a:spAutoFit/>
          </a:bodyPr>
          <a:lstStyle/>
          <a:p>
            <a:pPr defTabSz="933450"/>
            <a:r>
              <a:rPr lang="en-US" altLang="ko-KR">
                <a:ea typeface="굴림" pitchFamily="34" charset="-127"/>
              </a:rPr>
              <a:t>Submission</a:t>
            </a:r>
          </a:p>
        </p:txBody>
      </p:sp>
      <p:sp>
        <p:nvSpPr>
          <p:cNvPr id="36872" name="Line 8"/>
          <p:cNvSpPr>
            <a:spLocks noChangeShapeType="1"/>
          </p:cNvSpPr>
          <p:nvPr/>
        </p:nvSpPr>
        <p:spPr bwMode="auto">
          <a:xfrm>
            <a:off x="679450" y="9545638"/>
            <a:ext cx="5589588"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 xmlns:p14="http://schemas.microsoft.com/office/powerpoint/2010/main" val="30222895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8" y="115888"/>
            <a:ext cx="27590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41350" y="115888"/>
            <a:ext cx="26828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2772" name="Rectangle 4"/>
          <p:cNvSpPr>
            <a:spLocks noGrp="1" noRot="1" noChangeAspect="1" noChangeArrowheads="1" noTextEdit="1"/>
          </p:cNvSpPr>
          <p:nvPr>
            <p:ph type="sldImg" idx="2"/>
          </p:nvPr>
        </p:nvSpPr>
        <p:spPr bwMode="auto">
          <a:xfrm>
            <a:off x="938213" y="746125"/>
            <a:ext cx="4921250" cy="369093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6463" y="4691063"/>
            <a:ext cx="4984750" cy="44434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697288" y="9559925"/>
            <a:ext cx="24606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876550" y="9559925"/>
            <a:ext cx="785813"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4C9BD0D1-A2EC-4FF9-9E14-97B5F050AA57}" type="slidenum">
              <a:rPr lang="en-US" altLang="ko-KR"/>
              <a:pPr>
                <a:defRPr/>
              </a:pPr>
              <a:t>‹#›</a:t>
            </a:fld>
            <a:endParaRPr lang="en-US" altLang="ko-KR"/>
          </a:p>
        </p:txBody>
      </p:sp>
      <p:sp>
        <p:nvSpPr>
          <p:cNvPr id="32776" name="Rectangle 8"/>
          <p:cNvSpPr>
            <a:spLocks noChangeArrowheads="1"/>
          </p:cNvSpPr>
          <p:nvPr/>
        </p:nvSpPr>
        <p:spPr bwMode="auto">
          <a:xfrm>
            <a:off x="709613" y="9559925"/>
            <a:ext cx="696912" cy="369888"/>
          </a:xfrm>
          <a:prstGeom prst="rect">
            <a:avLst/>
          </a:prstGeom>
          <a:noFill/>
          <a:ln w="9525">
            <a:noFill/>
            <a:miter lim="800000"/>
            <a:headEnd/>
            <a:tailEnd/>
          </a:ln>
        </p:spPr>
        <p:txBody>
          <a:bodyPr lIns="0" tIns="0" rIns="0" bIns="0">
            <a:spAutoFit/>
          </a:bodyPr>
          <a:lstStyle/>
          <a:p>
            <a:r>
              <a:rPr lang="en-US" altLang="ko-KR">
                <a:ea typeface="굴림" pitchFamily="34" charset="-127"/>
              </a:rPr>
              <a:t>Submission</a:t>
            </a:r>
          </a:p>
        </p:txBody>
      </p:sp>
      <p:sp>
        <p:nvSpPr>
          <p:cNvPr id="32777" name="Line 9"/>
          <p:cNvSpPr>
            <a:spLocks noChangeShapeType="1"/>
          </p:cNvSpPr>
          <p:nvPr/>
        </p:nvSpPr>
        <p:spPr bwMode="auto">
          <a:xfrm>
            <a:off x="709613" y="9558338"/>
            <a:ext cx="537845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2778" name="Line 10"/>
          <p:cNvSpPr>
            <a:spLocks noChangeShapeType="1"/>
          </p:cNvSpPr>
          <p:nvPr/>
        </p:nvSpPr>
        <p:spPr bwMode="auto">
          <a:xfrm>
            <a:off x="635000" y="315913"/>
            <a:ext cx="5527675"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 xmlns:p14="http://schemas.microsoft.com/office/powerpoint/2010/main" val="95253730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p:spPr>
        <p:txBody>
          <a:bodyPr/>
          <a:lstStyle/>
          <a:p>
            <a:endParaRPr lang="ko-KR" altLang="en-US" dirty="0" smtClean="0">
              <a:ea typeface="굴림" pitchFamily="34" charset="-127"/>
            </a:endParaRPr>
          </a:p>
        </p:txBody>
      </p:sp>
      <p:sp>
        <p:nvSpPr>
          <p:cNvPr id="33796" name="Header Placeholder 3"/>
          <p:cNvSpPr>
            <a:spLocks noGrp="1"/>
          </p:cNvSpPr>
          <p:nvPr>
            <p:ph type="hdr" sz="quarter"/>
          </p:nvPr>
        </p:nvSpPr>
        <p:spPr>
          <a:xfrm>
            <a:off x="3398838" y="-100013"/>
            <a:ext cx="2759075" cy="431801"/>
          </a:xfrm>
          <a:noFill/>
        </p:spPr>
        <p:txBody>
          <a:bodyPr/>
          <a:lstStyle/>
          <a:p>
            <a:r>
              <a:rPr lang="en-US" altLang="ko-KR" dirty="0" smtClean="0">
                <a:ea typeface="굴림" pitchFamily="34" charset="-127"/>
              </a:rPr>
              <a:t>doc.: IEEE 802.15-09-0114-00-004g-Trends-in-SUN-capacity</a:t>
            </a:r>
          </a:p>
        </p:txBody>
      </p:sp>
      <p:sp>
        <p:nvSpPr>
          <p:cNvPr id="33797" name="Date Placeholder 4"/>
          <p:cNvSpPr>
            <a:spLocks noGrp="1"/>
          </p:cNvSpPr>
          <p:nvPr>
            <p:ph type="dt" sz="quarter" idx="1"/>
          </p:nvPr>
        </p:nvSpPr>
        <p:spPr>
          <a:noFill/>
        </p:spPr>
        <p:txBody>
          <a:bodyPr/>
          <a:lstStyle/>
          <a:p>
            <a:r>
              <a:rPr lang="en-US" altLang="ko-KR" dirty="0" smtClean="0">
                <a:ea typeface="굴림" pitchFamily="34" charset="-127"/>
              </a:rPr>
              <a:t>&lt;month year&gt;</a:t>
            </a:r>
          </a:p>
        </p:txBody>
      </p:sp>
      <p:sp>
        <p:nvSpPr>
          <p:cNvPr id="33798" name="Footer Placeholder 5"/>
          <p:cNvSpPr>
            <a:spLocks noGrp="1"/>
          </p:cNvSpPr>
          <p:nvPr>
            <p:ph type="ftr" sz="quarter" idx="4"/>
          </p:nvPr>
        </p:nvSpPr>
        <p:spPr>
          <a:xfrm>
            <a:off x="3697288" y="9559925"/>
            <a:ext cx="2460625" cy="369888"/>
          </a:xfrm>
          <a:noFill/>
        </p:spPr>
        <p:txBody>
          <a:bodyPr/>
          <a:lstStyle/>
          <a:p>
            <a:pPr lvl="4"/>
            <a:r>
              <a:rPr lang="en-US" altLang="ko-KR" dirty="0" smtClean="0">
                <a:ea typeface="굴림" pitchFamily="34" charset="-127"/>
              </a:rPr>
              <a:t>Emmanuel </a:t>
            </a:r>
            <a:r>
              <a:rPr lang="en-US" altLang="ko-KR" dirty="0" err="1" smtClean="0">
                <a:ea typeface="굴림" pitchFamily="34" charset="-127"/>
              </a:rPr>
              <a:t>Monnerie</a:t>
            </a:r>
            <a:r>
              <a:rPr lang="en-US" altLang="ko-KR" smtClean="0">
                <a:ea typeface="굴림" pitchFamily="34" charset="-127"/>
              </a:rPr>
              <a:t>, Landis+Gyr</a:t>
            </a:r>
          </a:p>
        </p:txBody>
      </p:sp>
      <p:sp>
        <p:nvSpPr>
          <p:cNvPr id="33799" name="Slide Number Placeholder 6"/>
          <p:cNvSpPr>
            <a:spLocks noGrp="1"/>
          </p:cNvSpPr>
          <p:nvPr>
            <p:ph type="sldNum" sz="quarter" idx="5"/>
          </p:nvPr>
        </p:nvSpPr>
        <p:spPr>
          <a:noFill/>
        </p:spPr>
        <p:txBody>
          <a:bodyPr/>
          <a:lstStyle/>
          <a:p>
            <a:r>
              <a:rPr lang="en-US" altLang="ko-KR" smtClean="0">
                <a:ea typeface="굴림" pitchFamily="34" charset="-127"/>
              </a:rPr>
              <a:t>Page </a:t>
            </a:r>
            <a:fld id="{C52D869C-468D-417E-BA4A-90AEA20123A4}" type="slidenum">
              <a:rPr lang="en-US" altLang="ko-KR" smtClean="0">
                <a:ea typeface="굴림" pitchFamily="34" charset="-127"/>
              </a:rPr>
              <a:pPr/>
              <a:t>1</a:t>
            </a:fld>
            <a:endParaRPr lang="en-US" altLang="ko-KR" smtClean="0">
              <a:ea typeface="굴림"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dirty="0" smtClean="0"/>
              <a:t>마스터 텍스트 스타일을 편집합니다</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dirty="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31" name="Rectangle 7"/>
          <p:cNvSpPr>
            <a:spLocks noChangeArrowheads="1"/>
          </p:cNvSpPr>
          <p:nvPr/>
        </p:nvSpPr>
        <p:spPr bwMode="auto">
          <a:xfrm>
            <a:off x="685800" y="397331"/>
            <a:ext cx="7772400" cy="215444"/>
          </a:xfrm>
          <a:prstGeom prst="rect">
            <a:avLst/>
          </a:prstGeom>
          <a:noFill/>
          <a:ln w="9525">
            <a:noFill/>
            <a:miter lim="800000"/>
            <a:headEnd/>
            <a:tailEnd/>
          </a:ln>
        </p:spPr>
        <p:txBody>
          <a:bodyPr wrap="square" lIns="0" tIns="0" rIns="0" bIns="0" anchor="b">
            <a:spAutoFit/>
          </a:bodyPr>
          <a:lstStyle/>
          <a:p>
            <a:pPr marL="0" lvl="4" indent="0" algn="r"/>
            <a:r>
              <a:rPr lang="en-US" altLang="ko-KR" sz="1400" b="1" dirty="0" smtClean="0">
                <a:solidFill>
                  <a:schemeClr val="tx1"/>
                </a:solidFill>
                <a:ea typeface="굴림" pitchFamily="34" charset="-127"/>
              </a:rPr>
              <a:t>March  2013                                                                                     doc</a:t>
            </a:r>
            <a:r>
              <a:rPr lang="en-US" altLang="ko-KR" sz="1400" b="1" dirty="0">
                <a:solidFill>
                  <a:schemeClr val="tx1"/>
                </a:solidFill>
                <a:ea typeface="굴림" pitchFamily="34" charset="-127"/>
              </a:rPr>
              <a:t>.: </a:t>
            </a:r>
            <a:r>
              <a:rPr lang="en-US" altLang="ko-KR" sz="1400" b="1" dirty="0" smtClean="0">
                <a:solidFill>
                  <a:schemeClr val="tx1"/>
                </a:solidFill>
                <a:ea typeface="굴림" pitchFamily="34" charset="-127"/>
              </a:rPr>
              <a:t>IEEE802.15-13-0163-01-004m</a:t>
            </a:r>
            <a:endParaRPr lang="en-US" altLang="ko-KR" sz="1400" b="1" dirty="0">
              <a:solidFill>
                <a:schemeClr val="tx1"/>
              </a:solidFill>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3" name="Rectangle 9"/>
          <p:cNvSpPr>
            <a:spLocks noChangeArrowheads="1"/>
          </p:cNvSpPr>
          <p:nvPr/>
        </p:nvSpPr>
        <p:spPr bwMode="auto">
          <a:xfrm>
            <a:off x="685800" y="6475413"/>
            <a:ext cx="7848600" cy="184666"/>
          </a:xfrm>
          <a:prstGeom prst="rect">
            <a:avLst/>
          </a:prstGeom>
          <a:noFill/>
          <a:ln w="9525">
            <a:noFill/>
            <a:miter lim="800000"/>
            <a:headEnd/>
            <a:tailEnd/>
          </a:ln>
        </p:spPr>
        <p:txBody>
          <a:bodyPr wrap="square" lIns="0" tIns="0" rIns="0" bIns="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altLang="ko-KR" dirty="0" smtClean="0">
                <a:ea typeface="굴림" pitchFamily="34" charset="-127"/>
              </a:rPr>
              <a:t>Submission                                                                             </a:t>
            </a:r>
            <a:fld id="{3AE39EAB-32E7-4F69-8869-344F7DC46521}" type="slidenum">
              <a:rPr lang="en-US" altLang="ko-KR" smtClean="0">
                <a:ea typeface="굴림" pitchFamily="34" charset="-127"/>
              </a:rPr>
              <a:pPr marL="0" marR="0" indent="0" algn="l" defTabSz="914400" rtl="0" eaLnBrk="0" fontAlgn="base" latinLnBrk="0" hangingPunct="0">
                <a:lnSpc>
                  <a:spcPct val="100000"/>
                </a:lnSpc>
                <a:spcBef>
                  <a:spcPct val="0"/>
                </a:spcBef>
                <a:spcAft>
                  <a:spcPct val="0"/>
                </a:spcAft>
                <a:buClrTx/>
                <a:buSzTx/>
                <a:buFontTx/>
                <a:buNone/>
                <a:tabLst/>
                <a:defRPr/>
              </a:pPr>
              <a:t>‹#›</a:t>
            </a:fld>
            <a:r>
              <a:rPr lang="en-US" altLang="ko-KR" dirty="0" smtClean="0">
                <a:ea typeface="굴림" pitchFamily="34" charset="-127"/>
              </a:rPr>
              <a:t>                                                                                              </a:t>
            </a:r>
            <a:r>
              <a:rPr lang="de-DE" altLang="ko-KR" dirty="0" smtClean="0"/>
              <a:t>(ETRI)</a:t>
            </a:r>
            <a:endParaRPr lang="en-US" altLang="ko-KR" dirty="0" smtClean="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21" r:id="rId7"/>
    <p:sldLayoutId id="2147483722" r:id="rId8"/>
    <p:sldLayoutId id="2147483731" r:id="rId9"/>
    <p:sldLayoutId id="2147483723" r:id="rId10"/>
    <p:sldLayoutId id="2147483724"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228600" y="765175"/>
            <a:ext cx="8735888" cy="4539704"/>
          </a:xfrm>
          <a:prstGeom prst="rect">
            <a:avLst/>
          </a:prstGeom>
          <a:noFill/>
          <a:ln w="12700">
            <a:noFill/>
            <a:miter lim="800000"/>
            <a:headEnd type="none" w="sm" len="sm"/>
            <a:tailEnd type="none" w="sm" len="sm"/>
          </a:ln>
          <a:effectLst/>
        </p:spPr>
        <p:txBody>
          <a:bodyPr wrap="square">
            <a:spAutoFit/>
          </a:bodyPr>
          <a:lstStyle/>
          <a:p>
            <a:pPr marL="914400" indent="-914400">
              <a:defRPr/>
            </a:pPr>
            <a:r>
              <a:rPr lang="en-US" altLang="ko-KR" sz="1800" b="1" u="sng" dirty="0">
                <a:effectLst>
                  <a:outerShdw blurRad="38100" dist="38100" dir="2700000" algn="tl">
                    <a:srgbClr val="C0C0C0"/>
                  </a:outerShdw>
                </a:effectLst>
                <a:ea typeface="굴림" pitchFamily="50" charset="-127"/>
              </a:rPr>
              <a:t>Project: IEEE P802.15 Working Group for Wireless Personal Area </a:t>
            </a:r>
            <a:r>
              <a:rPr lang="en-US" altLang="ko-KR" sz="1800" b="1" u="sng" dirty="0" smtClean="0">
                <a:effectLst>
                  <a:outerShdw blurRad="38100" dist="38100" dir="2700000" algn="tl">
                    <a:srgbClr val="C0C0C0"/>
                  </a:outerShdw>
                </a:effectLst>
                <a:ea typeface="굴림" pitchFamily="50" charset="-127"/>
              </a:rPr>
              <a:t>Networks (</a:t>
            </a:r>
            <a:r>
              <a:rPr lang="en-US" altLang="ko-KR" sz="1800" b="1" u="sng" dirty="0">
                <a:effectLst>
                  <a:outerShdw blurRad="38100" dist="38100" dir="2700000" algn="tl">
                    <a:srgbClr val="C0C0C0"/>
                  </a:outerShdw>
                </a:effectLst>
                <a:ea typeface="굴림" pitchFamily="50" charset="-127"/>
              </a:rPr>
              <a:t>WPANs)</a:t>
            </a:r>
            <a:endParaRPr lang="en-US" altLang="ko-KR" sz="1800" b="1" dirty="0">
              <a:ea typeface="굴림" pitchFamily="50" charset="-127"/>
            </a:endParaRPr>
          </a:p>
          <a:p>
            <a:pPr marL="914400" indent="-914400">
              <a:defRPr/>
            </a:pPr>
            <a:endParaRPr lang="en-US" altLang="ko-KR" sz="2000" dirty="0">
              <a:ea typeface="굴림" pitchFamily="50" charset="-127"/>
            </a:endParaRPr>
          </a:p>
          <a:p>
            <a:pPr marL="914400" indent="-914400">
              <a:defRPr/>
            </a:pPr>
            <a:r>
              <a:rPr lang="en-US" altLang="ko-KR" sz="1600" b="1" dirty="0">
                <a:ea typeface="굴림" pitchFamily="50" charset="-127"/>
              </a:rPr>
              <a:t>Submission Title: </a:t>
            </a:r>
            <a:r>
              <a:rPr lang="en-US" altLang="ko-KR" sz="1800" dirty="0"/>
              <a:t>Proposed </a:t>
            </a:r>
            <a:r>
              <a:rPr lang="en-US" altLang="ko-KR" sz="1800" dirty="0" smtClean="0"/>
              <a:t>OFDM Resolutions </a:t>
            </a:r>
            <a:r>
              <a:rPr lang="en-US" altLang="ko-KR" sz="1800" dirty="0"/>
              <a:t>for </a:t>
            </a:r>
            <a:r>
              <a:rPr lang="en-US" altLang="ko-KR" sz="1800" dirty="0" smtClean="0"/>
              <a:t>CIDs 379 through 396 of LB #87</a:t>
            </a:r>
            <a:endParaRPr lang="en-US" altLang="ko-KR" sz="1600" b="1" dirty="0" smtClean="0">
              <a:ea typeface="굴림" pitchFamily="50" charset="-127"/>
            </a:endParaRPr>
          </a:p>
          <a:p>
            <a:pPr marL="914400" indent="-914400">
              <a:defRPr/>
            </a:pPr>
            <a:r>
              <a:rPr lang="en-US" altLang="ko-KR" sz="1600" b="1" dirty="0" smtClean="0">
                <a:ea typeface="굴림" pitchFamily="50" charset="-127"/>
              </a:rPr>
              <a:t>Date </a:t>
            </a:r>
            <a:r>
              <a:rPr lang="en-US" altLang="ko-KR" sz="1600" b="1" dirty="0">
                <a:ea typeface="굴림" pitchFamily="50" charset="-127"/>
              </a:rPr>
              <a:t>Submitted: </a:t>
            </a:r>
            <a:r>
              <a:rPr lang="en-US" altLang="ko-KR" sz="1600" dirty="0" smtClean="0">
                <a:ea typeface="굴림" pitchFamily="50" charset="-127"/>
              </a:rPr>
              <a:t>March, 2013</a:t>
            </a:r>
            <a:endParaRPr lang="en-US" altLang="ko-KR" sz="1600" b="1" dirty="0" smtClean="0">
              <a:ea typeface="굴림" pitchFamily="50" charset="-127"/>
            </a:endParaRPr>
          </a:p>
          <a:p>
            <a:pPr marL="914400" indent="-914400">
              <a:spcBef>
                <a:spcPts val="600"/>
              </a:spcBef>
              <a:defRPr/>
            </a:pPr>
            <a:r>
              <a:rPr lang="en-US" altLang="ko-KR" sz="1600" b="1" dirty="0" smtClean="0">
                <a:ea typeface="굴림" pitchFamily="50" charset="-127"/>
              </a:rPr>
              <a:t>Source</a:t>
            </a:r>
            <a:r>
              <a:rPr lang="en-US" altLang="ko-KR" sz="1600" b="1" dirty="0">
                <a:ea typeface="굴림" pitchFamily="50" charset="-127"/>
              </a:rPr>
              <a:t>:</a:t>
            </a:r>
            <a:r>
              <a:rPr lang="en-US" altLang="ko-KR" sz="1600" dirty="0">
                <a:ea typeface="굴림" pitchFamily="50" charset="-127"/>
              </a:rPr>
              <a:t>  </a:t>
            </a:r>
            <a:r>
              <a:rPr lang="en-US" altLang="ko-KR" sz="1600" dirty="0" err="1" smtClean="0">
                <a:ea typeface="굴림" pitchFamily="50" charset="-127"/>
              </a:rPr>
              <a:t>Cheolho</a:t>
            </a:r>
            <a:r>
              <a:rPr lang="en-US" altLang="ko-KR" sz="1600" dirty="0" smtClean="0">
                <a:ea typeface="굴림" pitchFamily="50" charset="-127"/>
              </a:rPr>
              <a:t> Shin </a:t>
            </a:r>
            <a:r>
              <a:rPr lang="en-US" altLang="ko-KR" sz="1600" dirty="0" smtClean="0">
                <a:solidFill>
                  <a:schemeClr val="tx2"/>
                </a:solidFill>
                <a:ea typeface="굴림" pitchFamily="50" charset="-127"/>
              </a:rPr>
              <a:t>(ETRI</a:t>
            </a:r>
            <a:r>
              <a:rPr lang="en-US" altLang="ko-KR" sz="1600" dirty="0">
                <a:solidFill>
                  <a:schemeClr val="tx2"/>
                </a:solidFill>
                <a:ea typeface="굴림" pitchFamily="50" charset="-127"/>
              </a:rPr>
              <a:t>), </a:t>
            </a:r>
            <a:r>
              <a:rPr lang="en-US" altLang="ko-KR" sz="1600" dirty="0" err="1" smtClean="0">
                <a:solidFill>
                  <a:schemeClr val="tx2"/>
                </a:solidFill>
                <a:ea typeface="굴림" pitchFamily="50" charset="-127"/>
              </a:rPr>
              <a:t>Sangsung</a:t>
            </a:r>
            <a:r>
              <a:rPr lang="en-US" altLang="ko-KR" sz="1600" dirty="0" smtClean="0">
                <a:solidFill>
                  <a:schemeClr val="tx2"/>
                </a:solidFill>
                <a:ea typeface="굴림" pitchFamily="50" charset="-127"/>
              </a:rPr>
              <a:t> </a:t>
            </a:r>
            <a:r>
              <a:rPr lang="en-US" altLang="ko-KR" sz="1600" dirty="0" err="1" smtClean="0">
                <a:solidFill>
                  <a:schemeClr val="tx2"/>
                </a:solidFill>
                <a:ea typeface="굴림" pitchFamily="50" charset="-127"/>
              </a:rPr>
              <a:t>Choi</a:t>
            </a:r>
            <a:r>
              <a:rPr lang="en-US" altLang="ko-KR" sz="1600" dirty="0" smtClean="0">
                <a:solidFill>
                  <a:schemeClr val="tx2"/>
                </a:solidFill>
                <a:ea typeface="굴림" pitchFamily="50" charset="-127"/>
              </a:rPr>
              <a:t> (ETRI) and </a:t>
            </a:r>
            <a:r>
              <a:rPr lang="en-GB" altLang="ko-KR" sz="1600" dirty="0" err="1" smtClean="0"/>
              <a:t>Soo</a:t>
            </a:r>
            <a:r>
              <a:rPr lang="en-GB" altLang="ko-KR" sz="1600" dirty="0" smtClean="0"/>
              <a:t>-Young </a:t>
            </a:r>
            <a:r>
              <a:rPr lang="en-GB" altLang="ko-KR" sz="1600" dirty="0"/>
              <a:t>Chang (SYCA)</a:t>
            </a:r>
            <a:endParaRPr lang="en-US" altLang="ko-KR" sz="1600" dirty="0">
              <a:ea typeface="굴림" pitchFamily="50" charset="-127"/>
            </a:endParaRPr>
          </a:p>
          <a:p>
            <a:pPr marL="914400" indent="-914400">
              <a:spcBef>
                <a:spcPts val="600"/>
              </a:spcBef>
              <a:defRPr/>
            </a:pPr>
            <a:r>
              <a:rPr lang="en-US" altLang="ko-KR" sz="1600" b="1" dirty="0" smtClean="0">
                <a:ea typeface="굴림" pitchFamily="50" charset="-127"/>
              </a:rPr>
              <a:t>	Contact</a:t>
            </a:r>
            <a:r>
              <a:rPr lang="en-US" altLang="ko-KR" sz="1600" b="1" dirty="0">
                <a:ea typeface="굴림" pitchFamily="50" charset="-127"/>
              </a:rPr>
              <a:t>: </a:t>
            </a:r>
            <a:r>
              <a:rPr lang="en-US" altLang="ko-KR" sz="1600" dirty="0" smtClean="0">
                <a:ea typeface="굴림" pitchFamily="50" charset="-127"/>
              </a:rPr>
              <a:t>sychang@ecs.csus.edu</a:t>
            </a:r>
            <a:endParaRPr lang="en-US" altLang="ko-KR" sz="1600" dirty="0">
              <a:ea typeface="굴림" pitchFamily="50" charset="-127"/>
            </a:endParaRPr>
          </a:p>
          <a:p>
            <a:pPr marL="914400" indent="-914400">
              <a:spcBef>
                <a:spcPts val="600"/>
              </a:spcBef>
              <a:defRPr/>
            </a:pPr>
            <a:r>
              <a:rPr lang="en-US" altLang="ko-KR" sz="1600" b="1" dirty="0" smtClean="0">
                <a:ea typeface="굴림" pitchFamily="50" charset="-127"/>
              </a:rPr>
              <a:t>	Voice</a:t>
            </a:r>
            <a:r>
              <a:rPr lang="en-US" altLang="ko-KR" sz="1600" b="1" dirty="0">
                <a:ea typeface="굴림" pitchFamily="50" charset="-127"/>
              </a:rPr>
              <a:t>:</a:t>
            </a:r>
            <a:r>
              <a:rPr lang="en-US" altLang="ko-KR" sz="1600" dirty="0">
                <a:ea typeface="굴림" pitchFamily="50" charset="-127"/>
              </a:rPr>
              <a:t> </a:t>
            </a:r>
            <a:r>
              <a:rPr lang="en-US" altLang="ko-KR" sz="1600" dirty="0" smtClean="0">
                <a:solidFill>
                  <a:schemeClr val="tx2"/>
                </a:solidFill>
                <a:ea typeface="굴림" pitchFamily="50" charset="-127"/>
              </a:rPr>
              <a:t>+1-530-574-2741</a:t>
            </a:r>
            <a:r>
              <a:rPr lang="en-US" altLang="ko-KR" sz="1600" dirty="0" smtClean="0">
                <a:ea typeface="굴림" pitchFamily="50" charset="-127"/>
              </a:rPr>
              <a:t> </a:t>
            </a:r>
            <a:r>
              <a:rPr lang="en-US" altLang="ko-KR" sz="1600" dirty="0">
                <a:ea typeface="굴림" pitchFamily="50" charset="-127"/>
              </a:rPr>
              <a:t>E-Mail: </a:t>
            </a:r>
            <a:r>
              <a:rPr lang="en-US" altLang="ko-KR" sz="1600" dirty="0" smtClean="0">
                <a:ea typeface="굴림" pitchFamily="50" charset="-127"/>
              </a:rPr>
              <a:t>sychang@ecs.csus.edu</a:t>
            </a:r>
            <a:endParaRPr lang="en-US" altLang="ko-KR" sz="1600" b="1" dirty="0" smtClean="0">
              <a:ea typeface="굴림" pitchFamily="50" charset="-127"/>
            </a:endParaRPr>
          </a:p>
          <a:p>
            <a:pPr marL="914400" indent="-914400">
              <a:spcBef>
                <a:spcPts val="600"/>
              </a:spcBef>
              <a:defRPr/>
            </a:pPr>
            <a:r>
              <a:rPr lang="en-US" altLang="ko-KR" sz="1600" b="1" dirty="0" smtClean="0">
                <a:ea typeface="굴림" pitchFamily="50" charset="-127"/>
              </a:rPr>
              <a:t>Re: [</a:t>
            </a:r>
            <a:r>
              <a:rPr lang="en-US" altLang="ko-KR" sz="1600" dirty="0" smtClean="0">
                <a:ea typeface="굴림" pitchFamily="50" charset="-127"/>
              </a:rPr>
              <a:t>802.15 TG4m]</a:t>
            </a:r>
            <a:endParaRPr lang="en-GB" altLang="ko-KR" sz="1600" dirty="0" smtClean="0"/>
          </a:p>
          <a:p>
            <a:pPr marL="914400" indent="-914400">
              <a:defRPr/>
            </a:pPr>
            <a:r>
              <a:rPr lang="en-US" altLang="ko-KR" sz="1600" b="1" dirty="0" smtClean="0">
                <a:ea typeface="굴림" pitchFamily="50" charset="-127"/>
              </a:rPr>
              <a:t>Abstract</a:t>
            </a:r>
            <a:r>
              <a:rPr lang="en-US" altLang="ko-KR" sz="1600" b="1" dirty="0">
                <a:ea typeface="굴림" pitchFamily="50" charset="-127"/>
              </a:rPr>
              <a:t>: </a:t>
            </a:r>
            <a:r>
              <a:rPr lang="en-US" altLang="ko-KR" sz="1600" dirty="0"/>
              <a:t>This document provides </a:t>
            </a:r>
            <a:r>
              <a:rPr lang="en-US" altLang="ko-KR" sz="1600" dirty="0" smtClean="0"/>
              <a:t>proposed OFDM resolutions CIDs 379 through 396 for LB#87.</a:t>
            </a:r>
            <a:endParaRPr lang="en-GB" altLang="ko-KR" sz="1600" dirty="0"/>
          </a:p>
          <a:p>
            <a:pPr marL="914400" indent="-914400">
              <a:defRPr/>
            </a:pPr>
            <a:r>
              <a:rPr lang="en-US" altLang="ko-KR" sz="1600" b="1" dirty="0" smtClean="0">
                <a:ea typeface="굴림" pitchFamily="50" charset="-127"/>
              </a:rPr>
              <a:t>Purpose</a:t>
            </a:r>
            <a:r>
              <a:rPr lang="en-US" altLang="ko-KR" sz="1600" b="1" dirty="0">
                <a:ea typeface="굴림" pitchFamily="50" charset="-127"/>
              </a:rPr>
              <a:t>: </a:t>
            </a:r>
            <a:r>
              <a:rPr lang="en-US" altLang="ko-KR" sz="1600" dirty="0" smtClean="0"/>
              <a:t>To </a:t>
            </a:r>
            <a:r>
              <a:rPr lang="en-US" altLang="ko-KR" sz="1600" dirty="0"/>
              <a:t>provides proposed </a:t>
            </a:r>
            <a:r>
              <a:rPr lang="en-US" altLang="ko-KR" sz="1600" dirty="0" smtClean="0"/>
              <a:t>resolutions </a:t>
            </a:r>
            <a:r>
              <a:rPr lang="en-US" altLang="ko-KR" sz="1600" dirty="0"/>
              <a:t>for </a:t>
            </a:r>
            <a:r>
              <a:rPr lang="en-US" altLang="ko-KR" sz="1600" dirty="0" smtClean="0"/>
              <a:t>LB#87</a:t>
            </a:r>
            <a:endParaRPr lang="en-US" altLang="ko-KR" sz="1600" b="1" dirty="0" smtClean="0">
              <a:ea typeface="굴림" pitchFamily="50" charset="-127"/>
            </a:endParaRPr>
          </a:p>
          <a:p>
            <a:pPr marL="684000" indent="-914400">
              <a:defRPr/>
            </a:pPr>
            <a:r>
              <a:rPr lang="en-US" altLang="ko-KR" sz="1600" b="1" dirty="0" smtClean="0">
                <a:ea typeface="굴림" pitchFamily="50" charset="-127"/>
              </a:rPr>
              <a:t>Notice</a:t>
            </a:r>
            <a:r>
              <a:rPr lang="en-US" altLang="ko-KR" sz="1600" b="1" dirty="0">
                <a:ea typeface="굴림" pitchFamily="50" charset="-127"/>
              </a:rPr>
              <a:t>: </a:t>
            </a:r>
            <a:r>
              <a:rPr lang="en-US" altLang="ko-KR" sz="1600" dirty="0"/>
              <a:t>This document has been prepared to assist the IEEE P802.15.  It is offered as a basis </a:t>
            </a:r>
            <a:r>
              <a:rPr lang="en-US" altLang="ko-KR" sz="1600" dirty="0" smtClean="0"/>
              <a:t>for discussion </a:t>
            </a:r>
            <a:r>
              <a:rPr lang="en-US" altLang="ko-KR" sz="1600" dirty="0"/>
              <a:t>and is not binding on the contributing individual(s) or organization(s). The material in this document is subject to change in form and content after further study. The contributor(s) reserve(s) the right to add, amend or withdraw material contained herein.</a:t>
            </a:r>
            <a:endParaRPr lang="en-US" altLang="ko-KR" sz="1600" dirty="0">
              <a:ea typeface="굴림" pitchFamily="50" charset="-127"/>
            </a:endParaRPr>
          </a:p>
          <a:p>
            <a:pPr marL="774000" indent="-914400">
              <a:spcBef>
                <a:spcPts val="600"/>
              </a:spcBef>
              <a:defRPr/>
            </a:pPr>
            <a:r>
              <a:rPr lang="en-US" altLang="ko-KR" sz="1600" b="1" dirty="0" smtClean="0">
                <a:ea typeface="굴림" pitchFamily="50" charset="-127"/>
              </a:rPr>
              <a:t>Release:</a:t>
            </a:r>
            <a:r>
              <a:rPr lang="en-US" altLang="ko-KR" sz="1600" dirty="0">
                <a:ea typeface="굴림" pitchFamily="50" charset="-127"/>
              </a:rPr>
              <a:t> </a:t>
            </a:r>
            <a:r>
              <a:rPr lang="en-US" altLang="ko-KR" sz="1600" dirty="0" smtClean="0">
                <a:ea typeface="굴림" pitchFamily="50" charset="-127"/>
              </a:rPr>
              <a:t>The </a:t>
            </a:r>
            <a:r>
              <a:rPr lang="en-US" altLang="ko-KR" sz="1600" dirty="0">
                <a:ea typeface="굴림" pitchFamily="50" charset="-127"/>
              </a:rPr>
              <a:t>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395/396, 20.2.3.1, 72, Fig. 119</a:t>
            </a:r>
            <a:endParaRPr lang="ko-KR" altLang="en-US" b="1" dirty="0"/>
          </a:p>
        </p:txBody>
      </p:sp>
      <p:sp>
        <p:nvSpPr>
          <p:cNvPr id="3" name="내용 개체 틀 2"/>
          <p:cNvSpPr>
            <a:spLocks noGrp="1"/>
          </p:cNvSpPr>
          <p:nvPr>
            <p:ph idx="1"/>
          </p:nvPr>
        </p:nvSpPr>
        <p:spPr/>
        <p:txBody>
          <a:bodyPr/>
          <a:lstStyle/>
          <a:p>
            <a:r>
              <a:rPr lang="en-US" altLang="ko-KR" sz="2000" dirty="0" smtClean="0"/>
              <a:t>Comment</a:t>
            </a:r>
          </a:p>
          <a:p>
            <a:pPr lvl="1"/>
            <a:r>
              <a:rPr lang="en-US" altLang="ko-KR" sz="1600" dirty="0" smtClean="0"/>
              <a:t>On this figure, we can believe the PHR is encoded. The </a:t>
            </a:r>
            <a:r>
              <a:rPr lang="en-US" altLang="ko-KR" sz="1600" dirty="0" err="1" smtClean="0"/>
              <a:t>puncturer</a:t>
            </a:r>
            <a:r>
              <a:rPr lang="en-US" altLang="ko-KR" sz="1600" dirty="0" smtClean="0"/>
              <a:t> doesn't appear. </a:t>
            </a:r>
          </a:p>
          <a:p>
            <a:r>
              <a:rPr lang="en-US" altLang="ko-KR" sz="2000" dirty="0" smtClean="0"/>
              <a:t>Proposed Change</a:t>
            </a:r>
          </a:p>
          <a:p>
            <a:pPr lvl="1"/>
            <a:r>
              <a:rPr lang="en-US" altLang="ko-KR" sz="1600" dirty="0" smtClean="0"/>
              <a:t>Clarify the picture. Make appear the PHR generation and </a:t>
            </a:r>
            <a:r>
              <a:rPr lang="en-US" altLang="ko-KR" sz="1600" dirty="0" err="1" smtClean="0"/>
              <a:t>puncturer</a:t>
            </a:r>
            <a:r>
              <a:rPr lang="en-US" altLang="ko-KR" sz="1600" dirty="0" smtClean="0"/>
              <a:t> block. </a:t>
            </a:r>
          </a:p>
          <a:p>
            <a:r>
              <a:rPr lang="en-US" altLang="ko-KR" sz="2000" dirty="0" smtClean="0"/>
              <a:t>Proposed </a:t>
            </a:r>
            <a:r>
              <a:rPr lang="en-US" altLang="ko-KR" sz="2000" dirty="0" smtClean="0"/>
              <a:t>Resolution – Accepted in Principle</a:t>
            </a:r>
            <a:endParaRPr lang="en-US" altLang="ko-KR" sz="2000" dirty="0" smtClean="0"/>
          </a:p>
          <a:p>
            <a:pPr lvl="1">
              <a:buFontTx/>
              <a:buChar char="-"/>
            </a:pPr>
            <a:r>
              <a:rPr lang="en-US" altLang="ko-KR" sz="1600" b="1" i="1" dirty="0" smtClean="0">
                <a:solidFill>
                  <a:srgbClr val="0000FF"/>
                </a:solidFill>
              </a:rPr>
              <a:t>TVWS-OFDM PHY  doesn’t use the Puncture block to increase the data rate.</a:t>
            </a:r>
          </a:p>
          <a:p>
            <a:pPr lvl="1">
              <a:buFontTx/>
              <a:buChar char="-"/>
            </a:pPr>
            <a:r>
              <a:rPr lang="en-US" altLang="ko-KR" sz="1600" b="1" i="1" dirty="0" smtClean="0">
                <a:solidFill>
                  <a:srgbClr val="0000FF"/>
                </a:solidFill>
              </a:rPr>
              <a:t>Figure 119 can be modified as below.</a:t>
            </a:r>
          </a:p>
          <a:p>
            <a:pPr lvl="1">
              <a:buNone/>
            </a:pPr>
            <a:r>
              <a:rPr lang="en-US" altLang="ko-KR" sz="1600" b="1" i="1" dirty="0" smtClean="0">
                <a:solidFill>
                  <a:srgbClr val="0000FF"/>
                </a:solidFill>
              </a:rPr>
              <a:t> </a:t>
            </a:r>
          </a:p>
          <a:p>
            <a:pPr lvl="1">
              <a:buNone/>
            </a:pPr>
            <a:endParaRPr lang="en-US" altLang="ko-KR" sz="1600" b="1" i="1" dirty="0" smtClean="0">
              <a:solidFill>
                <a:srgbClr val="0000FF"/>
              </a:solidFill>
            </a:endParaRPr>
          </a:p>
          <a:p>
            <a:pPr lvl="1">
              <a:buNone/>
            </a:pPr>
            <a:endParaRPr lang="en-US" altLang="ko-KR" sz="1600" b="1" i="1" dirty="0" smtClean="0">
              <a:solidFill>
                <a:srgbClr val="0000FF"/>
              </a:solidFill>
            </a:endParaRPr>
          </a:p>
          <a:p>
            <a:pPr lvl="1">
              <a:buNone/>
            </a:pPr>
            <a:endParaRPr lang="en-US" altLang="ko-KR" sz="1600" b="1" i="1" dirty="0" smtClean="0">
              <a:solidFill>
                <a:srgbClr val="0000FF"/>
              </a:solidFill>
            </a:endParaRPr>
          </a:p>
          <a:p>
            <a:pPr lvl="1">
              <a:buNone/>
            </a:pPr>
            <a:endParaRPr lang="ko-KR" altLang="en-US" sz="1600" dirty="0"/>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AP</a:t>
            </a:r>
          </a:p>
        </p:txBody>
      </p:sp>
      <p:sp>
        <p:nvSpPr>
          <p:cNvPr id="8" name="Rectangle 7"/>
          <p:cNvSpPr/>
          <p:nvPr/>
        </p:nvSpPr>
        <p:spPr bwMode="auto">
          <a:xfrm>
            <a:off x="4355976" y="5445224"/>
            <a:ext cx="936104" cy="504056"/>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Whitener</a:t>
            </a:r>
          </a:p>
        </p:txBody>
      </p:sp>
      <p:sp>
        <p:nvSpPr>
          <p:cNvPr id="9" name="Rectangle 8"/>
          <p:cNvSpPr/>
          <p:nvPr/>
        </p:nvSpPr>
        <p:spPr bwMode="auto">
          <a:xfrm>
            <a:off x="6084168" y="5445224"/>
            <a:ext cx="936104" cy="504056"/>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Encoder</a:t>
            </a:r>
          </a:p>
        </p:txBody>
      </p:sp>
      <p:cxnSp>
        <p:nvCxnSpPr>
          <p:cNvPr id="15" name="Straight Arrow Connector 14"/>
          <p:cNvCxnSpPr/>
          <p:nvPr/>
        </p:nvCxnSpPr>
        <p:spPr bwMode="auto">
          <a:xfrm>
            <a:off x="3347864" y="5589240"/>
            <a:ext cx="1008112"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9" name="Straight Arrow Connector 18"/>
          <p:cNvCxnSpPr>
            <a:stCxn id="8" idx="3"/>
            <a:endCxn id="9" idx="1"/>
          </p:cNvCxnSpPr>
          <p:nvPr/>
        </p:nvCxnSpPr>
        <p:spPr bwMode="auto">
          <a:xfrm>
            <a:off x="5292080" y="5697252"/>
            <a:ext cx="792088"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4" name="Straight Arrow Connector 23"/>
          <p:cNvCxnSpPr/>
          <p:nvPr/>
        </p:nvCxnSpPr>
        <p:spPr bwMode="auto">
          <a:xfrm>
            <a:off x="6372200" y="5085184"/>
            <a:ext cx="0" cy="36004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6" name="Straight Connector 25"/>
          <p:cNvCxnSpPr/>
          <p:nvPr/>
        </p:nvCxnSpPr>
        <p:spPr bwMode="auto">
          <a:xfrm>
            <a:off x="3347864" y="5085184"/>
            <a:ext cx="302433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3" name="Straight Arrow Connector 32"/>
          <p:cNvCxnSpPr>
            <a:stCxn id="9" idx="3"/>
          </p:cNvCxnSpPr>
          <p:nvPr/>
        </p:nvCxnSpPr>
        <p:spPr bwMode="auto">
          <a:xfrm flipV="1">
            <a:off x="7020272" y="5661248"/>
            <a:ext cx="1008112" cy="36004"/>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7" name="TextBox 16"/>
          <p:cNvSpPr txBox="1"/>
          <p:nvPr/>
        </p:nvSpPr>
        <p:spPr>
          <a:xfrm>
            <a:off x="2360984" y="4941168"/>
            <a:ext cx="482824" cy="276999"/>
          </a:xfrm>
          <a:prstGeom prst="rect">
            <a:avLst/>
          </a:prstGeom>
          <a:noFill/>
        </p:spPr>
        <p:txBody>
          <a:bodyPr wrap="none" rtlCol="0">
            <a:spAutoFit/>
          </a:bodyPr>
          <a:lstStyle/>
          <a:p>
            <a:r>
              <a:rPr lang="en-US" dirty="0" smtClean="0"/>
              <a:t>PHR</a:t>
            </a:r>
            <a:endParaRPr lang="en-US" dirty="0"/>
          </a:p>
        </p:txBody>
      </p:sp>
      <p:sp>
        <p:nvSpPr>
          <p:cNvPr id="18" name="TextBox 17"/>
          <p:cNvSpPr txBox="1"/>
          <p:nvPr/>
        </p:nvSpPr>
        <p:spPr>
          <a:xfrm>
            <a:off x="2339752" y="5445224"/>
            <a:ext cx="575799" cy="276999"/>
          </a:xfrm>
          <a:prstGeom prst="rect">
            <a:avLst/>
          </a:prstGeom>
          <a:noFill/>
        </p:spPr>
        <p:txBody>
          <a:bodyPr wrap="none" rtlCol="0">
            <a:spAutoFit/>
          </a:bodyPr>
          <a:lstStyle/>
          <a:p>
            <a:r>
              <a:rPr lang="en-US" dirty="0" smtClean="0"/>
              <a:t>PSDU</a:t>
            </a:r>
            <a:endParaRPr lang="en-US" dirty="0"/>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b="1" dirty="0" smtClean="0"/>
              <a:t>Comments for TVWS OFDM Issues</a:t>
            </a:r>
            <a:endParaRPr lang="ko-KR" altLang="en-US" sz="2800" dirty="0">
              <a:ea typeface="굴림" pitchFamily="34" charset="-127"/>
            </a:endParaRPr>
          </a:p>
        </p:txBody>
      </p:sp>
      <p:sp>
        <p:nvSpPr>
          <p:cNvPr id="3" name="내용 개체 틀 2"/>
          <p:cNvSpPr>
            <a:spLocks noGrp="1"/>
          </p:cNvSpPr>
          <p:nvPr>
            <p:ph sz="half" idx="1"/>
          </p:nvPr>
        </p:nvSpPr>
        <p:spPr>
          <a:xfrm>
            <a:off x="685800" y="1981200"/>
            <a:ext cx="7702624" cy="4114800"/>
          </a:xfrm>
        </p:spPr>
        <p:txBody>
          <a:bodyPr/>
          <a:lstStyle/>
          <a:p>
            <a:r>
              <a:rPr lang="en-US" altLang="ko-KR" dirty="0" smtClean="0"/>
              <a:t>CID 379</a:t>
            </a:r>
          </a:p>
          <a:p>
            <a:r>
              <a:rPr lang="en-US" altLang="ko-KR" dirty="0"/>
              <a:t>CID </a:t>
            </a:r>
            <a:r>
              <a:rPr lang="en-US" altLang="ko-KR" dirty="0" smtClean="0"/>
              <a:t>380/381</a:t>
            </a:r>
            <a:endParaRPr lang="en-US" altLang="ko-KR" dirty="0"/>
          </a:p>
          <a:p>
            <a:r>
              <a:rPr lang="en-US" altLang="ko-KR" dirty="0"/>
              <a:t>CID </a:t>
            </a:r>
            <a:r>
              <a:rPr lang="en-US" altLang="ko-KR" dirty="0" smtClean="0"/>
              <a:t>382/383</a:t>
            </a:r>
            <a:endParaRPr lang="en-US" altLang="ko-KR" dirty="0"/>
          </a:p>
          <a:p>
            <a:r>
              <a:rPr lang="en-US" altLang="ko-KR" dirty="0"/>
              <a:t>CID </a:t>
            </a:r>
            <a:r>
              <a:rPr lang="en-US" altLang="ko-KR" dirty="0" smtClean="0"/>
              <a:t>384/385</a:t>
            </a:r>
            <a:endParaRPr lang="en-US" altLang="ko-KR" dirty="0"/>
          </a:p>
          <a:p>
            <a:r>
              <a:rPr lang="en-US" altLang="ko-KR" dirty="0"/>
              <a:t>CID </a:t>
            </a:r>
            <a:r>
              <a:rPr lang="en-US" altLang="ko-KR" dirty="0" smtClean="0"/>
              <a:t>389</a:t>
            </a:r>
          </a:p>
          <a:p>
            <a:r>
              <a:rPr lang="en-US" altLang="ko-KR" dirty="0"/>
              <a:t>CID </a:t>
            </a:r>
            <a:r>
              <a:rPr lang="en-US" altLang="ko-KR" dirty="0" smtClean="0"/>
              <a:t>390/391/392</a:t>
            </a:r>
            <a:endParaRPr lang="en-US" altLang="ko-KR" dirty="0"/>
          </a:p>
          <a:p>
            <a:r>
              <a:rPr lang="en-US" altLang="ko-KR" dirty="0"/>
              <a:t>CID </a:t>
            </a:r>
            <a:r>
              <a:rPr lang="en-US" altLang="ko-KR" dirty="0" smtClean="0"/>
              <a:t>394</a:t>
            </a:r>
            <a:endParaRPr lang="en-US" altLang="ko-KR" dirty="0"/>
          </a:p>
          <a:p>
            <a:r>
              <a:rPr lang="en-US" altLang="ko-KR" dirty="0"/>
              <a:t>CID </a:t>
            </a:r>
            <a:r>
              <a:rPr lang="en-US" altLang="ko-KR" dirty="0" smtClean="0"/>
              <a:t>395/396 </a:t>
            </a:r>
          </a:p>
        </p:txBody>
      </p:sp>
    </p:spTree>
    <p:extLst>
      <p:ext uri="{BB962C8B-B14F-4D97-AF65-F5344CB8AC3E}">
        <p14:creationId xmlns="" xmlns:p14="http://schemas.microsoft.com/office/powerpoint/2010/main" val="24352305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379, 20.2.1.1.3, 68, 18-19</a:t>
            </a:r>
            <a:endParaRPr lang="ko-KR" altLang="en-US" b="1" dirty="0"/>
          </a:p>
        </p:txBody>
      </p:sp>
      <p:sp>
        <p:nvSpPr>
          <p:cNvPr id="3" name="내용 개체 틀 2"/>
          <p:cNvSpPr>
            <a:spLocks noGrp="1"/>
          </p:cNvSpPr>
          <p:nvPr>
            <p:ph idx="1"/>
          </p:nvPr>
        </p:nvSpPr>
        <p:spPr/>
        <p:txBody>
          <a:bodyPr/>
          <a:lstStyle/>
          <a:p>
            <a:r>
              <a:rPr lang="en-US" altLang="ko-KR" sz="2000" dirty="0" smtClean="0"/>
              <a:t>Comment</a:t>
            </a:r>
          </a:p>
          <a:p>
            <a:pPr lvl="1"/>
            <a:r>
              <a:rPr lang="en-US" altLang="ko-KR" sz="1600" dirty="0" smtClean="0"/>
              <a:t>Replace “The STF …” with “The sync sequence …” and replace “1/8 STF symbol …” with “sync sequence …” </a:t>
            </a:r>
          </a:p>
          <a:p>
            <a:r>
              <a:rPr lang="en-US" altLang="ko-KR" sz="2000" dirty="0" smtClean="0"/>
              <a:t>Proposed Change</a:t>
            </a:r>
          </a:p>
          <a:p>
            <a:pPr lvl="1"/>
            <a:r>
              <a:rPr lang="en-US" altLang="ko-KR" sz="1600" dirty="0" smtClean="0"/>
              <a:t>(None)</a:t>
            </a:r>
            <a:endParaRPr lang="en-US" altLang="ko-KR" sz="1600" dirty="0"/>
          </a:p>
          <a:p>
            <a:r>
              <a:rPr lang="en-US" altLang="ko-KR" sz="2000" dirty="0" smtClean="0"/>
              <a:t>Proposed </a:t>
            </a:r>
            <a:r>
              <a:rPr lang="en-US" altLang="ko-KR" sz="2000" dirty="0" smtClean="0"/>
              <a:t>Resolution - Accepted</a:t>
            </a:r>
            <a:endParaRPr lang="en-US" altLang="ko-KR" sz="2000" dirty="0" smtClean="0"/>
          </a:p>
          <a:p>
            <a:pPr lvl="1">
              <a:buNone/>
            </a:pPr>
            <a:r>
              <a:rPr lang="en-US" altLang="ko-KR" sz="1600" b="1" i="1" dirty="0" smtClean="0">
                <a:solidFill>
                  <a:srgbClr val="0000FF"/>
                </a:solidFill>
              </a:rPr>
              <a:t>Modify the text as explained in the comment.</a:t>
            </a:r>
            <a:endParaRPr lang="ko-KR" altLang="en-US" sz="1600" dirty="0"/>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380/381, 20.2.1.1.3, 68, 19-20</a:t>
            </a:r>
            <a:endParaRPr lang="ko-KR" altLang="en-US" b="1" dirty="0"/>
          </a:p>
        </p:txBody>
      </p:sp>
      <p:sp>
        <p:nvSpPr>
          <p:cNvPr id="3" name="내용 개체 틀 2"/>
          <p:cNvSpPr>
            <a:spLocks noGrp="1"/>
          </p:cNvSpPr>
          <p:nvPr>
            <p:ph idx="1"/>
          </p:nvPr>
        </p:nvSpPr>
        <p:spPr/>
        <p:txBody>
          <a:bodyPr/>
          <a:lstStyle/>
          <a:p>
            <a:r>
              <a:rPr lang="en-US" altLang="ko-KR" sz="2000" dirty="0" smtClean="0"/>
              <a:t>Comment</a:t>
            </a:r>
          </a:p>
          <a:p>
            <a:pPr lvl="1"/>
            <a:r>
              <a:rPr lang="en-US" altLang="ko-KR" sz="1600" dirty="0" smtClean="0"/>
              <a:t>How do we know how many STF repetition the </a:t>
            </a:r>
            <a:r>
              <a:rPr lang="en-US" altLang="ko-KR" sz="1600" dirty="0" err="1" smtClean="0"/>
              <a:t>Tx</a:t>
            </a:r>
            <a:r>
              <a:rPr lang="en-US" altLang="ko-KR" sz="1600" dirty="0" smtClean="0"/>
              <a:t> has to send? </a:t>
            </a:r>
          </a:p>
          <a:p>
            <a:r>
              <a:rPr lang="en-US" altLang="ko-KR" sz="2000" dirty="0" smtClean="0"/>
              <a:t>Proposed Change</a:t>
            </a:r>
          </a:p>
          <a:p>
            <a:pPr lvl="1"/>
            <a:r>
              <a:rPr lang="en-US" altLang="ko-KR" sz="1600" dirty="0" smtClean="0"/>
              <a:t>Specify a way for the transmitter to know how many STF to send </a:t>
            </a:r>
          </a:p>
          <a:p>
            <a:r>
              <a:rPr lang="en-US" altLang="ko-KR" sz="2000" dirty="0" smtClean="0"/>
              <a:t>Proposed </a:t>
            </a:r>
            <a:r>
              <a:rPr lang="en-US" altLang="ko-KR" sz="2000" dirty="0" smtClean="0"/>
              <a:t>Resolution – Accepted </a:t>
            </a:r>
            <a:endParaRPr lang="en-US" altLang="ko-KR" sz="2000" dirty="0" smtClean="0"/>
          </a:p>
          <a:p>
            <a:pPr marL="342900" lvl="1" indent="-342900">
              <a:buNone/>
            </a:pPr>
            <a:r>
              <a:rPr lang="en-US" altLang="ko-KR" sz="1600" b="1" i="1" dirty="0" smtClean="0">
                <a:solidFill>
                  <a:srgbClr val="0000FF"/>
                </a:solidFill>
                <a:ea typeface="+mn-ea"/>
                <a:cs typeface="+mn-cs"/>
              </a:rPr>
              <a:t>      - Insert a table for the TVWS OFDM PHY supported features field</a:t>
            </a:r>
          </a:p>
          <a:p>
            <a:pPr marL="342900" lvl="1" indent="-342900">
              <a:buNone/>
            </a:pPr>
            <a:r>
              <a:rPr lang="en-US" altLang="ko-KR" sz="1600" b="1" i="1" dirty="0" smtClean="0">
                <a:solidFill>
                  <a:srgbClr val="0000FF"/>
                </a:solidFill>
                <a:ea typeface="+mn-ea"/>
                <a:cs typeface="+mn-cs"/>
              </a:rPr>
              <a:t>         (Refer to CID 159)</a:t>
            </a:r>
          </a:p>
          <a:p>
            <a:pPr>
              <a:buNone/>
            </a:pPr>
            <a:endParaRPr lang="en-US" altLang="ko-KR" sz="1600" b="1" i="1" dirty="0" smtClean="0">
              <a:solidFill>
                <a:srgbClr val="0000FF"/>
              </a:solidFill>
            </a:endParaRPr>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pic>
        <p:nvPicPr>
          <p:cNvPr id="1027" name="Picture 3"/>
          <p:cNvPicPr>
            <a:picLocks noChangeAspect="1" noChangeArrowheads="1"/>
          </p:cNvPicPr>
          <p:nvPr/>
        </p:nvPicPr>
        <p:blipFill>
          <a:blip r:embed="rId2" cstate="print"/>
          <a:srcRect/>
          <a:stretch>
            <a:fillRect/>
          </a:stretch>
        </p:blipFill>
        <p:spPr bwMode="auto">
          <a:xfrm>
            <a:off x="2987824" y="3789040"/>
            <a:ext cx="5340916" cy="2668407"/>
          </a:xfrm>
          <a:prstGeom prst="rect">
            <a:avLst/>
          </a:prstGeom>
          <a:noFill/>
          <a:ln w="9525">
            <a:noFill/>
            <a:miter lim="800000"/>
            <a:headEnd/>
            <a:tailEnd/>
          </a:ln>
        </p:spPr>
      </p:pic>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382/383, 20.2.1.1.4, 68, 39-40</a:t>
            </a:r>
            <a:endParaRPr lang="ko-KR" altLang="en-US" b="1" dirty="0"/>
          </a:p>
        </p:txBody>
      </p:sp>
      <p:sp>
        <p:nvSpPr>
          <p:cNvPr id="3" name="내용 개체 틀 2"/>
          <p:cNvSpPr>
            <a:spLocks noGrp="1"/>
          </p:cNvSpPr>
          <p:nvPr>
            <p:ph idx="1"/>
          </p:nvPr>
        </p:nvSpPr>
        <p:spPr/>
        <p:txBody>
          <a:bodyPr/>
          <a:lstStyle/>
          <a:p>
            <a:r>
              <a:rPr lang="en-US" altLang="ko-KR" sz="2000" dirty="0" smtClean="0"/>
              <a:t>Comment</a:t>
            </a:r>
          </a:p>
          <a:p>
            <a:pPr lvl="1"/>
            <a:r>
              <a:rPr lang="en-US" altLang="ko-KR" sz="1600" dirty="0" smtClean="0"/>
              <a:t>The STF should be normalized accordingly to the DATA to ensure the power of STF is the same than the DATA. </a:t>
            </a:r>
          </a:p>
          <a:p>
            <a:r>
              <a:rPr lang="en-US" altLang="ko-KR" sz="2000" dirty="0" smtClean="0"/>
              <a:t>Proposed Change</a:t>
            </a:r>
          </a:p>
          <a:p>
            <a:pPr lvl="1"/>
            <a:r>
              <a:rPr lang="en-US" altLang="ko-KR" sz="1600" dirty="0" smtClean="0"/>
              <a:t>Normalize the STF accordingly to the DATA. </a:t>
            </a:r>
          </a:p>
          <a:p>
            <a:r>
              <a:rPr lang="en-US" altLang="ko-KR" sz="2000" dirty="0" smtClean="0"/>
              <a:t>Proposed </a:t>
            </a:r>
            <a:r>
              <a:rPr lang="en-US" altLang="ko-KR" sz="2000" dirty="0" smtClean="0"/>
              <a:t>Resolution - Rejected</a:t>
            </a:r>
            <a:endParaRPr lang="en-US" altLang="ko-KR" sz="2000" dirty="0" smtClean="0"/>
          </a:p>
          <a:p>
            <a:pPr lvl="1"/>
            <a:r>
              <a:rPr lang="en-US" altLang="ko-KR" sz="1600" b="1" i="1" dirty="0" smtClean="0">
                <a:solidFill>
                  <a:srgbClr val="0000FF"/>
                </a:solidFill>
              </a:rPr>
              <a:t>We can use the STF power boosting to aid preamble detection.</a:t>
            </a:r>
          </a:p>
          <a:p>
            <a:pPr lvl="1"/>
            <a:r>
              <a:rPr lang="en-US" altLang="ko-KR" sz="1600" b="1" i="1" dirty="0" smtClean="0">
                <a:solidFill>
                  <a:srgbClr val="0000FF"/>
                </a:solidFill>
              </a:rPr>
              <a:t>We don’t need to normalize the STF accordingly to the DATA because the STF power boosting factor adjusts the power of the STF</a:t>
            </a:r>
            <a:r>
              <a:rPr lang="en-US" altLang="ko-KR" sz="1600" b="1" i="1" dirty="0" smtClean="0">
                <a:solidFill>
                  <a:srgbClr val="0000FF"/>
                </a:solidFill>
              </a:rPr>
              <a:t>. (Refer to 15-12-0641-00-004m.)</a:t>
            </a:r>
            <a:endParaRPr lang="en-US" altLang="ko-KR" sz="1600" b="1" i="1" dirty="0" smtClean="0">
              <a:solidFill>
                <a:srgbClr val="0000FF"/>
              </a:solidFill>
            </a:endParaRPr>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R</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384/385, 20.2.1.1.3, 68, Fig. 116</a:t>
            </a:r>
            <a:endParaRPr lang="ko-KR" altLang="en-US" b="1" dirty="0"/>
          </a:p>
        </p:txBody>
      </p:sp>
      <p:sp>
        <p:nvSpPr>
          <p:cNvPr id="3" name="내용 개체 틀 2"/>
          <p:cNvSpPr>
            <a:spLocks noGrp="1"/>
          </p:cNvSpPr>
          <p:nvPr>
            <p:ph idx="1"/>
          </p:nvPr>
        </p:nvSpPr>
        <p:spPr/>
        <p:txBody>
          <a:bodyPr/>
          <a:lstStyle/>
          <a:p>
            <a:r>
              <a:rPr lang="en-US" altLang="ko-KR" sz="2000" dirty="0" smtClean="0"/>
              <a:t>Comment</a:t>
            </a:r>
          </a:p>
          <a:p>
            <a:pPr lvl="1"/>
            <a:r>
              <a:rPr lang="en-US" altLang="ko-KR" sz="1600" dirty="0" smtClean="0"/>
              <a:t>The last STF "s" should be negated: "-s" to help in STF timing detection. </a:t>
            </a:r>
          </a:p>
          <a:p>
            <a:r>
              <a:rPr lang="en-US" altLang="ko-KR" sz="2000" dirty="0" smtClean="0"/>
              <a:t>Proposed Change</a:t>
            </a:r>
          </a:p>
          <a:p>
            <a:pPr lvl="1"/>
            <a:r>
              <a:rPr lang="en-US" altLang="ko-KR" sz="1600" dirty="0" smtClean="0"/>
              <a:t>Negate the last "s" symbol in the STF repetition. </a:t>
            </a:r>
          </a:p>
          <a:p>
            <a:r>
              <a:rPr lang="en-US" altLang="ko-KR" sz="2000" dirty="0" smtClean="0"/>
              <a:t>Proposed </a:t>
            </a:r>
            <a:r>
              <a:rPr lang="en-US" altLang="ko-KR" sz="2000" dirty="0" smtClean="0"/>
              <a:t>Resolution - Rejected</a:t>
            </a:r>
            <a:endParaRPr lang="en-US" altLang="ko-KR" sz="2000" dirty="0" smtClean="0"/>
          </a:p>
          <a:p>
            <a:pPr lvl="1"/>
            <a:r>
              <a:rPr lang="en-US" altLang="ko-KR" sz="1600" b="1" i="1" dirty="0" smtClean="0">
                <a:solidFill>
                  <a:srgbClr val="0000FF"/>
                </a:solidFill>
              </a:rPr>
              <a:t>We don’t need to negate the last "s" symbols in the STF repetition because we can use the LTF detection algorithm using frequency-domain correlation characteristic of LTF. (Refer to 15-12-0641-00-004m.)</a:t>
            </a:r>
          </a:p>
          <a:p>
            <a:pPr>
              <a:buNone/>
            </a:pPr>
            <a:endParaRPr lang="en-US" altLang="ko-KR" sz="2000" dirty="0" smtClean="0"/>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R</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389, 20.2.1.3, 70, 28-34</a:t>
            </a:r>
            <a:endParaRPr lang="ko-KR" altLang="en-US" b="1" dirty="0"/>
          </a:p>
        </p:txBody>
      </p:sp>
      <p:sp>
        <p:nvSpPr>
          <p:cNvPr id="3" name="내용 개체 틀 2"/>
          <p:cNvSpPr>
            <a:spLocks noGrp="1"/>
          </p:cNvSpPr>
          <p:nvPr>
            <p:ph idx="1"/>
          </p:nvPr>
        </p:nvSpPr>
        <p:spPr/>
        <p:txBody>
          <a:bodyPr/>
          <a:lstStyle/>
          <a:p>
            <a:r>
              <a:rPr lang="en-US" altLang="ko-KR" sz="2000" dirty="0" smtClean="0"/>
              <a:t>Comment</a:t>
            </a:r>
          </a:p>
          <a:p>
            <a:pPr lvl="1"/>
            <a:r>
              <a:rPr lang="en-US" altLang="ko-KR" sz="1600" dirty="0" smtClean="0"/>
              <a:t>16 bits of CRC is overkill. </a:t>
            </a:r>
          </a:p>
          <a:p>
            <a:r>
              <a:rPr lang="en-US" altLang="ko-KR" sz="2000" dirty="0" smtClean="0"/>
              <a:t>Proposed Change</a:t>
            </a:r>
          </a:p>
          <a:p>
            <a:pPr lvl="1"/>
            <a:r>
              <a:rPr lang="en-US" altLang="ko-KR" sz="1600" dirty="0" smtClean="0"/>
              <a:t>Reduce the size of CRC from 16 bits to 8 bits. </a:t>
            </a:r>
          </a:p>
          <a:p>
            <a:r>
              <a:rPr lang="en-US" altLang="ko-KR" sz="2000" dirty="0" smtClean="0"/>
              <a:t>Proposed </a:t>
            </a:r>
            <a:r>
              <a:rPr lang="en-US" altLang="ko-KR" sz="2000" dirty="0" smtClean="0"/>
              <a:t>Resolution - Rejected</a:t>
            </a:r>
            <a:endParaRPr lang="en-US" altLang="ko-KR" sz="2000" dirty="0" smtClean="0"/>
          </a:p>
          <a:p>
            <a:pPr lvl="1">
              <a:buFontTx/>
              <a:buChar char="-"/>
            </a:pPr>
            <a:r>
              <a:rPr lang="en-US" altLang="ko-KR" sz="1600" b="1" i="1" dirty="0" smtClean="0">
                <a:solidFill>
                  <a:srgbClr val="0000FF"/>
                </a:solidFill>
              </a:rPr>
              <a:t>We don’t need to reduce the size of CRC from 16 bits to 8 bits because the PHY header fields for TVWS-OFDM have 50 bits that are enough to  accommodate the 16 bits CRC in one OFDM symbol for PHR. </a:t>
            </a:r>
            <a:endParaRPr lang="en-US" altLang="ko-KR" sz="1600" b="1" i="1" dirty="0" smtClean="0">
              <a:solidFill>
                <a:srgbClr val="0000FF"/>
              </a:solidFill>
            </a:endParaRPr>
          </a:p>
          <a:p>
            <a:pPr lvl="1">
              <a:buFontTx/>
              <a:buChar char="-"/>
            </a:pPr>
            <a:r>
              <a:rPr lang="en-US" altLang="ko-KR" sz="1600" b="1" i="1" dirty="0" smtClean="0">
                <a:solidFill>
                  <a:srgbClr val="0000FF"/>
                </a:solidFill>
              </a:rPr>
              <a:t>One OFDM symbol consists of 50 bits and there are enough bits available to allow 16 bit CRC.</a:t>
            </a:r>
            <a:endParaRPr lang="en-US" altLang="ko-KR" sz="1600" b="1" i="1" dirty="0" smtClean="0">
              <a:solidFill>
                <a:srgbClr val="0000FF"/>
              </a:solidFill>
            </a:endParaRPr>
          </a:p>
          <a:p>
            <a:pPr lvl="1">
              <a:buNone/>
            </a:pPr>
            <a:endParaRPr lang="ko-KR" altLang="en-US" sz="1600" dirty="0"/>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R</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CID </a:t>
            </a:r>
            <a:r>
              <a:rPr lang="en-US" altLang="ko-KR" b="1" dirty="0" smtClean="0"/>
              <a:t>390/391/392, 20.2.1.3, 70, Fig. 118</a:t>
            </a:r>
            <a:endParaRPr lang="ko-KR" altLang="en-US" b="1" dirty="0"/>
          </a:p>
        </p:txBody>
      </p:sp>
      <p:sp>
        <p:nvSpPr>
          <p:cNvPr id="3" name="내용 개체 틀 2"/>
          <p:cNvSpPr>
            <a:spLocks noGrp="1"/>
          </p:cNvSpPr>
          <p:nvPr>
            <p:ph idx="1"/>
          </p:nvPr>
        </p:nvSpPr>
        <p:spPr/>
        <p:txBody>
          <a:bodyPr/>
          <a:lstStyle/>
          <a:p>
            <a:r>
              <a:rPr lang="en-US" altLang="ko-KR" sz="2000" dirty="0" smtClean="0"/>
              <a:t>Comment</a:t>
            </a:r>
          </a:p>
          <a:p>
            <a:pPr lvl="1"/>
            <a:r>
              <a:rPr lang="en-US" altLang="ko-KR" sz="1600" dirty="0" smtClean="0"/>
              <a:t>We don't need the scrambling seed to be 9-bit long. </a:t>
            </a:r>
          </a:p>
          <a:p>
            <a:r>
              <a:rPr lang="en-US" altLang="ko-KR" sz="2000" dirty="0" smtClean="0"/>
              <a:t>Proposed Change</a:t>
            </a:r>
          </a:p>
          <a:p>
            <a:pPr lvl="1"/>
            <a:r>
              <a:rPr lang="en-US" altLang="ko-KR" sz="1600" dirty="0" smtClean="0"/>
              <a:t>Specify only a limited set of scrambling seeds. </a:t>
            </a:r>
          </a:p>
          <a:p>
            <a:r>
              <a:rPr lang="en-US" altLang="ko-KR" sz="2000" dirty="0" smtClean="0"/>
              <a:t>Proposed </a:t>
            </a:r>
            <a:r>
              <a:rPr lang="en-US" altLang="ko-KR" sz="2000" dirty="0" smtClean="0"/>
              <a:t>Resolution - Rejected</a:t>
            </a:r>
            <a:endParaRPr lang="en-US" altLang="ko-KR" sz="2000" dirty="0" smtClean="0"/>
          </a:p>
          <a:p>
            <a:pPr lvl="1">
              <a:buFontTx/>
              <a:buChar char="-"/>
            </a:pPr>
            <a:r>
              <a:rPr lang="en-US" altLang="ko-KR" sz="1600" b="1" i="1" dirty="0" smtClean="0">
                <a:solidFill>
                  <a:srgbClr val="0000FF"/>
                </a:solidFill>
              </a:rPr>
              <a:t>We don’t need to limit the set of scrambling seeds because the PHY header fields for TVWS-OFDM have 50 bits that are enough to  accommodate the 9 bit scrambling seeds in one OFDM symbol for PHR. </a:t>
            </a:r>
            <a:endParaRPr lang="en-US" altLang="ko-KR" sz="1600" b="1" i="1" dirty="0" smtClean="0">
              <a:solidFill>
                <a:srgbClr val="0000FF"/>
              </a:solidFill>
            </a:endParaRPr>
          </a:p>
          <a:p>
            <a:pPr lvl="1">
              <a:buFontTx/>
              <a:buChar char="-"/>
            </a:pPr>
            <a:r>
              <a:rPr lang="en-US" altLang="ko-KR" sz="1600" b="1" i="1" dirty="0" smtClean="0">
                <a:solidFill>
                  <a:srgbClr val="0000FF"/>
                </a:solidFill>
              </a:rPr>
              <a:t>One OFDM symbol consists of 50 bits and there are enough bits available to allow </a:t>
            </a:r>
            <a:r>
              <a:rPr lang="en-US" altLang="ko-KR" sz="1600" b="1" i="1" dirty="0" smtClean="0">
                <a:solidFill>
                  <a:srgbClr val="0000FF"/>
                </a:solidFill>
              </a:rPr>
              <a:t>9 bit scrambling seed.</a:t>
            </a:r>
            <a:endParaRPr lang="en-US" altLang="ko-KR" sz="1600" b="1" i="1" dirty="0" smtClean="0">
              <a:solidFill>
                <a:srgbClr val="0000FF"/>
              </a:solidFill>
            </a:endParaRPr>
          </a:p>
          <a:p>
            <a:pPr lvl="1">
              <a:buFontTx/>
              <a:buChar char="-"/>
            </a:pPr>
            <a:endParaRPr lang="en-US" altLang="ko-KR" sz="1600" b="1" i="1" dirty="0" smtClean="0">
              <a:solidFill>
                <a:srgbClr val="0000FF"/>
              </a:solidFill>
            </a:endParaRPr>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R</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394, 20.2.2, 71, 21</a:t>
            </a:r>
            <a:endParaRPr lang="ko-KR" altLang="en-US" b="1" dirty="0"/>
          </a:p>
        </p:txBody>
      </p:sp>
      <p:sp>
        <p:nvSpPr>
          <p:cNvPr id="3" name="내용 개체 틀 2"/>
          <p:cNvSpPr>
            <a:spLocks noGrp="1"/>
          </p:cNvSpPr>
          <p:nvPr>
            <p:ph idx="1"/>
          </p:nvPr>
        </p:nvSpPr>
        <p:spPr/>
        <p:txBody>
          <a:bodyPr/>
          <a:lstStyle/>
          <a:p>
            <a:r>
              <a:rPr lang="en-US" altLang="ko-KR" sz="2000" dirty="0" smtClean="0"/>
              <a:t>Comment</a:t>
            </a:r>
          </a:p>
          <a:p>
            <a:pPr lvl="1"/>
            <a:r>
              <a:rPr lang="en-US" altLang="ko-KR" sz="1600" dirty="0" smtClean="0"/>
              <a:t>Devices shall support said mode </a:t>
            </a:r>
            <a:r>
              <a:rPr lang="en-US" altLang="ko-KR" sz="1600" dirty="0" err="1" smtClean="0"/>
              <a:t>iff</a:t>
            </a:r>
            <a:r>
              <a:rPr lang="en-US" altLang="ko-KR" sz="1600" dirty="0" smtClean="0"/>
              <a:t> the TVWS-OFDM PHY is supported. Also, heading in Table 137 that states "Mandatory Modes" should include similar qualification. </a:t>
            </a:r>
          </a:p>
          <a:p>
            <a:r>
              <a:rPr lang="en-US" altLang="ko-KR" sz="2000" dirty="0" smtClean="0"/>
              <a:t>Proposed Change</a:t>
            </a:r>
          </a:p>
          <a:p>
            <a:pPr lvl="1"/>
            <a:r>
              <a:rPr lang="en-US" altLang="ko-KR" sz="1600" dirty="0" smtClean="0"/>
              <a:t>Add qualification as follows: "For devices that support the TVWS-OFDM PHY, modes MCS0, MCS1 and MCS2 shall be supported, as shown in Table 137." Include footer to Table 137 corresponding to "Mandatory Modes" statement to say "for devices that support the TVWS-OFDM PHY". </a:t>
            </a:r>
          </a:p>
          <a:p>
            <a:r>
              <a:rPr lang="en-US" altLang="ko-KR" sz="2000" dirty="0" smtClean="0"/>
              <a:t>Proposed </a:t>
            </a:r>
            <a:r>
              <a:rPr lang="en-US" altLang="ko-KR" sz="2000" dirty="0" smtClean="0"/>
              <a:t>Resolution - Accepted</a:t>
            </a:r>
            <a:endParaRPr lang="en-US" altLang="ko-KR" sz="2000" dirty="0" smtClean="0"/>
          </a:p>
          <a:p>
            <a:pPr lvl="1">
              <a:buNone/>
            </a:pPr>
            <a:r>
              <a:rPr lang="en-US" altLang="ko-KR" sz="1600" b="1" i="1" dirty="0" smtClean="0">
                <a:solidFill>
                  <a:srgbClr val="0000FF"/>
                </a:solidFill>
              </a:rPr>
              <a:t>(from)</a:t>
            </a:r>
            <a:r>
              <a:rPr lang="en-US" sz="1600" b="1" dirty="0" smtClean="0">
                <a:solidFill>
                  <a:srgbClr val="0000FF"/>
                </a:solidFill>
              </a:rPr>
              <a:t> All devices shall support all BPSK, QPSK and 16-QAM (</a:t>
            </a:r>
            <a:r>
              <a:rPr lang="en-US" sz="1600" b="1" dirty="0" err="1" smtClean="0">
                <a:solidFill>
                  <a:srgbClr val="0000FF"/>
                </a:solidFill>
              </a:rPr>
              <a:t>Quadrature</a:t>
            </a:r>
            <a:r>
              <a:rPr lang="en-US" sz="1600" b="1" dirty="0" smtClean="0">
                <a:solidFill>
                  <a:srgbClr val="0000FF"/>
                </a:solidFill>
              </a:rPr>
              <a:t> Amplitude Modulation) and coding scheme levels (MCS0-2).</a:t>
            </a:r>
          </a:p>
          <a:p>
            <a:pPr lvl="1">
              <a:buNone/>
            </a:pPr>
            <a:r>
              <a:rPr lang="en-US" altLang="ko-KR" sz="1600" b="1" i="1" dirty="0" smtClean="0">
                <a:solidFill>
                  <a:srgbClr val="0000FF"/>
                </a:solidFill>
              </a:rPr>
              <a:t>(to)</a:t>
            </a:r>
            <a:r>
              <a:rPr lang="en-US" altLang="ko-KR" sz="1600" b="1" dirty="0" smtClean="0">
                <a:solidFill>
                  <a:srgbClr val="0000FF"/>
                </a:solidFill>
              </a:rPr>
              <a:t> For devices that support the TVWS-OFDM PHY, modes MCS0, MCS1 and MCS2 shall be supported, as shown in Table 137.</a:t>
            </a:r>
          </a:p>
          <a:p>
            <a:pPr>
              <a:buNone/>
            </a:pPr>
            <a:r>
              <a:rPr lang="en-US" altLang="ko-KR" sz="1600" b="1" dirty="0" smtClean="0">
                <a:solidFill>
                  <a:srgbClr val="0000FF"/>
                </a:solidFill>
              </a:rPr>
              <a:t>	  - Have a footer on Mandatory Modes in Table </a:t>
            </a:r>
            <a:r>
              <a:rPr lang="en-US" altLang="ko-KR" sz="1600" b="1" dirty="0" smtClean="0">
                <a:solidFill>
                  <a:srgbClr val="0000FF"/>
                </a:solidFill>
              </a:rPr>
              <a:t>137 </a:t>
            </a:r>
            <a:r>
              <a:rPr lang="en-US" altLang="ko-KR" sz="1600" b="1" dirty="0" smtClean="0">
                <a:solidFill>
                  <a:srgbClr val="0000FF"/>
                </a:solidFill>
              </a:rPr>
              <a:t>to say "for devices that    support the TVWS-OFDM PHY". </a:t>
            </a:r>
            <a:endParaRPr lang="ko-KR" altLang="en-US" sz="1600" b="1" dirty="0">
              <a:solidFill>
                <a:srgbClr val="0000FF"/>
              </a:solidFill>
            </a:endParaRPr>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35047</TotalTime>
  <Words>806</Words>
  <Application>Microsoft Office PowerPoint</Application>
  <PresentationFormat>On-screen Show (4:3)</PresentationFormat>
  <Paragraphs>103</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테마</vt:lpstr>
      <vt:lpstr>Slide 1</vt:lpstr>
      <vt:lpstr>Comments for TVWS OFDM Issues</vt:lpstr>
      <vt:lpstr>CID 379, 20.2.1.1.3, 68, 18-19</vt:lpstr>
      <vt:lpstr>CID 380/381, 20.2.1.1.3, 68, 19-20</vt:lpstr>
      <vt:lpstr>CID 382/383, 20.2.1.1.4, 68, 39-40</vt:lpstr>
      <vt:lpstr>CID 384/385, 20.2.1.1.3, 68, Fig. 116</vt:lpstr>
      <vt:lpstr>CID 389, 20.2.1.3, 70, 28-34</vt:lpstr>
      <vt:lpstr>CID 390/391/392, 20.2.1.3, 70, Fig. 118</vt:lpstr>
      <vt:lpstr>CID 394, 20.2.2, 71, 21</vt:lpstr>
      <vt:lpstr>CID 395/396, 20.2.3.1, 72, Fig. 119</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Soo-Young Chang</cp:lastModifiedBy>
  <cp:revision>799</cp:revision>
  <cp:lastPrinted>2012-07-09T00:38:43Z</cp:lastPrinted>
  <dcterms:created xsi:type="dcterms:W3CDTF">1999-11-08T18:59:45Z</dcterms:created>
  <dcterms:modified xsi:type="dcterms:W3CDTF">2013-03-19T18:45:16Z</dcterms:modified>
</cp:coreProperties>
</file>