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92" r:id="rId2"/>
    <p:sldId id="393" r:id="rId3"/>
    <p:sldId id="394" r:id="rId4"/>
    <p:sldId id="424" r:id="rId5"/>
    <p:sldId id="395" r:id="rId6"/>
    <p:sldId id="422" r:id="rId7"/>
    <p:sldId id="396" r:id="rId8"/>
    <p:sldId id="397" r:id="rId9"/>
    <p:sldId id="398" r:id="rId10"/>
    <p:sldId id="401" r:id="rId11"/>
    <p:sldId id="402" r:id="rId12"/>
    <p:sldId id="403" r:id="rId13"/>
    <p:sldId id="423" r:id="rId14"/>
    <p:sldId id="407" r:id="rId15"/>
    <p:sldId id="409" r:id="rId16"/>
    <p:sldId id="416"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95852" autoAdjust="0"/>
  </p:normalViewPr>
  <p:slideViewPr>
    <p:cSldViewPr>
      <p:cViewPr varScale="1">
        <p:scale>
          <a:sx n="71" d="100"/>
          <a:sy n="71" d="100"/>
        </p:scale>
        <p:origin x="-1248" y="-9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394"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904426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69609985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15-13-0155-00-004q</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74F801F5-A82D-402B-9E99-F10C03DFC974}" type="slidenum">
              <a:rPr lang="en-US" smtClean="0"/>
              <a:pPr/>
              <a:t>1</a:t>
            </a:fld>
            <a:endParaRPr lang="en-US"/>
          </a:p>
        </p:txBody>
      </p:sp>
    </p:spTree>
    <p:extLst>
      <p:ext uri="{BB962C8B-B14F-4D97-AF65-F5344CB8AC3E}">
        <p14:creationId xmlns:p14="http://schemas.microsoft.com/office/powerpoint/2010/main" val="4080206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15-13-0155-00-004q</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r>
              <a:rPr lang="en-US"/>
              <a:t>Page </a:t>
            </a:r>
            <a:fld id="{25559EB2-A483-47CF-97D0-7866B40BAD54}" type="slidenum">
              <a:rPr lang="en-US"/>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15-13-0155-00-004q</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r>
              <a:rPr lang="en-US"/>
              <a:t>Page </a:t>
            </a:r>
            <a:fld id="{25559EB2-A483-47CF-97D0-7866B40BAD54}" type="slidenum">
              <a:rPr lang="en-US"/>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15-13-0155-00-004q</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r>
              <a:rPr lang="en-US"/>
              <a:t>Page </a:t>
            </a:r>
            <a:fld id="{25559EB2-A483-47CF-97D0-7866B40BAD54}" type="slidenum">
              <a:rPr lang="en-US"/>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ea typeface="+mn-ea"/>
              </a:defRPr>
            </a:lvl1pPr>
          </a:lstStyle>
          <a:p>
            <a:pPr>
              <a:defRPr/>
            </a:pPr>
            <a:r>
              <a:rPr lang="en-US" altLang="zh-CN" smtClean="0"/>
              <a:t>Nov.  2012</a:t>
            </a:r>
            <a:endParaRPr lang="en-US" altLang="zh-CN"/>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ltLang="zh-CN" dirty="0" smtClean="0"/>
              <a:t>Nov.  2012</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zh-CN" smtClean="0"/>
              <a:t>Nov.  2012</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 Li, Vinno; W. X. Zou, BUPT; G. L. Du, BUPT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sz="1400" b="1" dirty="0" smtClean="0">
                <a:effectLst/>
              </a:rPr>
              <a:t>15-13-0155-00-004q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4294967295"/>
          </p:nvPr>
        </p:nvSpPr>
        <p:spPr>
          <a:xfrm>
            <a:off x="5486400" y="6475413"/>
            <a:ext cx="3124200" cy="182562"/>
          </a:xfrm>
          <a:prstGeom prst="rect">
            <a:avLst/>
          </a:prstGeom>
          <a:noFill/>
        </p:spPr>
        <p:txBody>
          <a:bodyPr/>
          <a:lstStyle/>
          <a:p>
            <a:r>
              <a:rPr lang="en-US" altLang="zh-CN" dirty="0" smtClean="0">
                <a:ea typeface="宋体" charset="-122"/>
              </a:rPr>
              <a:t>G. Dolmans</a:t>
            </a:r>
          </a:p>
        </p:txBody>
      </p:sp>
      <p:sp>
        <p:nvSpPr>
          <p:cNvPr id="5123" name="Slide Number Placeholder 3"/>
          <p:cNvSpPr>
            <a:spLocks noGrp="1"/>
          </p:cNvSpPr>
          <p:nvPr>
            <p:ph type="sldNum" sz="quarter" idx="12"/>
          </p:nvPr>
        </p:nvSpPr>
        <p:spPr>
          <a:noFill/>
        </p:spPr>
        <p:txBody>
          <a:bodyPr/>
          <a:lstStyle/>
          <a:p>
            <a:r>
              <a:rPr lang="en-US" altLang="zh-CN"/>
              <a:t>Slide </a:t>
            </a:r>
            <a:fld id="{23FF1C1B-DC22-4BC4-850F-478FCC36F426}" type="slidenum">
              <a:rPr lang="en-US" altLang="zh-CN"/>
              <a:pPr/>
              <a:t>1</a:t>
            </a:fld>
            <a:endParaRPr lang="en-US" altLang="zh-CN"/>
          </a:p>
        </p:txBody>
      </p:sp>
      <p:sp>
        <p:nvSpPr>
          <p:cNvPr id="27651" name="Rectangle 3"/>
          <p:cNvSpPr>
            <a:spLocks noChangeArrowheads="1"/>
          </p:cNvSpPr>
          <p:nvPr/>
        </p:nvSpPr>
        <p:spPr bwMode="auto">
          <a:xfrm>
            <a:off x="152400" y="609600"/>
            <a:ext cx="8991600" cy="4462760"/>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smtClean="0">
                <a:solidFill>
                  <a:schemeClr val="tx2"/>
                </a:solidFill>
              </a:rPr>
              <a:t>Submission Title:</a:t>
            </a:r>
            <a:r>
              <a:rPr lang="en-US" altLang="zh-CN" sz="1800" dirty="0" smtClean="0">
                <a:solidFill>
                  <a:schemeClr val="tx2"/>
                </a:solidFill>
              </a:rPr>
              <a:t>	FSK and PPM PHY </a:t>
            </a:r>
            <a:r>
              <a:rPr lang="en-US" altLang="zh-CN" sz="1800" dirty="0">
                <a:solidFill>
                  <a:schemeClr val="tx2"/>
                </a:solidFill>
              </a:rPr>
              <a:t>Proposal for </a:t>
            </a:r>
            <a:r>
              <a:rPr lang="en-US" altLang="zh-CN" sz="1800" dirty="0" smtClean="0">
                <a:solidFill>
                  <a:schemeClr val="tx2"/>
                </a:solidFill>
              </a:rPr>
              <a:t>IEEE802.15.4q</a:t>
            </a:r>
            <a:endParaRPr lang="en-US" altLang="zh-CN" sz="1800" dirty="0">
              <a:solidFill>
                <a:schemeClr val="tx2"/>
              </a:solidFill>
            </a:endParaRPr>
          </a:p>
          <a:p>
            <a:pPr eaLnBrk="0" hangingPunct="0"/>
            <a:r>
              <a:rPr lang="en-US" altLang="zh-CN" sz="1800" b="1" dirty="0">
                <a:solidFill>
                  <a:schemeClr val="tx2"/>
                </a:solidFill>
              </a:rPr>
              <a:t>Date </a:t>
            </a:r>
            <a:r>
              <a:rPr lang="en-US" altLang="zh-CN" sz="1800" b="1" dirty="0"/>
              <a:t>Submitted:	</a:t>
            </a:r>
            <a:r>
              <a:rPr lang="en-US" altLang="zh-CN" sz="1800"/>
              <a:t>M</a:t>
            </a:r>
            <a:r>
              <a:rPr lang="en-US" altLang="zh-CN" sz="1800" smtClean="0"/>
              <a:t>arch </a:t>
            </a:r>
            <a:r>
              <a:rPr lang="en-US" altLang="zh-CN" sz="1800" smtClean="0"/>
              <a:t>20, </a:t>
            </a:r>
            <a:r>
              <a:rPr lang="en-US" altLang="zh-CN" sz="1800" dirty="0" smtClean="0"/>
              <a:t>2013</a:t>
            </a:r>
            <a:r>
              <a:rPr lang="en-US" altLang="zh-CN" sz="1800" dirty="0"/>
              <a:t>	</a:t>
            </a:r>
          </a:p>
          <a:p>
            <a:pPr eaLnBrk="0" hangingPunct="0"/>
            <a:r>
              <a:rPr lang="en-US" altLang="zh-CN" sz="1800" b="1" dirty="0"/>
              <a:t>Source:</a:t>
            </a:r>
            <a:r>
              <a:rPr lang="en-US" altLang="zh-CN" sz="1800" dirty="0"/>
              <a:t> 	</a:t>
            </a:r>
            <a:r>
              <a:rPr lang="en-US" altLang="zh-CN" sz="1800" dirty="0">
                <a:solidFill>
                  <a:schemeClr val="tx2"/>
                </a:solidFill>
              </a:rPr>
              <a:t> </a:t>
            </a:r>
            <a:r>
              <a:rPr lang="en-US" altLang="zh-CN" sz="1800" dirty="0" smtClean="0">
                <a:solidFill>
                  <a:schemeClr val="tx2"/>
                </a:solidFill>
              </a:rPr>
              <a:t>Guido Dolmans, Maarten Lont, Jac Romme – Holst Centre / </a:t>
            </a:r>
            <a:r>
              <a:rPr lang="en-US" altLang="zh-CN" sz="1800" dirty="0" err="1" smtClean="0">
                <a:solidFill>
                  <a:schemeClr val="tx2"/>
                </a:solidFill>
              </a:rPr>
              <a:t>Imec-NL</a:t>
            </a:r>
            <a:r>
              <a:rPr lang="en-US" altLang="zh-CN" sz="1800" dirty="0" smtClean="0">
                <a:solidFill>
                  <a:schemeClr val="tx2"/>
                </a:solidFill>
              </a:rPr>
              <a:t>, Peng Zhang – Eindhoven University of Technology</a:t>
            </a:r>
          </a:p>
          <a:p>
            <a:pPr eaLnBrk="0" hangingPunct="0"/>
            <a:r>
              <a:rPr lang="en-US" altLang="zh-CN" sz="1800" b="1" dirty="0" smtClean="0"/>
              <a:t>Abstract</a:t>
            </a:r>
            <a:r>
              <a:rPr lang="en-US" altLang="zh-CN" sz="1800" b="1" dirty="0"/>
              <a:t>:</a:t>
            </a:r>
            <a:r>
              <a:rPr lang="en-US" altLang="zh-CN" sz="1800" dirty="0"/>
              <a:t> </a:t>
            </a:r>
            <a:r>
              <a:rPr lang="en-US" altLang="zh-CN" sz="1800" dirty="0" smtClean="0"/>
              <a:t>PHY </a:t>
            </a:r>
            <a:r>
              <a:rPr lang="en-US" altLang="zh-CN" sz="1800" dirty="0"/>
              <a:t>Proposal for </a:t>
            </a:r>
            <a:r>
              <a:rPr lang="en-US" altLang="zh-CN" sz="1800" dirty="0" smtClean="0"/>
              <a:t>TG4q (ULP) </a:t>
            </a:r>
            <a:r>
              <a:rPr lang="en-US" altLang="zh-CN" sz="1800" dirty="0"/>
              <a:t>Task Group</a:t>
            </a:r>
          </a:p>
          <a:p>
            <a:pPr eaLnBrk="0" hangingPunct="0">
              <a:spcBef>
                <a:spcPts val="600"/>
              </a:spcBef>
              <a:spcAft>
                <a:spcPts val="600"/>
              </a:spcAft>
            </a:pPr>
            <a:r>
              <a:rPr lang="en-US" altLang="zh-CN" sz="1800" b="1" dirty="0"/>
              <a:t>Purpose:</a:t>
            </a:r>
            <a:r>
              <a:rPr lang="en-US" altLang="zh-CN" sz="1800" dirty="0"/>
              <a:t>	 </a:t>
            </a:r>
            <a:r>
              <a:rPr lang="en-US" altLang="zh-CN" sz="1800" dirty="0" smtClean="0"/>
              <a:t>Provide PHY proposal for IEEE 802.15.4q.</a:t>
            </a:r>
            <a:endParaRPr lang="en-US" altLang="zh-CN" sz="1800" dirty="0"/>
          </a:p>
          <a:p>
            <a:pPr eaLnBrk="0" hangingPunct="0"/>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656707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228600" y="685800"/>
            <a:ext cx="8763000" cy="1143000"/>
          </a:xfrm>
        </p:spPr>
        <p:txBody>
          <a:bodyPr/>
          <a:lstStyle/>
          <a:p>
            <a:r>
              <a:rPr lang="en-US" altLang="zh-CN" sz="3200" b="1" dirty="0" smtClean="0">
                <a:ea typeface="宋体" charset="-122"/>
              </a:rPr>
              <a:t>Proposed 900 MHz Bands – Narrowband Devices</a:t>
            </a:r>
            <a:endParaRPr lang="zh-CN" altLang="en-US" sz="3200" dirty="0"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p14="http://schemas.microsoft.com/office/powerpoint/2010/main" val="3585044259"/>
              </p:ext>
            </p:extLst>
          </p:nvPr>
        </p:nvGraphicFramePr>
        <p:xfrm>
          <a:off x="533400" y="1676400"/>
          <a:ext cx="7848602" cy="4480560"/>
        </p:xfrm>
        <a:graphic>
          <a:graphicData uri="http://schemas.openxmlformats.org/drawingml/2006/table">
            <a:tbl>
              <a:tblPr/>
              <a:tblGrid>
                <a:gridCol w="1066800"/>
                <a:gridCol w="1143000"/>
                <a:gridCol w="1828800"/>
                <a:gridCol w="1143000"/>
                <a:gridCol w="1371600"/>
                <a:gridCol w="1295402"/>
              </a:tblGrid>
              <a:tr h="487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Freq. </a:t>
                      </a:r>
                      <a:r>
                        <a:rPr kumimoji="0" lang="en-US" sz="1600" b="1" i="0" u="none" strike="noStrike" cap="none" normalizeH="0" baseline="0" dirty="0" smtClean="0">
                          <a:ln>
                            <a:noFill/>
                          </a:ln>
                          <a:solidFill>
                            <a:srgbClr val="FFFFFF"/>
                          </a:solidFill>
                          <a:effectLst/>
                          <a:latin typeface="Arial" charset="0"/>
                          <a:ea typeface="宋体" charset="-122"/>
                        </a:rPr>
                        <a:t>Band (MHz)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Region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Modulation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Bit Rate (kbps)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Symbol Rate (</a:t>
                      </a:r>
                      <a:r>
                        <a:rPr kumimoji="0" lang="en-US" sz="1600" b="1" i="0" u="none" strike="noStrike" cap="none" normalizeH="0" baseline="0" dirty="0" err="1" smtClean="0">
                          <a:ln>
                            <a:noFill/>
                          </a:ln>
                          <a:solidFill>
                            <a:srgbClr val="FFFFFF"/>
                          </a:solidFill>
                          <a:effectLst/>
                          <a:latin typeface="Arial" charset="0"/>
                          <a:ea typeface="宋体" charset="-122"/>
                        </a:rPr>
                        <a:t>ksymbol</a:t>
                      </a:r>
                      <a:r>
                        <a:rPr kumimoji="0" lang="en-US" sz="1600" b="1" i="0" u="none" strike="noStrike" cap="none" normalizeH="0" baseline="0" dirty="0" smtClean="0">
                          <a:ln>
                            <a:noFill/>
                          </a:ln>
                          <a:solidFill>
                            <a:srgbClr val="FFFFFF"/>
                          </a:solidFill>
                          <a:effectLst/>
                          <a:latin typeface="Arial" charset="0"/>
                          <a:ea typeface="宋体" charset="-122"/>
                        </a:rPr>
                        <a: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Transmit Power (</a:t>
                      </a:r>
                      <a:r>
                        <a:rPr kumimoji="0" lang="en-US" sz="1600" b="1" i="0" u="none" strike="noStrike" cap="none" normalizeH="0" baseline="0" dirty="0" err="1" smtClean="0">
                          <a:ln>
                            <a:noFill/>
                          </a:ln>
                          <a:solidFill>
                            <a:srgbClr val="FFFFFF"/>
                          </a:solidFill>
                          <a:effectLst/>
                          <a:latin typeface="Arial" charset="0"/>
                          <a:ea typeface="宋体" charset="-122"/>
                        </a:rPr>
                        <a:t>dBm</a:t>
                      </a:r>
                      <a:r>
                        <a:rPr kumimoji="0" lang="en-US" sz="1600" b="1" i="0" u="none" strike="noStrike" cap="none" normalizeH="0" baseline="0" dirty="0" smtClean="0">
                          <a:ln>
                            <a:noFill/>
                          </a:ln>
                          <a:solidFill>
                            <a:srgbClr val="FFFFFF"/>
                          </a:solidFill>
                          <a:effectLst/>
                          <a:latin typeface="Arial" charset="0"/>
                          <a:ea typeface="宋体" charset="-122"/>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82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779-787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China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2FSK/4FSK/2PPM/4PPM/16PPM</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100/200/50/50/25</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 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-11, -5 , 1, 7, 10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82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863-870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smtClean="0">
                          <a:ln>
                            <a:noFill/>
                          </a:ln>
                          <a:solidFill>
                            <a:srgbClr val="000000"/>
                          </a:solidFill>
                          <a:effectLst/>
                          <a:latin typeface="Arial" charset="0"/>
                          <a:ea typeface="宋体" charset="-122"/>
                        </a:rPr>
                        <a:t>Europe</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2FSK/4FSK/2PPM/4PPM/16PPM</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100/200/50/50/25</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宋体" charset="-122"/>
                        </a:rPr>
                        <a:t>-11, -5 , 1, 7, 10, 13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82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902-928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smtClean="0">
                          <a:ln>
                            <a:noFill/>
                          </a:ln>
                          <a:solidFill>
                            <a:srgbClr val="000000"/>
                          </a:solidFill>
                          <a:effectLst/>
                          <a:latin typeface="Arial" charset="0"/>
                          <a:ea typeface="宋体" charset="-122"/>
                        </a:rPr>
                        <a:t>USA, Canada, Australia</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2FSK/4FSK/2PPM/4PPM/16PPM</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100/200/50/50/25</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-11, -5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82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916-930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smtClean="0">
                          <a:ln>
                            <a:noFill/>
                          </a:ln>
                          <a:solidFill>
                            <a:srgbClr val="000000"/>
                          </a:solidFill>
                          <a:effectLst/>
                          <a:latin typeface="Arial" charset="0"/>
                          <a:ea typeface="宋体" charset="-122"/>
                        </a:rPr>
                        <a:t>Japan</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2FSK/4FSK/2PPM/4PPM/16PPM</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100/200/50/50/25</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宋体" charset="-122"/>
                        </a:rPr>
                        <a:t>-11, -5 , 1, 7, 10,  13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 name="灯片编号占位符 3"/>
          <p:cNvSpPr>
            <a:spLocks noGrp="1"/>
          </p:cNvSpPr>
          <p:nvPr>
            <p:ph type="sldNum" sz="quarter" idx="12"/>
          </p:nvPr>
        </p:nvSpPr>
        <p:spPr>
          <a:xfrm>
            <a:off x="4344988" y="6475413"/>
            <a:ext cx="530225" cy="182562"/>
          </a:xfrm>
        </p:spPr>
        <p:txBody>
          <a:bodyPr/>
          <a:lstStyle/>
          <a:p>
            <a:r>
              <a:rPr lang="en-US"/>
              <a:t>Slide </a:t>
            </a:r>
            <a:fld id="{6933CDD0-35FD-4119-99A4-8F1D6EFC2D8A}" type="slidenum">
              <a:rPr lang="en-US"/>
              <a:pPr/>
              <a:t>10</a:t>
            </a:fld>
            <a:endParaRPr lang="en-US"/>
          </a:p>
        </p:txBody>
      </p:sp>
      <p:sp>
        <p:nvSpPr>
          <p:cNvPr id="2" name="Footer Placeholder 1"/>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581789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228600" y="533400"/>
            <a:ext cx="8915400" cy="1066800"/>
          </a:xfrm>
        </p:spPr>
        <p:txBody>
          <a:bodyPr/>
          <a:lstStyle/>
          <a:p>
            <a:r>
              <a:rPr lang="en-US" altLang="zh-CN" sz="2800" b="1" dirty="0" smtClean="0">
                <a:ea typeface="宋体" charset="-122"/>
              </a:rPr>
              <a:t>Proposed 900 MHz Bands – DSSS Wideband Devices</a:t>
            </a:r>
            <a:endParaRPr lang="zh-CN" altLang="en-US" sz="2800" dirty="0"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p14="http://schemas.microsoft.com/office/powerpoint/2010/main" val="627112574"/>
              </p:ext>
            </p:extLst>
          </p:nvPr>
        </p:nvGraphicFramePr>
        <p:xfrm>
          <a:off x="381000" y="1600200"/>
          <a:ext cx="8153400" cy="4397952"/>
        </p:xfrm>
        <a:graphic>
          <a:graphicData uri="http://schemas.openxmlformats.org/drawingml/2006/table">
            <a:tbl>
              <a:tblPr/>
              <a:tblGrid>
                <a:gridCol w="1103207"/>
                <a:gridCol w="1172160"/>
                <a:gridCol w="1172160"/>
                <a:gridCol w="1609393"/>
                <a:gridCol w="782158"/>
                <a:gridCol w="1030119"/>
                <a:gridCol w="1284203"/>
              </a:tblGrid>
              <a:tr h="609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Frequency Band (MHz)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Data Rate Mode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Spreading Factor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FSK Modulation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Bit Rate (kb/s)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Symbol Rate (</a:t>
                      </a:r>
                      <a:r>
                        <a:rPr kumimoji="0" lang="en-US" sz="1200" b="1" i="0" u="none" strike="noStrike" cap="none" normalizeH="0" baseline="0" dirty="0" err="1" smtClean="0">
                          <a:ln>
                            <a:noFill/>
                          </a:ln>
                          <a:solidFill>
                            <a:srgbClr val="FFFFFF"/>
                          </a:solidFill>
                          <a:effectLst/>
                          <a:latin typeface="Arial" charset="0"/>
                          <a:ea typeface="宋体" charset="-122"/>
                        </a:rPr>
                        <a:t>ksps</a:t>
                      </a:r>
                      <a:r>
                        <a:rPr kumimoji="0" lang="en-US" sz="1200" b="1" i="0" u="none" strike="noStrike" cap="none" normalizeH="0" baseline="0" dirty="0" smtClean="0">
                          <a:ln>
                            <a:noFill/>
                          </a:ln>
                          <a:solidFill>
                            <a:srgbClr val="FFFFFF"/>
                          </a:solidFill>
                          <a:effectLst/>
                          <a:latin typeface="Arial" charset="0"/>
                          <a:ea typeface="宋体" charset="-122"/>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Transmit Power (</a:t>
                      </a:r>
                      <a:r>
                        <a:rPr kumimoji="0" lang="en-US" sz="1200" b="1" i="0" u="none" strike="noStrike" cap="none" normalizeH="0" baseline="0" dirty="0" err="1" smtClean="0">
                          <a:ln>
                            <a:noFill/>
                          </a:ln>
                          <a:solidFill>
                            <a:srgbClr val="FFFFFF"/>
                          </a:solidFill>
                          <a:effectLst/>
                          <a:latin typeface="Arial" charset="0"/>
                          <a:ea typeface="宋体" charset="-122"/>
                        </a:rPr>
                        <a:t>dBm</a:t>
                      </a:r>
                      <a:r>
                        <a:rPr kumimoji="0" lang="en-US" sz="1200" b="1" i="0" u="none" strike="noStrike" cap="none" normalizeH="0" baseline="0" dirty="0" smtClean="0">
                          <a:ln>
                            <a:noFill/>
                          </a:ln>
                          <a:solidFill>
                            <a:srgbClr val="FFFFFF"/>
                          </a:solidFill>
                          <a:effectLst/>
                          <a:latin typeface="Arial" charset="0"/>
                          <a:ea typeface="宋体" charset="-122"/>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18247">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779-787 / China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863-870 /Europe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902-928 / USA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916-930 / Japan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4FSK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charset="0"/>
                          <a:ea typeface="宋体" charset="-122"/>
                        </a:rPr>
                        <a:t>-11, -5 , 1, 7, 10, 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740352">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2FSK</a:t>
                      </a: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charset="0"/>
                          <a:ea typeface="宋体" charset="-122"/>
                        </a:rPr>
                        <a:t>-11, -5 , 1, 7, 10, 13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740352">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2FSK</a:t>
                      </a: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charset="0"/>
                          <a:ea typeface="宋体" charset="-122"/>
                        </a:rPr>
                        <a:t>-11, -5 , 1, 7, 10, 13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8120">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2FSK</a:t>
                      </a: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ea typeface="宋体" charset="-122"/>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000000"/>
                          </a:solidFill>
                          <a:effectLst/>
                          <a:latin typeface="Arial" charset="0"/>
                          <a:ea typeface="宋体" charset="-122"/>
                        </a:rPr>
                        <a:t>-11, -5 , 1, 7, 10, 13</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74035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 name="灯片编号占位符 3"/>
          <p:cNvSpPr>
            <a:spLocks noGrp="1"/>
          </p:cNvSpPr>
          <p:nvPr>
            <p:ph type="sldNum" sz="quarter" idx="12"/>
          </p:nvPr>
        </p:nvSpPr>
        <p:spPr>
          <a:xfrm>
            <a:off x="4344988" y="6475413"/>
            <a:ext cx="530225" cy="182562"/>
          </a:xfrm>
        </p:spPr>
        <p:txBody>
          <a:bodyPr/>
          <a:lstStyle/>
          <a:p>
            <a:r>
              <a:rPr lang="en-US" dirty="0"/>
              <a:t>Slide </a:t>
            </a:r>
            <a:fld id="{6933CDD0-35FD-4119-99A4-8F1D6EFC2D8A}" type="slidenum">
              <a:rPr lang="en-US"/>
              <a:pPr/>
              <a:t>11</a:t>
            </a:fld>
            <a:endParaRPr lang="en-US" dirty="0"/>
          </a:p>
        </p:txBody>
      </p:sp>
      <p:sp>
        <p:nvSpPr>
          <p:cNvPr id="2" name="Footer Placeholder 1"/>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2813229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Transmit Power</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35247673"/>
              </p:ext>
            </p:extLst>
          </p:nvPr>
        </p:nvGraphicFramePr>
        <p:xfrm>
          <a:off x="533400" y="1905000"/>
          <a:ext cx="7772400" cy="3390900"/>
        </p:xfrm>
        <a:graphic>
          <a:graphicData uri="http://schemas.openxmlformats.org/drawingml/2006/table">
            <a:tbl>
              <a:tblPr firstRow="1" firstCol="1" bandRow="1">
                <a:tableStyleId>{5C22544A-7EE6-4342-B048-85BDC9FD1C3A}</a:tableStyleId>
              </a:tblPr>
              <a:tblGrid>
                <a:gridCol w="3886200"/>
                <a:gridCol w="3886200"/>
              </a:tblGrid>
              <a:tr h="0">
                <a:tc>
                  <a:txBody>
                    <a:bodyPr/>
                    <a:lstStyle/>
                    <a:p>
                      <a:pPr algn="ctr">
                        <a:spcAft>
                          <a:spcPts val="600"/>
                        </a:spcAft>
                      </a:pPr>
                      <a:r>
                        <a:rPr lang="en-GB" sz="1600">
                          <a:effectLst/>
                        </a:rPr>
                        <a:t>Transmit power (ERP)</a:t>
                      </a:r>
                      <a:endParaRPr lang="en-US" sz="1100">
                        <a:effectLst/>
                      </a:endParaRPr>
                    </a:p>
                    <a:p>
                      <a:pPr algn="ctr">
                        <a:spcAft>
                          <a:spcPts val="600"/>
                        </a:spcAft>
                      </a:pPr>
                      <a:r>
                        <a:rPr lang="en-GB" sz="1600">
                          <a:effectLst/>
                        </a:rPr>
                        <a:t>(dBm)</a:t>
                      </a:r>
                      <a:endParaRPr lang="en-US" sz="1100">
                        <a:effectLst/>
                        <a:latin typeface="Helvetica"/>
                        <a:ea typeface="Times New Roman"/>
                        <a:cs typeface="Times New Roman"/>
                      </a:endParaRPr>
                    </a:p>
                  </a:txBody>
                  <a:tcPr marL="68580" marR="68580" marT="107950" marB="0" anchor="ctr"/>
                </a:tc>
                <a:tc>
                  <a:txBody>
                    <a:bodyPr/>
                    <a:lstStyle/>
                    <a:p>
                      <a:pPr algn="ctr">
                        <a:spcAft>
                          <a:spcPts val="600"/>
                        </a:spcAft>
                      </a:pPr>
                      <a:r>
                        <a:rPr lang="en-GB" sz="1600">
                          <a:effectLst/>
                        </a:rPr>
                        <a:t>Supported in</a:t>
                      </a:r>
                      <a:endParaRPr lang="en-US" sz="1100">
                        <a:effectLst/>
                        <a:latin typeface="Helvetica"/>
                        <a:ea typeface="Times New Roman"/>
                        <a:cs typeface="Times New Roman"/>
                      </a:endParaRPr>
                    </a:p>
                  </a:txBody>
                  <a:tcPr marL="68580" marR="68580" marT="107950" marB="0" anchor="ctr"/>
                </a:tc>
              </a:tr>
              <a:tr h="0">
                <a:tc>
                  <a:txBody>
                    <a:bodyPr/>
                    <a:lstStyle/>
                    <a:p>
                      <a:pPr algn="ctr">
                        <a:spcAft>
                          <a:spcPts val="600"/>
                        </a:spcAft>
                      </a:pPr>
                      <a:r>
                        <a:rPr lang="en-GB" sz="1600">
                          <a:effectLst/>
                        </a:rPr>
                        <a:t>13</a:t>
                      </a:r>
                      <a:endParaRPr lang="en-US" sz="1100">
                        <a:effectLst/>
                        <a:latin typeface="Helvetica"/>
                        <a:ea typeface="Times New Roman"/>
                        <a:cs typeface="Times New Roman"/>
                      </a:endParaRPr>
                    </a:p>
                  </a:txBody>
                  <a:tcPr marL="68580" marR="68580" marT="107950" marB="0" anchor="ctr"/>
                </a:tc>
                <a:tc>
                  <a:txBody>
                    <a:bodyPr/>
                    <a:lstStyle/>
                    <a:p>
                      <a:pPr algn="ctr">
                        <a:spcAft>
                          <a:spcPts val="600"/>
                        </a:spcAft>
                      </a:pPr>
                      <a:r>
                        <a:rPr lang="en-GB" sz="1600">
                          <a:effectLst/>
                        </a:rPr>
                        <a:t>China, Europe, Japan (920-930MHz)</a:t>
                      </a:r>
                      <a:endParaRPr lang="en-US" sz="1100">
                        <a:effectLst/>
                      </a:endParaRPr>
                    </a:p>
                    <a:p>
                      <a:pPr algn="ctr">
                        <a:spcAft>
                          <a:spcPts val="600"/>
                        </a:spcAft>
                      </a:pPr>
                      <a:r>
                        <a:rPr lang="en-GB" sz="1600">
                          <a:effectLst/>
                        </a:rPr>
                        <a:t>US with DSSS</a:t>
                      </a:r>
                      <a:endParaRPr lang="en-US" sz="1100">
                        <a:effectLst/>
                        <a:latin typeface="Helvetica"/>
                        <a:ea typeface="Times New Roman"/>
                        <a:cs typeface="Times New Roman"/>
                      </a:endParaRPr>
                    </a:p>
                  </a:txBody>
                  <a:tcPr marL="68580" marR="68580" marT="107950" marB="0" anchor="ctr"/>
                </a:tc>
              </a:tr>
              <a:tr h="0">
                <a:tc>
                  <a:txBody>
                    <a:bodyPr/>
                    <a:lstStyle/>
                    <a:p>
                      <a:pPr algn="ctr">
                        <a:spcAft>
                          <a:spcPts val="600"/>
                        </a:spcAft>
                      </a:pPr>
                      <a:r>
                        <a:rPr lang="en-GB" sz="1600">
                          <a:effectLst/>
                        </a:rPr>
                        <a:t>7</a:t>
                      </a:r>
                      <a:endParaRPr lang="en-US" sz="1100">
                        <a:effectLst/>
                        <a:latin typeface="Helvetica"/>
                        <a:ea typeface="Times New Roman"/>
                        <a:cs typeface="Times New Roman"/>
                      </a:endParaRPr>
                    </a:p>
                  </a:txBody>
                  <a:tcPr marL="68580" marR="68580" marT="107950" marB="0" anchor="ctr"/>
                </a:tc>
                <a:tc>
                  <a:txBody>
                    <a:bodyPr/>
                    <a:lstStyle/>
                    <a:p>
                      <a:pPr algn="ctr">
                        <a:spcAft>
                          <a:spcPts val="600"/>
                        </a:spcAft>
                      </a:pPr>
                      <a:r>
                        <a:rPr lang="en-GB" sz="1600">
                          <a:effectLst/>
                        </a:rPr>
                        <a:t>China, Europe, Japan (920-930MHz)</a:t>
                      </a:r>
                      <a:endParaRPr lang="en-US" sz="1100">
                        <a:effectLst/>
                      </a:endParaRPr>
                    </a:p>
                    <a:p>
                      <a:pPr algn="ctr">
                        <a:spcAft>
                          <a:spcPts val="600"/>
                        </a:spcAft>
                      </a:pPr>
                      <a:r>
                        <a:rPr lang="en-GB" sz="1600">
                          <a:effectLst/>
                        </a:rPr>
                        <a:t>US with DSSS</a:t>
                      </a:r>
                      <a:endParaRPr lang="en-US" sz="1100">
                        <a:effectLst/>
                        <a:latin typeface="Helvetica"/>
                        <a:ea typeface="Times New Roman"/>
                        <a:cs typeface="Times New Roman"/>
                      </a:endParaRPr>
                    </a:p>
                  </a:txBody>
                  <a:tcPr marL="68580" marR="68580" marT="107950" marB="0" anchor="ctr"/>
                </a:tc>
              </a:tr>
              <a:tr h="0">
                <a:tc>
                  <a:txBody>
                    <a:bodyPr/>
                    <a:lstStyle/>
                    <a:p>
                      <a:pPr algn="ctr">
                        <a:spcAft>
                          <a:spcPts val="600"/>
                        </a:spcAft>
                      </a:pPr>
                      <a:r>
                        <a:rPr lang="en-GB" sz="1600">
                          <a:effectLst/>
                        </a:rPr>
                        <a:t>1</a:t>
                      </a:r>
                      <a:endParaRPr lang="en-US" sz="1100">
                        <a:effectLst/>
                        <a:latin typeface="Helvetica"/>
                        <a:ea typeface="Times New Roman"/>
                        <a:cs typeface="Times New Roman"/>
                      </a:endParaRPr>
                    </a:p>
                  </a:txBody>
                  <a:tcPr marL="68580" marR="68580" marT="107950" marB="0" anchor="ctr"/>
                </a:tc>
                <a:tc>
                  <a:txBody>
                    <a:bodyPr/>
                    <a:lstStyle/>
                    <a:p>
                      <a:pPr algn="ctr">
                        <a:spcAft>
                          <a:spcPts val="600"/>
                        </a:spcAft>
                      </a:pPr>
                      <a:r>
                        <a:rPr lang="en-GB" sz="1600">
                          <a:effectLst/>
                        </a:rPr>
                        <a:t>China, Europe, Japan (920-930MHz)</a:t>
                      </a:r>
                      <a:endParaRPr lang="en-US" sz="1100">
                        <a:effectLst/>
                      </a:endParaRPr>
                    </a:p>
                    <a:p>
                      <a:pPr algn="ctr">
                        <a:spcAft>
                          <a:spcPts val="600"/>
                        </a:spcAft>
                      </a:pPr>
                      <a:r>
                        <a:rPr lang="en-GB" sz="1600">
                          <a:effectLst/>
                        </a:rPr>
                        <a:t>US with DSSS</a:t>
                      </a:r>
                      <a:endParaRPr lang="en-US" sz="1100">
                        <a:effectLst/>
                        <a:latin typeface="Helvetica"/>
                        <a:ea typeface="Times New Roman"/>
                        <a:cs typeface="Times New Roman"/>
                      </a:endParaRPr>
                    </a:p>
                  </a:txBody>
                  <a:tcPr marL="68580" marR="68580" marT="107950" marB="0" anchor="ctr"/>
                </a:tc>
              </a:tr>
              <a:tr h="0">
                <a:tc>
                  <a:txBody>
                    <a:bodyPr/>
                    <a:lstStyle/>
                    <a:p>
                      <a:pPr algn="ctr">
                        <a:spcAft>
                          <a:spcPts val="600"/>
                        </a:spcAft>
                      </a:pPr>
                      <a:r>
                        <a:rPr lang="en-GB" sz="1600">
                          <a:effectLst/>
                        </a:rPr>
                        <a:t>-5</a:t>
                      </a:r>
                      <a:endParaRPr lang="en-US" sz="1100">
                        <a:effectLst/>
                        <a:latin typeface="Helvetica"/>
                        <a:ea typeface="Times New Roman"/>
                        <a:cs typeface="Times New Roman"/>
                      </a:endParaRPr>
                    </a:p>
                  </a:txBody>
                  <a:tcPr marL="68580" marR="68580" marT="107950" marB="0" anchor="ctr"/>
                </a:tc>
                <a:tc>
                  <a:txBody>
                    <a:bodyPr/>
                    <a:lstStyle/>
                    <a:p>
                      <a:pPr algn="ctr">
                        <a:spcAft>
                          <a:spcPts val="600"/>
                        </a:spcAft>
                      </a:pPr>
                      <a:r>
                        <a:rPr lang="en-GB" sz="1600">
                          <a:effectLst/>
                        </a:rPr>
                        <a:t>All</a:t>
                      </a:r>
                      <a:endParaRPr lang="en-US" sz="1100">
                        <a:effectLst/>
                        <a:latin typeface="Helvetica"/>
                        <a:ea typeface="Times New Roman"/>
                        <a:cs typeface="Times New Roman"/>
                      </a:endParaRPr>
                    </a:p>
                  </a:txBody>
                  <a:tcPr marL="68580" marR="68580" marT="107950" marB="0" anchor="ctr"/>
                </a:tc>
              </a:tr>
              <a:tr h="0">
                <a:tc>
                  <a:txBody>
                    <a:bodyPr/>
                    <a:lstStyle/>
                    <a:p>
                      <a:pPr algn="ctr">
                        <a:spcAft>
                          <a:spcPts val="600"/>
                        </a:spcAft>
                      </a:pPr>
                      <a:r>
                        <a:rPr lang="en-GB" sz="1600">
                          <a:effectLst/>
                        </a:rPr>
                        <a:t>-11</a:t>
                      </a:r>
                      <a:endParaRPr lang="en-US" sz="1100">
                        <a:effectLst/>
                        <a:latin typeface="Helvetica"/>
                        <a:ea typeface="Times New Roman"/>
                        <a:cs typeface="Times New Roman"/>
                      </a:endParaRPr>
                    </a:p>
                  </a:txBody>
                  <a:tcPr marL="68580" marR="68580" marT="107950" marB="0" anchor="ctr"/>
                </a:tc>
                <a:tc>
                  <a:txBody>
                    <a:bodyPr/>
                    <a:lstStyle/>
                    <a:p>
                      <a:pPr algn="ctr">
                        <a:spcAft>
                          <a:spcPts val="600"/>
                        </a:spcAft>
                      </a:pPr>
                      <a:r>
                        <a:rPr lang="en-GB" sz="1600" dirty="0">
                          <a:effectLst/>
                        </a:rPr>
                        <a:t>All</a:t>
                      </a:r>
                      <a:endParaRPr lang="en-US" sz="1100" dirty="0">
                        <a:effectLst/>
                        <a:latin typeface="Helvetica"/>
                        <a:ea typeface="Times New Roman"/>
                        <a:cs typeface="Times New Roman"/>
                      </a:endParaRPr>
                    </a:p>
                  </a:txBody>
                  <a:tcPr marL="68580" marR="68580" marT="107950" marB="0" anchor="ctr"/>
                </a:tc>
              </a:tr>
            </a:tbl>
          </a:graphicData>
        </a:graphic>
      </p:graphicFrame>
      <p:sp>
        <p:nvSpPr>
          <p:cNvPr id="5" name="Slide Number Placeholder 4"/>
          <p:cNvSpPr>
            <a:spLocks noGrp="1"/>
          </p:cNvSpPr>
          <p:nvPr>
            <p:ph type="sldNum" sz="quarter" idx="12"/>
          </p:nvPr>
        </p:nvSpPr>
        <p:spPr>
          <a:xfrm>
            <a:off x="4344988" y="6475413"/>
            <a:ext cx="530225" cy="182562"/>
          </a:xfrm>
        </p:spPr>
        <p:txBody>
          <a:bodyPr/>
          <a:lstStyle/>
          <a:p>
            <a:r>
              <a:rPr lang="en-US" smtClean="0"/>
              <a:t>Slide </a:t>
            </a:r>
            <a:fld id="{3D7B28C0-BB67-4036-BA37-A1CE406089FA}" type="slidenum">
              <a:rPr lang="en-US" smtClean="0"/>
              <a:pPr/>
              <a:t>12</a:t>
            </a:fld>
            <a:endParaRPr lang="en-US"/>
          </a:p>
        </p:txBody>
      </p:sp>
      <p:sp>
        <p:nvSpPr>
          <p:cNvPr id="3" name="Footer Placeholder 2"/>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179943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b="1" dirty="0" smtClean="0">
                <a:ea typeface="宋体" charset="-122"/>
              </a:rPr>
              <a:t>Channel Plan 2400 MHz Band</a:t>
            </a:r>
            <a:endParaRPr lang="zh-CN" altLang="en-US" b="1" dirty="0" smtClean="0">
              <a:ea typeface="宋体" charset="-122"/>
            </a:endParaRPr>
          </a:p>
        </p:txBody>
      </p:sp>
      <p:sp>
        <p:nvSpPr>
          <p:cNvPr id="7171" name="内容占位符 2"/>
          <p:cNvSpPr>
            <a:spLocks noGrp="1" noChangeArrowheads="1"/>
          </p:cNvSpPr>
          <p:nvPr>
            <p:ph idx="1"/>
          </p:nvPr>
        </p:nvSpPr>
        <p:spPr>
          <a:xfrm>
            <a:off x="609600" y="1752600"/>
            <a:ext cx="7772400" cy="2895600"/>
          </a:xfrm>
        </p:spPr>
        <p:txBody>
          <a:bodyPr/>
          <a:lstStyle/>
          <a:p>
            <a:pPr>
              <a:lnSpc>
                <a:spcPct val="80000"/>
              </a:lnSpc>
              <a:spcBef>
                <a:spcPts val="1200"/>
              </a:spcBef>
            </a:pPr>
            <a:r>
              <a:rPr lang="en-US" altLang="zh-CN" sz="2400" dirty="0" smtClean="0">
                <a:ea typeface="宋体" charset="-122"/>
              </a:rPr>
              <a:t>Data Rates:50 to 400 kbps</a:t>
            </a:r>
          </a:p>
          <a:p>
            <a:pPr>
              <a:lnSpc>
                <a:spcPct val="80000"/>
              </a:lnSpc>
              <a:spcBef>
                <a:spcPts val="1200"/>
              </a:spcBef>
            </a:pPr>
            <a:r>
              <a:rPr lang="en-US" altLang="zh-CN" sz="2400" dirty="0" smtClean="0">
                <a:ea typeface="宋体" charset="-122"/>
              </a:rPr>
              <a:t>Two </a:t>
            </a:r>
            <a:r>
              <a:rPr lang="en-US" altLang="zh-CN" sz="2400" dirty="0" smtClean="0">
                <a:ea typeface="宋体" charset="-122"/>
              </a:rPr>
              <a:t>Symbol Rates: 100ksps </a:t>
            </a:r>
            <a:r>
              <a:rPr lang="en-US" altLang="zh-CN" sz="2400" dirty="0" smtClean="0">
                <a:ea typeface="宋体" charset="-122"/>
              </a:rPr>
              <a:t>(narrowband devices) and </a:t>
            </a:r>
            <a:r>
              <a:rPr lang="en-US" altLang="zh-CN" sz="2400" dirty="0" smtClean="0">
                <a:ea typeface="宋体" charset="-122"/>
              </a:rPr>
              <a:t>200 </a:t>
            </a:r>
            <a:r>
              <a:rPr lang="en-US" altLang="zh-CN" sz="2400" dirty="0" err="1" smtClean="0">
                <a:ea typeface="宋体" charset="-122"/>
              </a:rPr>
              <a:t>ksps</a:t>
            </a:r>
            <a:r>
              <a:rPr lang="en-US" altLang="zh-CN" sz="2400" dirty="0" smtClean="0">
                <a:ea typeface="宋体" charset="-122"/>
              </a:rPr>
              <a:t> </a:t>
            </a:r>
            <a:r>
              <a:rPr lang="en-US" altLang="zh-CN" sz="2400" dirty="0" smtClean="0">
                <a:ea typeface="宋体" charset="-122"/>
              </a:rPr>
              <a:t>(wideband devices)</a:t>
            </a:r>
          </a:p>
          <a:p>
            <a:pPr>
              <a:lnSpc>
                <a:spcPct val="80000"/>
              </a:lnSpc>
              <a:spcBef>
                <a:spcPts val="1200"/>
              </a:spcBef>
            </a:pPr>
            <a:r>
              <a:rPr lang="en-US" altLang="zh-CN" sz="2400" dirty="0" smtClean="0">
                <a:ea typeface="宋体" charset="-122"/>
              </a:rPr>
              <a:t>Two Channel </a:t>
            </a:r>
            <a:r>
              <a:rPr lang="en-US" altLang="zh-CN" sz="2400" dirty="0" err="1" smtClean="0">
                <a:ea typeface="宋体" charset="-122"/>
              </a:rPr>
              <a:t>Spacings</a:t>
            </a:r>
            <a:r>
              <a:rPr lang="en-US" altLang="zh-CN" sz="2400" dirty="0" smtClean="0">
                <a:ea typeface="宋体" charset="-122"/>
              </a:rPr>
              <a:t>: 200kHz (narrowband devices) and 1MHz (wideband devices)</a:t>
            </a:r>
          </a:p>
          <a:p>
            <a:pPr>
              <a:lnSpc>
                <a:spcPct val="80000"/>
              </a:lnSpc>
              <a:spcBef>
                <a:spcPts val="1200"/>
              </a:spcBef>
            </a:pPr>
            <a:r>
              <a:rPr lang="en-US" altLang="zh-CN" sz="2400" dirty="0" smtClean="0">
                <a:ea typeface="宋体" charset="-122"/>
              </a:rPr>
              <a:t>Overall Operation Frequency Band: 2400 MHz ISM band</a:t>
            </a:r>
          </a:p>
          <a:p>
            <a:pPr>
              <a:lnSpc>
                <a:spcPct val="80000"/>
              </a:lnSpc>
              <a:spcBef>
                <a:spcPts val="1200"/>
              </a:spcBef>
            </a:pPr>
            <a:endParaRPr lang="en-US" altLang="zh-CN" sz="2000" dirty="0" smtClean="0">
              <a:ea typeface="宋体" charset="-122"/>
            </a:endParaRP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 2400 + .2k,  k= 0, ….., 424, Worldwide</a:t>
            </a: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 2400 + 1k,  k= 0 ,…. , 84, Worldwide</a:t>
            </a:r>
          </a:p>
          <a:p>
            <a:pPr lvl="1">
              <a:lnSpc>
                <a:spcPct val="80000"/>
              </a:lnSpc>
              <a:spcBef>
                <a:spcPts val="1200"/>
              </a:spcBef>
            </a:pPr>
            <a:endParaRPr lang="en-US" altLang="zh-CN" sz="1400" b="1" dirty="0" smtClean="0">
              <a:latin typeface="Times New Roman" pitchFamily="18" charset="0"/>
              <a:ea typeface="宋体" charset="-122"/>
              <a:cs typeface="Times New Roman" pitchFamily="18" charset="0"/>
            </a:endParaRPr>
          </a:p>
          <a:p>
            <a:pPr lvl="1">
              <a:lnSpc>
                <a:spcPct val="80000"/>
              </a:lnSpc>
              <a:spcBef>
                <a:spcPts val="1200"/>
              </a:spcBef>
            </a:pPr>
            <a:endParaRPr lang="en-US" altLang="zh-CN" sz="1400" b="1" dirty="0" smtClean="0">
              <a:latin typeface="Times New Roman" pitchFamily="18" charset="0"/>
              <a:ea typeface="宋体" charset="-122"/>
              <a:cs typeface="Times New Roman" pitchFamily="18" charset="0"/>
            </a:endParaRPr>
          </a:p>
        </p:txBody>
      </p:sp>
      <p:sp>
        <p:nvSpPr>
          <p:cNvPr id="4" name="灯片编号占位符 3"/>
          <p:cNvSpPr>
            <a:spLocks noGrp="1"/>
          </p:cNvSpPr>
          <p:nvPr>
            <p:ph type="sldNum" sz="quarter" idx="12"/>
          </p:nvPr>
        </p:nvSpPr>
        <p:spPr>
          <a:xfrm>
            <a:off x="4344988" y="6475413"/>
            <a:ext cx="530225" cy="182562"/>
          </a:xfrm>
        </p:spPr>
        <p:txBody>
          <a:bodyPr/>
          <a:lstStyle/>
          <a:p>
            <a:r>
              <a:rPr lang="en-US"/>
              <a:t>Slide </a:t>
            </a:r>
            <a:fld id="{767B0FDD-AC90-414F-B25B-49D1545B2806}" type="slidenum">
              <a:rPr lang="en-US"/>
              <a:pPr/>
              <a:t>13</a:t>
            </a:fld>
            <a:endParaRPr lang="en-US"/>
          </a:p>
        </p:txBody>
      </p:sp>
      <p:sp>
        <p:nvSpPr>
          <p:cNvPr id="2" name="Footer Placeholder 1"/>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2256979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762000" y="838200"/>
            <a:ext cx="7620000" cy="1143000"/>
          </a:xfrm>
        </p:spPr>
        <p:txBody>
          <a:bodyPr/>
          <a:lstStyle/>
          <a:p>
            <a:r>
              <a:rPr lang="en-US" altLang="zh-CN" b="1" dirty="0" smtClean="0">
                <a:ea typeface="宋体" charset="-122"/>
              </a:rPr>
              <a:t>Proposed 2400MHz Bands</a:t>
            </a:r>
            <a:endParaRPr lang="zh-CN" altLang="en-US" dirty="0"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p14="http://schemas.microsoft.com/office/powerpoint/2010/main" val="4140635437"/>
              </p:ext>
            </p:extLst>
          </p:nvPr>
        </p:nvGraphicFramePr>
        <p:xfrm>
          <a:off x="1066800" y="2133600"/>
          <a:ext cx="7000260" cy="2895600"/>
        </p:xfrm>
        <a:graphic>
          <a:graphicData uri="http://schemas.openxmlformats.org/drawingml/2006/table">
            <a:tbl>
              <a:tblPr/>
              <a:tblGrid>
                <a:gridCol w="1295400"/>
                <a:gridCol w="1448959"/>
                <a:gridCol w="1665100"/>
                <a:gridCol w="1447800"/>
                <a:gridCol w="1143001"/>
              </a:tblGrid>
              <a:tr h="487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Frequency Band (MHz)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Region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Modulation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ea typeface="宋体" charset="-122"/>
                        </a:rPr>
                        <a:t>Bit Rate (kbps)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宋体" charset="-122"/>
                        </a:rPr>
                        <a:t>Symbol Rate (ksymbol/s)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82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2400-2485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Worldwide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2FSK/4FSK</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2PPM/4PPM/16PPM</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100/200/50/50/25</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82600">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宋体" charset="-122"/>
                        </a:rPr>
                        <a:t>2400-2485</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Worldwide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2FSK/4FSK</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SF=1-4</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50/100/200/400</a:t>
                      </a:r>
                      <a:endParaRPr kumimoji="0" lang="en-US" sz="18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宋体" charset="-122"/>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 name="灯片编号占位符 3"/>
          <p:cNvSpPr>
            <a:spLocks noGrp="1"/>
          </p:cNvSpPr>
          <p:nvPr>
            <p:ph type="sldNum" sz="quarter" idx="12"/>
          </p:nvPr>
        </p:nvSpPr>
        <p:spPr>
          <a:xfrm>
            <a:off x="4344988" y="6475413"/>
            <a:ext cx="530225" cy="182562"/>
          </a:xfrm>
        </p:spPr>
        <p:txBody>
          <a:bodyPr/>
          <a:lstStyle/>
          <a:p>
            <a:r>
              <a:rPr lang="en-US"/>
              <a:t>Slide </a:t>
            </a:r>
            <a:fld id="{6933CDD0-35FD-4119-99A4-8F1D6EFC2D8A}" type="slidenum">
              <a:rPr lang="en-US"/>
              <a:pPr/>
              <a:t>14</a:t>
            </a:fld>
            <a:endParaRPr lang="en-US"/>
          </a:p>
        </p:txBody>
      </p:sp>
      <p:sp>
        <p:nvSpPr>
          <p:cNvPr id="2" name="Footer Placeholder 1"/>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3560491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estimate of receiver sensitivity</a:t>
            </a:r>
            <a:endParaRPr lang="en-US" dirty="0"/>
          </a:p>
        </p:txBody>
      </p:sp>
      <p:sp>
        <p:nvSpPr>
          <p:cNvPr id="3" name="Content Placeholder 2"/>
          <p:cNvSpPr>
            <a:spLocks noGrp="1"/>
          </p:cNvSpPr>
          <p:nvPr>
            <p:ph idx="1"/>
          </p:nvPr>
        </p:nvSpPr>
        <p:spPr/>
        <p:txBody>
          <a:bodyPr/>
          <a:lstStyle/>
          <a:p>
            <a:r>
              <a:rPr lang="en-US" dirty="0" smtClean="0"/>
              <a:t>Proposal to </a:t>
            </a:r>
            <a:r>
              <a:rPr lang="en-US" dirty="0" smtClean="0"/>
              <a:t>overcome at </a:t>
            </a:r>
            <a:r>
              <a:rPr lang="en-US" dirty="0" smtClean="0"/>
              <a:t>least a link budget of 130 dB</a:t>
            </a:r>
          </a:p>
          <a:p>
            <a:pPr fontAlgn="t"/>
            <a:r>
              <a:rPr lang="en-US" dirty="0" smtClean="0"/>
              <a:t>Sensitivity: </a:t>
            </a:r>
          </a:p>
          <a:p>
            <a:pPr lvl="1" fontAlgn="t">
              <a:buFont typeface="Wingdings" pitchFamily="2" charset="2"/>
              <a:buChar char="§"/>
            </a:pPr>
            <a:r>
              <a:rPr lang="en-US" dirty="0" smtClean="0"/>
              <a:t>-</a:t>
            </a:r>
            <a:r>
              <a:rPr lang="en-US" dirty="0" smtClean="0"/>
              <a:t>106dBm </a:t>
            </a:r>
            <a:r>
              <a:rPr lang="en-US" dirty="0"/>
              <a:t>@ </a:t>
            </a:r>
            <a:r>
              <a:rPr lang="en-US" dirty="0" smtClean="0"/>
              <a:t>25kbps (900 MHz)</a:t>
            </a:r>
            <a:endParaRPr lang="en-US" dirty="0" smtClean="0"/>
          </a:p>
          <a:p>
            <a:pPr lvl="1" fontAlgn="t">
              <a:buFont typeface="Wingdings" pitchFamily="2" charset="2"/>
              <a:buChar char="§"/>
            </a:pPr>
            <a:r>
              <a:rPr lang="en-US" dirty="0" smtClean="0"/>
              <a:t> -95dBm </a:t>
            </a:r>
            <a:r>
              <a:rPr lang="en-US" dirty="0"/>
              <a:t>@ </a:t>
            </a:r>
            <a:r>
              <a:rPr lang="en-US" dirty="0" smtClean="0"/>
              <a:t>400kbps (900 MHz)</a:t>
            </a:r>
            <a:endParaRPr lang="en-US" dirty="0" smtClean="0"/>
          </a:p>
          <a:p>
            <a:pPr fontAlgn="t">
              <a:buFont typeface="Wingdings" pitchFamily="2" charset="2"/>
              <a:buChar char="§"/>
            </a:pPr>
            <a:r>
              <a:rPr lang="en-US" dirty="0" smtClean="0"/>
              <a:t>Is feasible with relaxed noise figure when channel BW is smaller than channel spacing</a:t>
            </a:r>
            <a:endParaRPr lang="en-US" dirty="0"/>
          </a:p>
        </p:txBody>
      </p:sp>
      <p:sp>
        <p:nvSpPr>
          <p:cNvPr id="4" name="Slide Number Placeholder 3"/>
          <p:cNvSpPr>
            <a:spLocks noGrp="1"/>
          </p:cNvSpPr>
          <p:nvPr>
            <p:ph type="sldNum" sz="quarter" idx="12"/>
          </p:nvPr>
        </p:nvSpPr>
        <p:spPr>
          <a:xfrm>
            <a:off x="5486400" y="6475413"/>
            <a:ext cx="3124200" cy="182562"/>
          </a:xfrm>
        </p:spPr>
        <p:txBody>
          <a:bodyPr/>
          <a:lstStyle/>
          <a:p>
            <a:pPr>
              <a:defRPr/>
            </a:pPr>
            <a:fld id="{70A12641-963E-6243-A6BB-A4C41402EBCB}" type="slidenum">
              <a:rPr lang="nl-BE" smtClean="0"/>
              <a:pPr>
                <a:defRPr/>
              </a:pPr>
              <a:t>15</a:t>
            </a:fld>
            <a:endParaRPr lang="nl-BE"/>
          </a:p>
        </p:txBody>
      </p:sp>
      <p:sp>
        <p:nvSpPr>
          <p:cNvPr id="5" name="Footer Placeholder 4"/>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2309666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p:txBody>
          <a:bodyPr/>
          <a:lstStyle/>
          <a:p>
            <a:r>
              <a:rPr lang="en-US" altLang="zh-CN" sz="3200" b="1" smtClean="0">
                <a:ea typeface="宋体" charset="-122"/>
              </a:rPr>
              <a:t>Conclusion</a:t>
            </a:r>
            <a:endParaRPr lang="zh-CN" altLang="en-US" sz="3200" smtClean="0">
              <a:ea typeface="宋体" charset="-122"/>
            </a:endParaRPr>
          </a:p>
        </p:txBody>
      </p:sp>
      <p:sp>
        <p:nvSpPr>
          <p:cNvPr id="17411"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PHY proposal for ULP 4q with FSK and PPM modulation</a:t>
            </a:r>
          </a:p>
          <a:p>
            <a:pPr>
              <a:lnSpc>
                <a:spcPct val="80000"/>
              </a:lnSpc>
              <a:spcBef>
                <a:spcPts val="1200"/>
              </a:spcBef>
            </a:pPr>
            <a:r>
              <a:rPr lang="en-US" altLang="zh-CN" sz="2400" dirty="0" smtClean="0">
                <a:ea typeface="宋体" charset="-122"/>
              </a:rPr>
              <a:t>Narrowband </a:t>
            </a:r>
            <a:r>
              <a:rPr lang="en-US" altLang="zh-CN" sz="2400" dirty="0" smtClean="0">
                <a:ea typeface="宋体" charset="-122"/>
              </a:rPr>
              <a:t>FSK/PPM modes and </a:t>
            </a:r>
            <a:r>
              <a:rPr lang="en-US" altLang="zh-CN" sz="2400" dirty="0" smtClean="0">
                <a:ea typeface="宋体" charset="-122"/>
              </a:rPr>
              <a:t>DSSS </a:t>
            </a:r>
            <a:r>
              <a:rPr lang="en-US" altLang="zh-CN" sz="2400" dirty="0" smtClean="0">
                <a:ea typeface="宋体" charset="-122"/>
              </a:rPr>
              <a:t>FSK wideband </a:t>
            </a:r>
            <a:r>
              <a:rPr lang="en-US" altLang="zh-CN" sz="2400" dirty="0" smtClean="0">
                <a:ea typeface="宋体" charset="-122"/>
              </a:rPr>
              <a:t>modes</a:t>
            </a:r>
          </a:p>
          <a:p>
            <a:pPr>
              <a:lnSpc>
                <a:spcPct val="80000"/>
              </a:lnSpc>
              <a:spcBef>
                <a:spcPts val="1200"/>
              </a:spcBef>
            </a:pPr>
            <a:r>
              <a:rPr lang="en-US" altLang="zh-CN" sz="2400" dirty="0" smtClean="0">
                <a:ea typeface="宋体" charset="-122"/>
              </a:rPr>
              <a:t>Data rates 25 kbps to 400 kbps</a:t>
            </a:r>
          </a:p>
          <a:p>
            <a:pPr>
              <a:lnSpc>
                <a:spcPct val="80000"/>
              </a:lnSpc>
              <a:spcBef>
                <a:spcPts val="1200"/>
              </a:spcBef>
              <a:buFontTx/>
              <a:buNone/>
            </a:pPr>
            <a:endParaRPr lang="en-US" altLang="zh-CN" sz="2400" dirty="0" smtClean="0">
              <a:ea typeface="宋体" charset="-122"/>
            </a:endParaRPr>
          </a:p>
        </p:txBody>
      </p:sp>
      <p:sp>
        <p:nvSpPr>
          <p:cNvPr id="5" name="灯片编号占位符 4"/>
          <p:cNvSpPr>
            <a:spLocks noGrp="1"/>
          </p:cNvSpPr>
          <p:nvPr>
            <p:ph type="sldNum" sz="quarter" idx="12"/>
          </p:nvPr>
        </p:nvSpPr>
        <p:spPr>
          <a:xfrm>
            <a:off x="4344988" y="6475413"/>
            <a:ext cx="530225" cy="182562"/>
          </a:xfrm>
        </p:spPr>
        <p:txBody>
          <a:bodyPr/>
          <a:lstStyle/>
          <a:p>
            <a:r>
              <a:rPr lang="en-US"/>
              <a:t>Slide </a:t>
            </a:r>
            <a:fld id="{13DBA84E-C7E9-4532-B84C-61077701A860}" type="slidenum">
              <a:rPr lang="en-US"/>
              <a:pPr/>
              <a:t>16</a:t>
            </a:fld>
            <a:endParaRPr lang="en-US"/>
          </a:p>
        </p:txBody>
      </p:sp>
      <p:sp>
        <p:nvSpPr>
          <p:cNvPr id="2" name="Footer Placeholder 1"/>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2626717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4114800"/>
          </a:xfrm>
        </p:spPr>
        <p:txBody>
          <a:bodyPr/>
          <a:lstStyle/>
          <a:p>
            <a:r>
              <a:rPr lang="en-US" dirty="0" smtClean="0"/>
              <a:t>15-13-0059-03-004q-considerations-for-parameters-for-ulp (K. </a:t>
            </a:r>
            <a:r>
              <a:rPr lang="en-US" dirty="0" err="1" smtClean="0"/>
              <a:t>Byran</a:t>
            </a:r>
            <a:r>
              <a:rPr lang="en-US" dirty="0" smtClean="0"/>
              <a:t>)</a:t>
            </a:r>
          </a:p>
          <a:p>
            <a:pPr lvl="1">
              <a:buFont typeface="Arial" pitchFamily="34" charset="0"/>
              <a:buChar char="•"/>
            </a:pPr>
            <a:r>
              <a:rPr lang="en-US" dirty="0"/>
              <a:t>Minimum Transmit Power of 7 </a:t>
            </a:r>
            <a:r>
              <a:rPr lang="en-US" dirty="0" err="1"/>
              <a:t>dBm</a:t>
            </a:r>
            <a:endParaRPr lang="en-US" dirty="0"/>
          </a:p>
          <a:p>
            <a:pPr lvl="1">
              <a:buFont typeface="Arial" pitchFamily="34" charset="0"/>
              <a:buChar char="•"/>
            </a:pPr>
            <a:r>
              <a:rPr lang="en-US" dirty="0"/>
              <a:t>Minimum Range required is 30 m</a:t>
            </a:r>
          </a:p>
          <a:p>
            <a:pPr lvl="1">
              <a:buFont typeface="Arial" pitchFamily="34" charset="0"/>
              <a:buChar char="•"/>
            </a:pPr>
            <a:r>
              <a:rPr lang="en-US" dirty="0"/>
              <a:t>Data rates scalable from 250 kbps to 1 </a:t>
            </a:r>
            <a:r>
              <a:rPr lang="en-US" dirty="0" smtClean="0"/>
              <a:t>Mbps</a:t>
            </a:r>
          </a:p>
          <a:p>
            <a:pPr>
              <a:buFont typeface="Arial" pitchFamily="34" charset="0"/>
              <a:buChar char="•"/>
            </a:pPr>
            <a:r>
              <a:rPr lang="en-US" dirty="0" smtClean="0"/>
              <a:t>15-13-0052-00-004q-low-power-transceiver-data-rate-analysis (A. </a:t>
            </a:r>
            <a:r>
              <a:rPr lang="en-US" dirty="0" err="1" smtClean="0"/>
              <a:t>Bottomley</a:t>
            </a:r>
            <a:r>
              <a:rPr lang="en-US" dirty="0" smtClean="0"/>
              <a:t>)</a:t>
            </a:r>
          </a:p>
          <a:p>
            <a:pPr lvl="2"/>
            <a:r>
              <a:rPr lang="en-US" dirty="0" smtClean="0"/>
              <a:t>Maximum payload data rate between 200kbps and 500 kbps</a:t>
            </a:r>
          </a:p>
          <a:p>
            <a:pPr lvl="2"/>
            <a:r>
              <a:rPr lang="en-US" dirty="0" smtClean="0"/>
              <a:t>500 kHz wide channels ; 200ksps symbol rate; 25 to 400 kbps with 2- and 4-FSK</a:t>
            </a:r>
          </a:p>
          <a:p>
            <a:pPr lvl="1"/>
            <a:endParaRPr lang="en-US" dirty="0"/>
          </a:p>
        </p:txBody>
      </p:sp>
      <p:sp>
        <p:nvSpPr>
          <p:cNvPr id="4" name="Slide Number Placeholder 3"/>
          <p:cNvSpPr>
            <a:spLocks noGrp="1"/>
          </p:cNvSpPr>
          <p:nvPr>
            <p:ph type="sldNum" sz="quarter" idx="12"/>
          </p:nvPr>
        </p:nvSpPr>
        <p:spPr>
          <a:xfrm>
            <a:off x="5486400" y="6475413"/>
            <a:ext cx="3124200" cy="182562"/>
          </a:xfrm>
        </p:spPr>
        <p:txBody>
          <a:bodyPr/>
          <a:lstStyle/>
          <a:p>
            <a:pPr>
              <a:defRPr/>
            </a:pPr>
            <a:fld id="{70A12641-963E-6243-A6BB-A4C41402EBCB}" type="slidenum">
              <a:rPr lang="nl-BE" smtClean="0"/>
              <a:pPr>
                <a:defRPr/>
              </a:pPr>
              <a:t>2</a:t>
            </a:fld>
            <a:endParaRPr lang="nl-BE"/>
          </a:p>
        </p:txBody>
      </p:sp>
      <p:sp>
        <p:nvSpPr>
          <p:cNvPr id="7" name="Title 1"/>
          <p:cNvSpPr txBox="1">
            <a:spLocks/>
          </p:cNvSpPr>
          <p:nvPr/>
        </p:nvSpPr>
        <p:spPr bwMode="auto">
          <a:xfrm>
            <a:off x="824753" y="381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smtClean="0"/>
              <a:t>Summary Jan. proposals</a:t>
            </a:r>
            <a:endParaRPr lang="en-US" kern="0" dirty="0"/>
          </a:p>
        </p:txBody>
      </p:sp>
      <p:sp>
        <p:nvSpPr>
          <p:cNvPr id="2" name="Footer Placeholder 1"/>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1576381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dirty="0" smtClean="0"/>
              <a:t>4q proposal : modulation</a:t>
            </a:r>
            <a:r>
              <a:rPr lang="en-US" dirty="0" smtClean="0"/>
              <a:t>, channel </a:t>
            </a:r>
            <a:r>
              <a:rPr lang="en-US" dirty="0" err="1" smtClean="0"/>
              <a:t>spacings</a:t>
            </a:r>
            <a:r>
              <a:rPr lang="en-US" dirty="0" smtClean="0"/>
              <a:t>, </a:t>
            </a:r>
            <a:r>
              <a:rPr lang="en-US" dirty="0" smtClean="0"/>
              <a:t>symbol rates, bit </a:t>
            </a:r>
            <a:r>
              <a:rPr lang="en-US" dirty="0" err="1" smtClean="0"/>
              <a:t>rates,Tx</a:t>
            </a:r>
            <a:r>
              <a:rPr lang="en-US" dirty="0" smtClean="0"/>
              <a:t> </a:t>
            </a:r>
            <a:r>
              <a:rPr lang="en-US" dirty="0" smtClean="0"/>
              <a:t>power for 400/900/2400MHz band proposal</a:t>
            </a:r>
          </a:p>
          <a:p>
            <a:r>
              <a:rPr lang="en-US" dirty="0" smtClean="0"/>
              <a:t>Wideband and Narrowband </a:t>
            </a:r>
            <a:r>
              <a:rPr lang="en-US" dirty="0" smtClean="0"/>
              <a:t>modes</a:t>
            </a:r>
            <a:endParaRPr lang="en-US" dirty="0" smtClean="0"/>
          </a:p>
          <a:p>
            <a:r>
              <a:rPr lang="en-US" dirty="0" smtClean="0"/>
              <a:t>FSK and PPM modulation (follow-up of 15-12-0634)</a:t>
            </a:r>
          </a:p>
          <a:p>
            <a:r>
              <a:rPr lang="en-US" dirty="0" smtClean="0"/>
              <a:t>Sensitivity </a:t>
            </a:r>
            <a:r>
              <a:rPr lang="en-US" dirty="0" smtClean="0"/>
              <a:t>for </a:t>
            </a:r>
            <a:r>
              <a:rPr lang="en-US" dirty="0" smtClean="0"/>
              <a:t>long range (&gt;30m)</a:t>
            </a:r>
            <a:endParaRPr lang="en-US" dirty="0"/>
          </a:p>
        </p:txBody>
      </p:sp>
      <p:sp>
        <p:nvSpPr>
          <p:cNvPr id="4" name="Slide Number Placeholder 3"/>
          <p:cNvSpPr>
            <a:spLocks noGrp="1"/>
          </p:cNvSpPr>
          <p:nvPr>
            <p:ph type="sldNum" sz="quarter" idx="12"/>
          </p:nvPr>
        </p:nvSpPr>
        <p:spPr>
          <a:xfrm>
            <a:off x="5486400" y="6475413"/>
            <a:ext cx="3124200" cy="182562"/>
          </a:xfrm>
        </p:spPr>
        <p:txBody>
          <a:bodyPr/>
          <a:lstStyle/>
          <a:p>
            <a:pPr>
              <a:defRPr/>
            </a:pPr>
            <a:fld id="{70A12641-963E-6243-A6BB-A4C41402EBCB}" type="slidenum">
              <a:rPr lang="nl-BE" smtClean="0"/>
              <a:pPr>
                <a:defRPr/>
              </a:pPr>
              <a:t>3</a:t>
            </a:fld>
            <a:endParaRPr lang="nl-BE"/>
          </a:p>
        </p:txBody>
      </p:sp>
      <p:sp>
        <p:nvSpPr>
          <p:cNvPr id="6" name="Title 1"/>
          <p:cNvSpPr txBox="1">
            <a:spLocks noGrp="1"/>
          </p:cNvSpPr>
          <p:nvPr>
            <p:ph type="title"/>
          </p:nvPr>
        </p:nvSpPr>
        <p:spPr bwMode="auto">
          <a:xfrm>
            <a:off x="228600" y="457200"/>
            <a:ext cx="7620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smtClean="0"/>
              <a:t>This proposal</a:t>
            </a:r>
            <a:endParaRPr lang="en-US" kern="0" dirty="0"/>
          </a:p>
        </p:txBody>
      </p:sp>
      <p:sp>
        <p:nvSpPr>
          <p:cNvPr id="7" name="Footer Placeholder 6"/>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245717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34082"/>
          </a:xfrm>
        </p:spPr>
        <p:txBody>
          <a:bodyPr>
            <a:normAutofit/>
          </a:bodyPr>
          <a:lstStyle/>
          <a:p>
            <a:pPr algn="l"/>
            <a:r>
              <a:rPr lang="en-US" sz="2400" dirty="0" smtClean="0"/>
              <a:t>PPM and DSSS Scaling Rate Comparison</a:t>
            </a:r>
            <a:endParaRPr lang="en-US" sz="24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758" y="1172566"/>
            <a:ext cx="6624736" cy="4416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TextBox 3"/>
              <p:cNvSpPr txBox="1"/>
              <p:nvPr/>
            </p:nvSpPr>
            <p:spPr>
              <a:xfrm>
                <a:off x="165076" y="5548555"/>
                <a:ext cx="7416824" cy="835422"/>
              </a:xfrm>
              <a:prstGeom prst="rect">
                <a:avLst/>
              </a:prstGeom>
              <a:noFill/>
            </p:spPr>
            <p:txBody>
              <a:bodyPr wrap="square" rtlCol="0">
                <a:spAutoFit/>
              </a:bodyPr>
              <a:lstStyle/>
              <a:p>
                <a:r>
                  <a:rPr lang="en-US" sz="1600" dirty="0"/>
                  <a:t>k</a:t>
                </a:r>
                <a:r>
                  <a:rPr lang="en-US" sz="1600" dirty="0" smtClean="0"/>
                  <a:t>: information bits number conveyed by </a:t>
                </a:r>
                <a14:m>
                  <m:oMath xmlns:m="http://schemas.openxmlformats.org/officeDocument/2006/math">
                    <m:sSup>
                      <m:sSupPr>
                        <m:ctrlPr>
                          <a:rPr lang="en-US" sz="1600" i="1" smtClean="0">
                            <a:latin typeface="Cambria Math"/>
                          </a:rPr>
                        </m:ctrlPr>
                      </m:sSupPr>
                      <m:e>
                        <m:r>
                          <a:rPr lang="en-US" sz="1600" b="0" i="1" smtClean="0">
                            <a:latin typeface="Cambria Math"/>
                          </a:rPr>
                          <m:t>2</m:t>
                        </m:r>
                      </m:e>
                      <m:sup>
                        <m:r>
                          <a:rPr lang="en-US" sz="1600" b="0" i="1" smtClean="0">
                            <a:latin typeface="Cambria Math"/>
                          </a:rPr>
                          <m:t>𝑘</m:t>
                        </m:r>
                      </m:sup>
                    </m:sSup>
                  </m:oMath>
                </a14:m>
                <a:r>
                  <a:rPr lang="en-US" sz="1600" dirty="0" smtClean="0"/>
                  <a:t>-position PPM, from 1 to 8</a:t>
                </a:r>
              </a:p>
              <a:p>
                <a:r>
                  <a:rPr lang="en-US" sz="1600" dirty="0" smtClean="0"/>
                  <a:t>SF: Spreading Factor= 1, 2, 3… 8.  </a:t>
                </a:r>
              </a:p>
              <a:p>
                <a:r>
                  <a:rPr lang="en-US" sz="1600" dirty="0" smtClean="0"/>
                  <a:t>For example: k=4 PPM results rate 1/4, which is equivalent to SF=4.</a:t>
                </a:r>
                <a:endParaRPr lang="en-US" sz="1600" dirty="0"/>
              </a:p>
            </p:txBody>
          </p:sp>
        </mc:Choice>
        <mc:Fallback xmlns="">
          <p:sp>
            <p:nvSpPr>
              <p:cNvPr id="4" name="TextBox 3"/>
              <p:cNvSpPr txBox="1">
                <a:spLocks noRot="1" noChangeAspect="1" noMove="1" noResize="1" noEditPoints="1" noAdjustHandles="1" noChangeArrowheads="1" noChangeShapeType="1" noTextEdit="1"/>
              </p:cNvSpPr>
              <p:nvPr/>
            </p:nvSpPr>
            <p:spPr>
              <a:xfrm>
                <a:off x="165076" y="5548555"/>
                <a:ext cx="7416824" cy="835422"/>
              </a:xfrm>
              <a:prstGeom prst="rect">
                <a:avLst/>
              </a:prstGeom>
              <a:blipFill rotWithShape="1">
                <a:blip r:embed="rId3"/>
                <a:stretch>
                  <a:fillRect l="-411" t="-1460" b="-8759"/>
                </a:stretch>
              </a:blipFill>
            </p:spPr>
            <p:txBody>
              <a:bodyPr/>
              <a:lstStyle/>
              <a:p>
                <a:r>
                  <a:rPr lang="en-US">
                    <a:noFill/>
                  </a:rPr>
                  <a:t> </a:t>
                </a:r>
              </a:p>
            </p:txBody>
          </p:sp>
        </mc:Fallback>
      </mc:AlternateContent>
      <p:sp>
        <p:nvSpPr>
          <p:cNvPr id="3" name="Rectangle 2"/>
          <p:cNvSpPr/>
          <p:nvPr/>
        </p:nvSpPr>
        <p:spPr>
          <a:xfrm>
            <a:off x="6248400" y="1529058"/>
            <a:ext cx="2667000" cy="4524315"/>
          </a:xfrm>
          <a:prstGeom prst="rect">
            <a:avLst/>
          </a:prstGeom>
        </p:spPr>
        <p:txBody>
          <a:bodyPr wrap="square">
            <a:spAutoFit/>
          </a:bodyPr>
          <a:lstStyle/>
          <a:p>
            <a:r>
              <a:rPr lang="en-US" sz="1600" dirty="0" smtClean="0"/>
              <a:t>Date rate scaling by </a:t>
            </a:r>
            <a:r>
              <a:rPr lang="en-US" sz="1600" dirty="0"/>
              <a:t>using different (2^k)- position PPM patterns.</a:t>
            </a:r>
          </a:p>
          <a:p>
            <a:r>
              <a:rPr lang="en-US" sz="1600" dirty="0"/>
              <a:t>For, x-PPM, assume k information bits is conveyed. So x=2^k, and 2^k positions are used for one PPM symbol.</a:t>
            </a:r>
          </a:p>
          <a:p>
            <a:r>
              <a:rPr lang="en-US" sz="1600" dirty="0"/>
              <a:t>Then, the code rate can be expressed as r= k/2^k.</a:t>
            </a:r>
          </a:p>
          <a:p>
            <a:endParaRPr lang="en-US" sz="1600" dirty="0" smtClean="0"/>
          </a:p>
          <a:p>
            <a:r>
              <a:rPr lang="en-US" sz="1600" dirty="0" err="1" smtClean="0"/>
              <a:t>Eample</a:t>
            </a:r>
            <a:r>
              <a:rPr lang="en-US" sz="1600" dirty="0" smtClean="0"/>
              <a:t>:. </a:t>
            </a:r>
            <a:endParaRPr lang="en-US" sz="1600" dirty="0"/>
          </a:p>
          <a:p>
            <a:r>
              <a:rPr lang="en-US" sz="1600" dirty="0"/>
              <a:t>For example, if k=4, we have 16-position PPM and rate is 4/16=1/4. It is equivalent to using Spreading factor (SF) k equals to 4, which scales the data rate to 1/4 of the symbol rate (k in here is SF</a:t>
            </a:r>
            <a:r>
              <a:rPr lang="en-US" sz="1600" dirty="0" smtClean="0"/>
              <a:t>).</a:t>
            </a:r>
            <a:endParaRPr lang="en-US" sz="1600" dirty="0"/>
          </a:p>
        </p:txBody>
      </p:sp>
    </p:spTree>
    <p:extLst>
      <p:ext uri="{BB962C8B-B14F-4D97-AF65-F5344CB8AC3E}">
        <p14:creationId xmlns:p14="http://schemas.microsoft.com/office/powerpoint/2010/main" val="4279169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a:xfrm>
            <a:off x="228600" y="533400"/>
            <a:ext cx="8763000" cy="762000"/>
          </a:xfrm>
        </p:spPr>
        <p:txBody>
          <a:bodyPr/>
          <a:lstStyle/>
          <a:p>
            <a:r>
              <a:rPr lang="en-US" altLang="zh-CN" sz="2800" b="1" dirty="0" smtClean="0">
                <a:ea typeface="宋体" charset="-122"/>
              </a:rPr>
              <a:t>Bandwidth, Symbol Rates, Channels, and Data Rates</a:t>
            </a:r>
            <a:endParaRPr lang="zh-CN" altLang="en-US" sz="2800" b="1" dirty="0" smtClean="0">
              <a:ea typeface="宋体" charset="-122"/>
            </a:endParaRPr>
          </a:p>
        </p:txBody>
      </p:sp>
      <p:sp>
        <p:nvSpPr>
          <p:cNvPr id="8195" name="内容占位符 2"/>
          <p:cNvSpPr>
            <a:spLocks noGrp="1"/>
          </p:cNvSpPr>
          <p:nvPr>
            <p:ph idx="1"/>
          </p:nvPr>
        </p:nvSpPr>
        <p:spPr>
          <a:xfrm>
            <a:off x="381000" y="838200"/>
            <a:ext cx="8382000" cy="3200400"/>
          </a:xfrm>
        </p:spPr>
        <p:txBody>
          <a:bodyPr/>
          <a:lstStyle/>
          <a:p>
            <a:endParaRPr lang="en-US" altLang="zh-CN" sz="1800" b="1" dirty="0" smtClean="0">
              <a:ea typeface="宋体" charset="-122"/>
            </a:endParaRPr>
          </a:p>
          <a:p>
            <a:pPr>
              <a:lnSpc>
                <a:spcPct val="80000"/>
              </a:lnSpc>
              <a:spcBef>
                <a:spcPts val="1200"/>
              </a:spcBef>
            </a:pPr>
            <a:r>
              <a:rPr lang="en-US" altLang="zh-CN" sz="2400" dirty="0" smtClean="0">
                <a:ea typeface="宋体" charset="-122"/>
              </a:rPr>
              <a:t>Data </a:t>
            </a:r>
            <a:r>
              <a:rPr lang="en-US" altLang="zh-CN" sz="2400" dirty="0">
                <a:ea typeface="宋体" charset="-122"/>
              </a:rPr>
              <a:t>Rates: </a:t>
            </a:r>
            <a:r>
              <a:rPr lang="en-US" altLang="zh-CN" sz="2400" dirty="0" smtClean="0">
                <a:ea typeface="宋体" charset="-122"/>
              </a:rPr>
              <a:t>25kbps (SF DSSS = 8 / 2-FSK) to 400kbps (SF =1 / 4-FSK), or PPM equivalents</a:t>
            </a:r>
          </a:p>
          <a:p>
            <a:pPr>
              <a:lnSpc>
                <a:spcPct val="80000"/>
              </a:lnSpc>
              <a:spcBef>
                <a:spcPts val="1200"/>
              </a:spcBef>
            </a:pPr>
            <a:r>
              <a:rPr lang="en-US" altLang="zh-CN" sz="2400" dirty="0" smtClean="0">
                <a:ea typeface="宋体" charset="-122"/>
              </a:rPr>
              <a:t>Spacing / Bandwidth multiples of </a:t>
            </a:r>
            <a:r>
              <a:rPr lang="en-US" altLang="zh-CN" sz="2400" dirty="0" smtClean="0">
                <a:ea typeface="宋体" charset="-122"/>
              </a:rPr>
              <a:t>100kHz</a:t>
            </a:r>
            <a:endParaRPr lang="en-US" altLang="zh-CN" sz="2400" dirty="0">
              <a:ea typeface="宋体" charset="-122"/>
            </a:endParaRPr>
          </a:p>
          <a:p>
            <a:pPr>
              <a:lnSpc>
                <a:spcPct val="80000"/>
              </a:lnSpc>
              <a:spcBef>
                <a:spcPts val="1200"/>
              </a:spcBef>
            </a:pPr>
            <a:r>
              <a:rPr lang="en-US" altLang="zh-CN" sz="2400" dirty="0">
                <a:ea typeface="宋体" charset="-122"/>
              </a:rPr>
              <a:t>Two </a:t>
            </a:r>
            <a:r>
              <a:rPr lang="en-US" altLang="zh-CN" sz="2400" dirty="0" smtClean="0">
                <a:ea typeface="宋体" charset="-122"/>
              </a:rPr>
              <a:t>Bandwidths</a:t>
            </a:r>
            <a:r>
              <a:rPr lang="en-US" altLang="zh-CN" sz="2400" dirty="0">
                <a:ea typeface="宋体" charset="-122"/>
              </a:rPr>
              <a:t>: </a:t>
            </a:r>
            <a:r>
              <a:rPr lang="en-US" altLang="zh-CN" sz="2400" dirty="0" smtClean="0">
                <a:ea typeface="宋体" charset="-122"/>
              </a:rPr>
              <a:t> ~100kHz </a:t>
            </a:r>
            <a:r>
              <a:rPr lang="en-US" altLang="zh-CN" sz="2400" dirty="0">
                <a:ea typeface="宋体" charset="-122"/>
              </a:rPr>
              <a:t>(narrowband </a:t>
            </a:r>
            <a:r>
              <a:rPr lang="en-US" altLang="zh-CN" sz="2400" dirty="0" smtClean="0">
                <a:ea typeface="宋体" charset="-122"/>
              </a:rPr>
              <a:t>devices; regions/bands when wideband is not possible, or to save power) </a:t>
            </a:r>
            <a:r>
              <a:rPr lang="en-US" altLang="zh-CN" sz="2400" dirty="0">
                <a:ea typeface="宋体" charset="-122"/>
              </a:rPr>
              <a:t>and </a:t>
            </a:r>
            <a:r>
              <a:rPr lang="en-US" altLang="zh-CN" sz="2400" dirty="0" smtClean="0">
                <a:ea typeface="宋体" charset="-122"/>
              </a:rPr>
              <a:t>~ 600kHz </a:t>
            </a:r>
            <a:r>
              <a:rPr lang="en-US" altLang="zh-CN" sz="2400" dirty="0" smtClean="0">
                <a:ea typeface="宋体" charset="-122"/>
              </a:rPr>
              <a:t>(DSSS wideband </a:t>
            </a:r>
            <a:r>
              <a:rPr lang="en-US" altLang="zh-CN" sz="2400" dirty="0">
                <a:ea typeface="宋体" charset="-122"/>
              </a:rPr>
              <a:t>devices)</a:t>
            </a:r>
          </a:p>
          <a:p>
            <a:pPr>
              <a:lnSpc>
                <a:spcPct val="80000"/>
              </a:lnSpc>
              <a:spcBef>
                <a:spcPts val="1200"/>
              </a:spcBef>
            </a:pPr>
            <a:r>
              <a:rPr lang="en-US" altLang="zh-CN" sz="2400" dirty="0">
                <a:ea typeface="宋体" charset="-122"/>
              </a:rPr>
              <a:t>Two Channel </a:t>
            </a:r>
            <a:r>
              <a:rPr lang="en-US" altLang="zh-CN" sz="2400" dirty="0" err="1">
                <a:ea typeface="宋体" charset="-122"/>
              </a:rPr>
              <a:t>Spacings</a:t>
            </a:r>
            <a:r>
              <a:rPr lang="en-US" altLang="zh-CN" sz="2400" dirty="0">
                <a:ea typeface="宋体" charset="-122"/>
              </a:rPr>
              <a:t>: 200kHz (narrowband devices) and 1MHz (wideband devices)</a:t>
            </a:r>
          </a:p>
          <a:p>
            <a:pPr marL="0" indent="0">
              <a:buNone/>
            </a:pPr>
            <a:endParaRPr lang="en-US" altLang="zh-CN" sz="1800" b="1" dirty="0" smtClean="0">
              <a:ea typeface="宋体" charset="-122"/>
            </a:endParaRPr>
          </a:p>
        </p:txBody>
      </p:sp>
      <p:sp>
        <p:nvSpPr>
          <p:cNvPr id="5" name="灯片编号占位符 4"/>
          <p:cNvSpPr>
            <a:spLocks noGrp="1"/>
          </p:cNvSpPr>
          <p:nvPr>
            <p:ph type="sldNum" sz="quarter" idx="12"/>
          </p:nvPr>
        </p:nvSpPr>
        <p:spPr>
          <a:xfrm>
            <a:off x="4344988" y="6475413"/>
            <a:ext cx="530225" cy="182562"/>
          </a:xfrm>
        </p:spPr>
        <p:txBody>
          <a:bodyPr/>
          <a:lstStyle/>
          <a:p>
            <a:r>
              <a:rPr lang="en-US"/>
              <a:t>Slide </a:t>
            </a:r>
            <a:fld id="{21F5909D-DCF7-4BC0-9826-61868F93D116}" type="slidenum">
              <a:rPr lang="en-US"/>
              <a:pPr/>
              <a:t>5</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350247138"/>
              </p:ext>
            </p:extLst>
          </p:nvPr>
        </p:nvGraphicFramePr>
        <p:xfrm>
          <a:off x="457200" y="4191000"/>
          <a:ext cx="7263372" cy="2049735"/>
        </p:xfrm>
        <a:graphic>
          <a:graphicData uri="http://schemas.openxmlformats.org/drawingml/2006/table">
            <a:tbl>
              <a:tblPr firstRow="1" firstCol="1" bandRow="1">
                <a:tableStyleId>{5C22544A-7EE6-4342-B048-85BDC9FD1C3A}</a:tableStyleId>
              </a:tblPr>
              <a:tblGrid>
                <a:gridCol w="1076056"/>
                <a:gridCol w="1546829"/>
                <a:gridCol w="1440087"/>
                <a:gridCol w="1653571"/>
                <a:gridCol w="1546829"/>
              </a:tblGrid>
              <a:tr h="685800">
                <a:tc>
                  <a:txBody>
                    <a:bodyPr/>
                    <a:lstStyle/>
                    <a:p>
                      <a:pPr algn="ctr">
                        <a:spcAft>
                          <a:spcPts val="600"/>
                        </a:spcAft>
                      </a:pPr>
                      <a:r>
                        <a:rPr lang="en-GB" sz="1200" dirty="0" smtClean="0">
                          <a:effectLst/>
                          <a:latin typeface="+mn-lt"/>
                        </a:rPr>
                        <a:t>Spacing (kHz</a:t>
                      </a:r>
                      <a:r>
                        <a:rPr lang="en-GB" sz="1200" dirty="0">
                          <a:effectLst/>
                          <a:latin typeface="+mn-lt"/>
                        </a:rPr>
                        <a:t>)</a:t>
                      </a:r>
                      <a:endParaRPr lang="en-US" sz="1200" dirty="0">
                        <a:effectLst/>
                        <a:latin typeface="+mn-lt"/>
                        <a:ea typeface="Times New Roman"/>
                        <a:cs typeface="Times New Roman"/>
                      </a:endParaRPr>
                    </a:p>
                  </a:txBody>
                  <a:tcPr marL="65353" marR="65353" marT="102870" marB="0" anchor="ctr"/>
                </a:tc>
                <a:tc>
                  <a:txBody>
                    <a:bodyPr/>
                    <a:lstStyle/>
                    <a:p>
                      <a:pPr algn="ctr">
                        <a:spcAft>
                          <a:spcPts val="600"/>
                        </a:spcAft>
                      </a:pPr>
                      <a:r>
                        <a:rPr lang="en-US" sz="1200" dirty="0" smtClean="0">
                          <a:effectLst/>
                          <a:latin typeface="+mn-lt"/>
                          <a:ea typeface="Times New Roman"/>
                          <a:cs typeface="Times New Roman"/>
                        </a:rPr>
                        <a:t>Symbol</a:t>
                      </a:r>
                      <a:r>
                        <a:rPr lang="en-US" sz="1200" baseline="0" dirty="0" smtClean="0">
                          <a:effectLst/>
                          <a:latin typeface="+mn-lt"/>
                          <a:ea typeface="Times New Roman"/>
                          <a:cs typeface="Times New Roman"/>
                        </a:rPr>
                        <a:t> rates (</a:t>
                      </a:r>
                      <a:r>
                        <a:rPr lang="en-US" sz="1200" baseline="0" dirty="0" err="1" smtClean="0">
                          <a:effectLst/>
                          <a:latin typeface="+mn-lt"/>
                          <a:ea typeface="Times New Roman"/>
                          <a:cs typeface="Times New Roman"/>
                        </a:rPr>
                        <a:t>ksps</a:t>
                      </a:r>
                      <a:r>
                        <a:rPr lang="en-US" sz="1200" baseline="0" dirty="0" smtClean="0">
                          <a:effectLst/>
                          <a:latin typeface="+mn-lt"/>
                          <a:ea typeface="Times New Roman"/>
                          <a:cs typeface="Times New Roman"/>
                        </a:rPr>
                        <a:t>)</a:t>
                      </a:r>
                      <a:endParaRPr lang="en-US" sz="1200" dirty="0">
                        <a:effectLst/>
                        <a:latin typeface="+mn-lt"/>
                        <a:ea typeface="Times New Roman"/>
                        <a:cs typeface="Times New Roman"/>
                      </a:endParaRPr>
                    </a:p>
                  </a:txBody>
                  <a:tcPr marL="65353" marR="65353" marT="102870" marB="0" anchor="ctr"/>
                </a:tc>
                <a:tc>
                  <a:txBody>
                    <a:bodyPr/>
                    <a:lstStyle/>
                    <a:p>
                      <a:pPr algn="ctr">
                        <a:spcAft>
                          <a:spcPts val="600"/>
                        </a:spcAft>
                      </a:pPr>
                      <a:r>
                        <a:rPr lang="en-GB" sz="1200" dirty="0">
                          <a:effectLst/>
                          <a:latin typeface="+mn-lt"/>
                        </a:rPr>
                        <a:t># </a:t>
                      </a:r>
                      <a:r>
                        <a:rPr lang="en-GB" sz="1200" dirty="0" smtClean="0">
                          <a:effectLst/>
                          <a:latin typeface="+mn-lt"/>
                        </a:rPr>
                        <a:t>channels/400MHz</a:t>
                      </a:r>
                      <a:endParaRPr lang="en-US" sz="1200" dirty="0">
                        <a:effectLst/>
                        <a:latin typeface="+mn-lt"/>
                        <a:ea typeface="Times New Roman"/>
                        <a:cs typeface="Times New Roman"/>
                      </a:endParaRPr>
                    </a:p>
                  </a:txBody>
                  <a:tcPr marL="65353" marR="65353" marT="102870" marB="0" anchor="ctr"/>
                </a:tc>
                <a:tc>
                  <a:txBody>
                    <a:bodyPr/>
                    <a:lstStyle/>
                    <a:p>
                      <a:pPr algn="ctr">
                        <a:spcAft>
                          <a:spcPts val="600"/>
                        </a:spcAft>
                      </a:pPr>
                      <a:r>
                        <a:rPr lang="en-GB" sz="1200" dirty="0">
                          <a:effectLst/>
                          <a:latin typeface="+mn-lt"/>
                        </a:rPr>
                        <a:t># </a:t>
                      </a:r>
                      <a:r>
                        <a:rPr lang="en-GB" sz="1200" dirty="0" smtClean="0">
                          <a:effectLst/>
                          <a:latin typeface="+mn-lt"/>
                        </a:rPr>
                        <a:t>channels/900MHz</a:t>
                      </a:r>
                      <a:endParaRPr lang="en-US" sz="1200" dirty="0">
                        <a:effectLst/>
                        <a:latin typeface="+mn-lt"/>
                        <a:ea typeface="Times New Roman"/>
                        <a:cs typeface="Times New Roman"/>
                      </a:endParaRPr>
                    </a:p>
                  </a:txBody>
                  <a:tcPr marL="65353" marR="65353" marT="102870" marB="0" anchor="ctr"/>
                </a:tc>
                <a:tc>
                  <a:txBody>
                    <a:bodyPr/>
                    <a:lstStyle/>
                    <a:p>
                      <a:pPr algn="ctr">
                        <a:spcAft>
                          <a:spcPts val="600"/>
                        </a:spcAft>
                      </a:pPr>
                      <a:r>
                        <a:rPr lang="en-GB" sz="1200" dirty="0">
                          <a:effectLst/>
                          <a:latin typeface="+mn-lt"/>
                        </a:rPr>
                        <a:t># </a:t>
                      </a:r>
                      <a:r>
                        <a:rPr lang="en-GB" sz="1200" dirty="0" smtClean="0">
                          <a:effectLst/>
                          <a:latin typeface="+mn-lt"/>
                        </a:rPr>
                        <a:t>channels/2400MHz</a:t>
                      </a:r>
                      <a:endParaRPr lang="en-US" sz="1200" dirty="0">
                        <a:effectLst/>
                        <a:latin typeface="+mn-lt"/>
                        <a:ea typeface="Times New Roman"/>
                        <a:cs typeface="Times New Roman"/>
                      </a:endParaRPr>
                    </a:p>
                  </a:txBody>
                  <a:tcPr marL="65353" marR="65353" marT="102870" marB="0" anchor="ctr"/>
                </a:tc>
              </a:tr>
              <a:tr h="636225">
                <a:tc>
                  <a:txBody>
                    <a:bodyPr/>
                    <a:lstStyle/>
                    <a:p>
                      <a:pPr algn="ctr">
                        <a:spcAft>
                          <a:spcPts val="600"/>
                        </a:spcAft>
                      </a:pPr>
                      <a:r>
                        <a:rPr lang="en-GB" sz="1200" baseline="0" dirty="0">
                          <a:solidFill>
                            <a:schemeClr val="accent3"/>
                          </a:solidFill>
                          <a:effectLst/>
                        </a:rPr>
                        <a:t>1000</a:t>
                      </a:r>
                      <a:endParaRPr lang="en-US" sz="1050" baseline="0" dirty="0">
                        <a:solidFill>
                          <a:schemeClr val="accent3"/>
                        </a:solidFill>
                        <a:effectLst/>
                        <a:latin typeface="Helvetica"/>
                        <a:ea typeface="Times New Roman"/>
                        <a:cs typeface="Times New Roman"/>
                      </a:endParaRPr>
                    </a:p>
                  </a:txBody>
                  <a:tcPr marL="65353" marR="65353" marT="102870" marB="0" anchor="ctr"/>
                </a:tc>
                <a:tc>
                  <a:txBody>
                    <a:bodyPr/>
                    <a:lstStyle/>
                    <a:p>
                      <a:pPr algn="ctr">
                        <a:spcAft>
                          <a:spcPts val="600"/>
                        </a:spcAft>
                      </a:pPr>
                      <a:r>
                        <a:rPr lang="en-US" sz="1050" dirty="0" smtClean="0">
                          <a:effectLst/>
                          <a:latin typeface="Helvetica"/>
                          <a:ea typeface="Times New Roman"/>
                          <a:cs typeface="Times New Roman"/>
                        </a:rPr>
                        <a:t>200</a:t>
                      </a:r>
                      <a:endParaRPr lang="en-US" sz="1050" dirty="0">
                        <a:effectLst/>
                        <a:latin typeface="Helvetica"/>
                        <a:ea typeface="Times New Roman"/>
                        <a:cs typeface="Times New Roman"/>
                      </a:endParaRPr>
                    </a:p>
                  </a:txBody>
                  <a:tcPr marL="65353" marR="65353" marT="102870" marB="0" anchor="ctr"/>
                </a:tc>
                <a:tc>
                  <a:txBody>
                    <a:bodyPr/>
                    <a:lstStyle/>
                    <a:p>
                      <a:pPr algn="ctr">
                        <a:spcAft>
                          <a:spcPts val="600"/>
                        </a:spcAft>
                      </a:pPr>
                      <a:r>
                        <a:rPr lang="en-US" sz="1050" dirty="0" smtClean="0">
                          <a:effectLst/>
                          <a:latin typeface="Helvetica"/>
                          <a:ea typeface="Times New Roman"/>
                          <a:cs typeface="Times New Roman"/>
                        </a:rPr>
                        <a:t>-</a:t>
                      </a:r>
                      <a:endParaRPr lang="en-US" sz="1050" dirty="0">
                        <a:effectLst/>
                        <a:latin typeface="Helvetica"/>
                        <a:ea typeface="Times New Roman"/>
                        <a:cs typeface="Times New Roman"/>
                      </a:endParaRPr>
                    </a:p>
                  </a:txBody>
                  <a:tcPr marL="65353" marR="65353" marT="102870" marB="0" anchor="ctr"/>
                </a:tc>
                <a:tc>
                  <a:txBody>
                    <a:bodyPr/>
                    <a:lstStyle/>
                    <a:p>
                      <a:pPr algn="ctr">
                        <a:spcAft>
                          <a:spcPts val="600"/>
                        </a:spcAft>
                      </a:pPr>
                      <a:r>
                        <a:rPr lang="en-GB" sz="1200" dirty="0">
                          <a:effectLst/>
                        </a:rPr>
                        <a:t>China (8), Europe (1)</a:t>
                      </a:r>
                      <a:endParaRPr lang="en-US" sz="1050" dirty="0">
                        <a:effectLst/>
                      </a:endParaRPr>
                    </a:p>
                    <a:p>
                      <a:pPr algn="ctr">
                        <a:spcAft>
                          <a:spcPts val="600"/>
                        </a:spcAft>
                      </a:pPr>
                      <a:r>
                        <a:rPr lang="en-GB" sz="1200" dirty="0">
                          <a:effectLst/>
                        </a:rPr>
                        <a:t>USA (26), Japan (7)</a:t>
                      </a:r>
                      <a:endParaRPr lang="en-US" sz="1050" dirty="0">
                        <a:effectLst/>
                        <a:latin typeface="Helvetica"/>
                        <a:ea typeface="Times New Roman"/>
                        <a:cs typeface="Times New Roman"/>
                      </a:endParaRPr>
                    </a:p>
                  </a:txBody>
                  <a:tcPr marL="65353" marR="65353" marT="102870" marB="0" anchor="ctr"/>
                </a:tc>
                <a:tc>
                  <a:txBody>
                    <a:bodyPr/>
                    <a:lstStyle/>
                    <a:p>
                      <a:pPr algn="ctr">
                        <a:spcAft>
                          <a:spcPts val="600"/>
                        </a:spcAft>
                      </a:pPr>
                      <a:r>
                        <a:rPr lang="en-GB" sz="1200" dirty="0" smtClean="0">
                          <a:effectLst/>
                        </a:rPr>
                        <a:t>Worldwide (85)</a:t>
                      </a:r>
                      <a:endParaRPr lang="en-US" sz="1050" dirty="0">
                        <a:effectLst/>
                        <a:latin typeface="Helvetica"/>
                        <a:ea typeface="Times New Roman"/>
                        <a:cs typeface="Times New Roman"/>
                      </a:endParaRPr>
                    </a:p>
                  </a:txBody>
                  <a:tcPr marL="65353" marR="65353" marT="102870" marB="0" anchor="ctr"/>
                </a:tc>
              </a:tr>
              <a:tr h="0">
                <a:tc>
                  <a:txBody>
                    <a:bodyPr/>
                    <a:lstStyle/>
                    <a:p>
                      <a:pPr algn="ctr">
                        <a:spcAft>
                          <a:spcPts val="600"/>
                        </a:spcAft>
                      </a:pPr>
                      <a:r>
                        <a:rPr lang="en-GB" sz="1200" baseline="0" dirty="0">
                          <a:solidFill>
                            <a:schemeClr val="accent3"/>
                          </a:solidFill>
                          <a:effectLst/>
                        </a:rPr>
                        <a:t>200</a:t>
                      </a:r>
                      <a:endParaRPr lang="en-US" sz="1050" baseline="0" dirty="0">
                        <a:solidFill>
                          <a:schemeClr val="accent3"/>
                        </a:solidFill>
                        <a:effectLst/>
                        <a:latin typeface="Helvetica"/>
                        <a:ea typeface="Times New Roman"/>
                        <a:cs typeface="Times New Roman"/>
                      </a:endParaRPr>
                    </a:p>
                  </a:txBody>
                  <a:tcPr marL="65353" marR="65353" marT="102870" marB="0" anchor="ctr"/>
                </a:tc>
                <a:tc>
                  <a:txBody>
                    <a:bodyPr/>
                    <a:lstStyle/>
                    <a:p>
                      <a:pPr algn="ctr">
                        <a:spcAft>
                          <a:spcPts val="600"/>
                        </a:spcAft>
                      </a:pPr>
                      <a:r>
                        <a:rPr lang="en-US" sz="1050" dirty="0" smtClean="0">
                          <a:effectLst/>
                          <a:latin typeface="Helvetica"/>
                          <a:ea typeface="Times New Roman"/>
                          <a:cs typeface="Times New Roman"/>
                        </a:rPr>
                        <a:t>100</a:t>
                      </a:r>
                      <a:endParaRPr lang="en-US" sz="1050" dirty="0">
                        <a:effectLst/>
                        <a:latin typeface="Helvetica"/>
                        <a:ea typeface="Times New Roman"/>
                        <a:cs typeface="Times New Roman"/>
                      </a:endParaRPr>
                    </a:p>
                  </a:txBody>
                  <a:tcPr marL="65353" marR="65353" marT="102870" marB="0" anchor="ctr"/>
                </a:tc>
                <a:tc>
                  <a:txBody>
                    <a:bodyPr/>
                    <a:lstStyle/>
                    <a:p>
                      <a:pPr algn="ctr">
                        <a:spcAft>
                          <a:spcPts val="600"/>
                        </a:spcAft>
                      </a:pPr>
                      <a:r>
                        <a:rPr lang="en-US" sz="1200" dirty="0" smtClean="0">
                          <a:effectLst/>
                        </a:rPr>
                        <a:t>MICS (15), China (99), US-Europe (10)</a:t>
                      </a:r>
                      <a:endParaRPr lang="en-US" sz="1050" dirty="0">
                        <a:effectLst/>
                        <a:latin typeface="Helvetica"/>
                        <a:ea typeface="Times New Roman"/>
                        <a:cs typeface="Times New Roman"/>
                      </a:endParaRPr>
                    </a:p>
                  </a:txBody>
                  <a:tcPr marL="65353" marR="65353" marT="102870" marB="0" anchor="ctr"/>
                </a:tc>
                <a:tc>
                  <a:txBody>
                    <a:bodyPr/>
                    <a:lstStyle/>
                    <a:p>
                      <a:pPr algn="ctr">
                        <a:spcAft>
                          <a:spcPts val="600"/>
                        </a:spcAft>
                      </a:pPr>
                      <a:r>
                        <a:rPr lang="en-GB" sz="1200" dirty="0">
                          <a:effectLst/>
                        </a:rPr>
                        <a:t>China (40), Europe (35)</a:t>
                      </a:r>
                      <a:endParaRPr lang="en-US" sz="1050" dirty="0">
                        <a:effectLst/>
                      </a:endParaRPr>
                    </a:p>
                    <a:p>
                      <a:pPr algn="ctr">
                        <a:spcAft>
                          <a:spcPts val="600"/>
                        </a:spcAft>
                      </a:pPr>
                      <a:r>
                        <a:rPr lang="en-GB" sz="1200" dirty="0">
                          <a:effectLst/>
                        </a:rPr>
                        <a:t>USA (130), Japan (38)</a:t>
                      </a:r>
                      <a:endParaRPr lang="en-US" sz="1050" dirty="0">
                        <a:effectLst/>
                        <a:latin typeface="Helvetica"/>
                        <a:ea typeface="Times New Roman"/>
                        <a:cs typeface="Times New Roman"/>
                      </a:endParaRPr>
                    </a:p>
                  </a:txBody>
                  <a:tcPr marL="65353" marR="65353" marT="102870" marB="0" anchor="ctr"/>
                </a:tc>
                <a:tc>
                  <a:txBody>
                    <a:bodyPr/>
                    <a:lstStyle/>
                    <a:p>
                      <a:pPr algn="ctr">
                        <a:spcAft>
                          <a:spcPts val="600"/>
                        </a:spcAft>
                      </a:pPr>
                      <a:r>
                        <a:rPr lang="en-US" sz="1200" dirty="0" smtClean="0">
                          <a:effectLst/>
                        </a:rPr>
                        <a:t>Worldwide (425)</a:t>
                      </a:r>
                      <a:endParaRPr lang="en-US" sz="1050" dirty="0">
                        <a:effectLst/>
                        <a:latin typeface="Helvetica"/>
                        <a:ea typeface="Times New Roman"/>
                        <a:cs typeface="Times New Roman"/>
                      </a:endParaRPr>
                    </a:p>
                  </a:txBody>
                  <a:tcPr marL="65353" marR="65353" marT="102870" marB="0" anchor="ctr"/>
                </a:tc>
              </a:tr>
            </a:tbl>
          </a:graphicData>
        </a:graphic>
      </p:graphicFrame>
      <p:sp>
        <p:nvSpPr>
          <p:cNvPr id="3" name="Footer Placeholder 2"/>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1821262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GB" sz="2400" dirty="0"/>
              <a:t>The channel spacing is intentionally chosen larger than the bandwidth for two </a:t>
            </a:r>
            <a:r>
              <a:rPr lang="en-GB" sz="2400" dirty="0" smtClean="0"/>
              <a:t>ULP reasons</a:t>
            </a:r>
            <a:r>
              <a:rPr lang="en-GB" sz="2400" dirty="0"/>
              <a:t>: it relaxes the channel selection filter specifications and the proposed channel spacing is supported in all regions relaxing the requirement on PLL </a:t>
            </a:r>
            <a:r>
              <a:rPr lang="en-GB" sz="2400" dirty="0" smtClean="0"/>
              <a:t>tuning</a:t>
            </a:r>
          </a:p>
          <a:p>
            <a:r>
              <a:rPr lang="en-GB" sz="2400" dirty="0"/>
              <a:t>When narrowband modulation is used without </a:t>
            </a:r>
            <a:r>
              <a:rPr lang="en-GB" sz="2400" dirty="0" smtClean="0"/>
              <a:t>spreading (</a:t>
            </a:r>
            <a:r>
              <a:rPr lang="en-GB" sz="2400" dirty="0" err="1" smtClean="0"/>
              <a:t>e.g</a:t>
            </a:r>
            <a:r>
              <a:rPr lang="en-GB" sz="2400" dirty="0" smtClean="0"/>
              <a:t> FHSS </a:t>
            </a:r>
            <a:r>
              <a:rPr lang="en-GB" sz="2400" dirty="0"/>
              <a:t>or </a:t>
            </a:r>
            <a:r>
              <a:rPr lang="en-GB" sz="2400" dirty="0" smtClean="0"/>
              <a:t>DSSS) </a:t>
            </a:r>
            <a:r>
              <a:rPr lang="en-GB" sz="2400" dirty="0"/>
              <a:t>the maximal transmit power (</a:t>
            </a:r>
            <a:r>
              <a:rPr lang="en-GB" sz="2400" dirty="0" smtClean="0"/>
              <a:t>EIRP</a:t>
            </a:r>
            <a:r>
              <a:rPr lang="en-GB" sz="2400" dirty="0"/>
              <a:t>) is 14dBm (Europe). It is proposed to support a transmit power up to 13dBm, since it is allowed in all regions except in the USA</a:t>
            </a:r>
            <a:endParaRPr lang="en-US" sz="2400" dirty="0"/>
          </a:p>
        </p:txBody>
      </p:sp>
      <p:sp>
        <p:nvSpPr>
          <p:cNvPr id="5" name="Slide Number Placeholder 4"/>
          <p:cNvSpPr>
            <a:spLocks noGrp="1"/>
          </p:cNvSpPr>
          <p:nvPr>
            <p:ph type="sldNum" sz="quarter" idx="12"/>
          </p:nvPr>
        </p:nvSpPr>
        <p:spPr>
          <a:xfrm>
            <a:off x="4344988" y="6475413"/>
            <a:ext cx="530225" cy="182562"/>
          </a:xfrm>
        </p:spPr>
        <p:txBody>
          <a:bodyPr/>
          <a:lstStyle/>
          <a:p>
            <a:r>
              <a:rPr lang="en-US" smtClean="0"/>
              <a:t>Slide </a:t>
            </a:r>
            <a:fld id="{3D7B28C0-BB67-4036-BA37-A1CE406089FA}" type="slidenum">
              <a:rPr lang="en-US" smtClean="0"/>
              <a:pPr/>
              <a:t>6</a:t>
            </a:fld>
            <a:endParaRPr lang="en-US"/>
          </a:p>
        </p:txBody>
      </p:sp>
      <p:sp>
        <p:nvSpPr>
          <p:cNvPr id="4" name="Footer Placeholder 3"/>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967242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b="1" dirty="0" smtClean="0">
                <a:ea typeface="宋体" charset="-122"/>
              </a:rPr>
              <a:t>Channel Plan 400 MHz Band</a:t>
            </a:r>
            <a:endParaRPr lang="zh-CN" altLang="en-US" b="1" dirty="0" smtClean="0">
              <a:ea typeface="宋体" charset="-122"/>
            </a:endParaRPr>
          </a:p>
        </p:txBody>
      </p:sp>
      <p:sp>
        <p:nvSpPr>
          <p:cNvPr id="7171" name="内容占位符 2"/>
          <p:cNvSpPr>
            <a:spLocks noGrp="1" noChangeArrowheads="1"/>
          </p:cNvSpPr>
          <p:nvPr>
            <p:ph idx="1"/>
          </p:nvPr>
        </p:nvSpPr>
        <p:spPr>
          <a:xfrm>
            <a:off x="152400" y="1752600"/>
            <a:ext cx="8763000" cy="4572000"/>
          </a:xfrm>
        </p:spPr>
        <p:txBody>
          <a:bodyPr/>
          <a:lstStyle/>
          <a:p>
            <a:pPr>
              <a:lnSpc>
                <a:spcPct val="80000"/>
              </a:lnSpc>
              <a:spcBef>
                <a:spcPts val="1200"/>
              </a:spcBef>
            </a:pPr>
            <a:r>
              <a:rPr lang="en-US" altLang="zh-CN" sz="2400" dirty="0" smtClean="0">
                <a:ea typeface="宋体" charset="-122"/>
              </a:rPr>
              <a:t>Data Rates: </a:t>
            </a:r>
            <a:r>
              <a:rPr lang="en-US" altLang="zh-CN" sz="2400" dirty="0" smtClean="0">
                <a:ea typeface="宋体" charset="-122"/>
              </a:rPr>
              <a:t>100/200/50/50/25 </a:t>
            </a:r>
            <a:r>
              <a:rPr lang="en-US" altLang="zh-CN" sz="2400" dirty="0" smtClean="0">
                <a:ea typeface="宋体" charset="-122"/>
              </a:rPr>
              <a:t>kbps with 2FSK/4FSK/2PPM/4PPM/16PPM</a:t>
            </a:r>
          </a:p>
          <a:p>
            <a:pPr>
              <a:lnSpc>
                <a:spcPct val="80000"/>
              </a:lnSpc>
              <a:spcBef>
                <a:spcPts val="1200"/>
              </a:spcBef>
            </a:pPr>
            <a:r>
              <a:rPr lang="en-US" altLang="zh-CN" sz="2400" dirty="0" smtClean="0">
                <a:ea typeface="宋体" charset="-122"/>
              </a:rPr>
              <a:t>One </a:t>
            </a:r>
            <a:r>
              <a:rPr lang="en-US" altLang="zh-CN" sz="2400" dirty="0" smtClean="0">
                <a:ea typeface="宋体" charset="-122"/>
              </a:rPr>
              <a:t>Symbol Rate: 100ksps </a:t>
            </a:r>
            <a:r>
              <a:rPr lang="en-US" altLang="zh-CN" sz="2400" dirty="0" smtClean="0">
                <a:ea typeface="宋体" charset="-122"/>
              </a:rPr>
              <a:t>(narrowband devices)</a:t>
            </a:r>
          </a:p>
          <a:p>
            <a:pPr>
              <a:lnSpc>
                <a:spcPct val="80000"/>
              </a:lnSpc>
              <a:spcBef>
                <a:spcPts val="1200"/>
              </a:spcBef>
            </a:pPr>
            <a:r>
              <a:rPr lang="en-US" altLang="zh-CN" sz="2400" dirty="0" smtClean="0">
                <a:ea typeface="宋体" charset="-122"/>
              </a:rPr>
              <a:t>One Channel Spacing: 200kHz (narrowband devices)</a:t>
            </a:r>
          </a:p>
          <a:p>
            <a:pPr>
              <a:lnSpc>
                <a:spcPct val="80000"/>
              </a:lnSpc>
              <a:spcBef>
                <a:spcPts val="1200"/>
              </a:spcBef>
            </a:pPr>
            <a:endParaRPr lang="en-US" altLang="zh-CN" sz="2400" dirty="0" smtClean="0">
              <a:ea typeface="宋体" charset="-122"/>
            </a:endParaRPr>
          </a:p>
          <a:p>
            <a:pPr lvl="1">
              <a:lnSpc>
                <a:spcPct val="80000"/>
              </a:lnSpc>
              <a:spcBef>
                <a:spcPts val="1200"/>
              </a:spcBef>
            </a:pPr>
            <a:r>
              <a:rPr lang="en-US" altLang="zh-CN" sz="2400" b="1" dirty="0" smtClean="0">
                <a:latin typeface="Times New Roman" pitchFamily="18" charset="0"/>
                <a:ea typeface="宋体" charset="-122"/>
                <a:cs typeface="Times New Roman" pitchFamily="18" charset="0"/>
              </a:rPr>
              <a:t>F</a:t>
            </a:r>
            <a:r>
              <a:rPr lang="en-US" altLang="zh-CN" sz="2400" b="1" baseline="-25000" dirty="0" smtClean="0">
                <a:latin typeface="Times New Roman" pitchFamily="18" charset="0"/>
                <a:ea typeface="宋体" charset="-122"/>
                <a:cs typeface="Times New Roman" pitchFamily="18" charset="0"/>
              </a:rPr>
              <a:t>c</a:t>
            </a:r>
            <a:r>
              <a:rPr lang="en-US" altLang="zh-CN" sz="2400" b="1" dirty="0" smtClean="0">
                <a:latin typeface="Times New Roman" pitchFamily="18" charset="0"/>
                <a:ea typeface="宋体" charset="-122"/>
                <a:cs typeface="Times New Roman" pitchFamily="18" charset="0"/>
              </a:rPr>
              <a:t>=402 + .2k,  k= 0, ….., 14, </a:t>
            </a:r>
            <a:r>
              <a:rPr lang="en-US" altLang="zh-CN" sz="2400" b="1" dirty="0" smtClean="0">
                <a:latin typeface="Times New Roman" pitchFamily="18" charset="0"/>
                <a:ea typeface="宋体" charset="-122"/>
                <a:cs typeface="Times New Roman" pitchFamily="18" charset="0"/>
              </a:rPr>
              <a:t>MICS worldwide</a:t>
            </a:r>
            <a:endParaRPr lang="en-US" altLang="zh-CN" sz="2400" b="1" dirty="0" smtClean="0">
              <a:latin typeface="Times New Roman" pitchFamily="18" charset="0"/>
              <a:ea typeface="宋体" charset="-122"/>
              <a:cs typeface="Times New Roman" pitchFamily="18" charset="0"/>
            </a:endParaRPr>
          </a:p>
          <a:p>
            <a:pPr lvl="1">
              <a:lnSpc>
                <a:spcPct val="80000"/>
              </a:lnSpc>
              <a:spcBef>
                <a:spcPts val="1200"/>
              </a:spcBef>
            </a:pPr>
            <a:r>
              <a:rPr lang="en-US" altLang="zh-CN" sz="2400" b="1" dirty="0" smtClean="0">
                <a:latin typeface="Times New Roman" pitchFamily="18" charset="0"/>
                <a:ea typeface="宋体" charset="-122"/>
                <a:cs typeface="Times New Roman" pitchFamily="18" charset="0"/>
              </a:rPr>
              <a:t>F</a:t>
            </a:r>
            <a:r>
              <a:rPr lang="en-US" altLang="zh-CN" sz="2400" b="1" baseline="-25000" dirty="0" smtClean="0">
                <a:latin typeface="Times New Roman" pitchFamily="18" charset="0"/>
                <a:ea typeface="宋体" charset="-122"/>
                <a:cs typeface="Times New Roman" pitchFamily="18" charset="0"/>
              </a:rPr>
              <a:t>c</a:t>
            </a:r>
            <a:r>
              <a:rPr lang="en-US" altLang="zh-CN" sz="2400" b="1" dirty="0" smtClean="0">
                <a:latin typeface="Times New Roman" pitchFamily="18" charset="0"/>
                <a:ea typeface="宋体" charset="-122"/>
                <a:cs typeface="Times New Roman" pitchFamily="18" charset="0"/>
              </a:rPr>
              <a:t>=470 </a:t>
            </a:r>
            <a:r>
              <a:rPr lang="en-US" altLang="zh-CN" sz="2400" b="1" dirty="0">
                <a:latin typeface="Times New Roman" pitchFamily="18" charset="0"/>
                <a:ea typeface="宋体" charset="-122"/>
                <a:cs typeface="Times New Roman" pitchFamily="18" charset="0"/>
              </a:rPr>
              <a:t>+ .</a:t>
            </a:r>
            <a:r>
              <a:rPr lang="en-US" altLang="zh-CN" sz="2400" b="1" dirty="0" smtClean="0">
                <a:latin typeface="Times New Roman" pitchFamily="18" charset="0"/>
                <a:ea typeface="宋体" charset="-122"/>
                <a:cs typeface="Times New Roman" pitchFamily="18" charset="0"/>
              </a:rPr>
              <a:t>2k,  </a:t>
            </a:r>
            <a:r>
              <a:rPr lang="en-US" altLang="zh-CN" sz="2400" b="1" dirty="0">
                <a:latin typeface="Times New Roman" pitchFamily="18" charset="0"/>
                <a:ea typeface="宋体" charset="-122"/>
                <a:cs typeface="Times New Roman" pitchFamily="18" charset="0"/>
              </a:rPr>
              <a:t>k= 0, ….., </a:t>
            </a:r>
            <a:r>
              <a:rPr lang="en-US" altLang="zh-CN" sz="2400" b="1" dirty="0" smtClean="0">
                <a:latin typeface="Times New Roman" pitchFamily="18" charset="0"/>
                <a:ea typeface="宋体" charset="-122"/>
                <a:cs typeface="Times New Roman" pitchFamily="18" charset="0"/>
              </a:rPr>
              <a:t>98, China</a:t>
            </a:r>
          </a:p>
          <a:p>
            <a:pPr lvl="1">
              <a:lnSpc>
                <a:spcPct val="80000"/>
              </a:lnSpc>
              <a:spcBef>
                <a:spcPts val="1200"/>
              </a:spcBef>
            </a:pPr>
            <a:r>
              <a:rPr lang="en-US" altLang="zh-CN" sz="2400" b="1" dirty="0" smtClean="0">
                <a:latin typeface="Times New Roman" pitchFamily="18" charset="0"/>
                <a:ea typeface="宋体" charset="-122"/>
                <a:cs typeface="Times New Roman" pitchFamily="18" charset="0"/>
              </a:rPr>
              <a:t>F</a:t>
            </a:r>
            <a:r>
              <a:rPr lang="en-US" altLang="zh-CN" sz="2400" b="1" baseline="-25000" dirty="0" smtClean="0">
                <a:latin typeface="Times New Roman" pitchFamily="18" charset="0"/>
                <a:ea typeface="宋体" charset="-122"/>
                <a:cs typeface="Times New Roman" pitchFamily="18" charset="0"/>
              </a:rPr>
              <a:t>c</a:t>
            </a:r>
            <a:r>
              <a:rPr lang="en-US" altLang="zh-CN" sz="2400" b="1" dirty="0" smtClean="0">
                <a:latin typeface="Times New Roman" pitchFamily="18" charset="0"/>
                <a:ea typeface="宋体" charset="-122"/>
                <a:cs typeface="Times New Roman" pitchFamily="18" charset="0"/>
              </a:rPr>
              <a:t>=433 </a:t>
            </a:r>
            <a:r>
              <a:rPr lang="en-US" altLang="zh-CN" sz="2400" b="1" dirty="0">
                <a:latin typeface="Times New Roman" pitchFamily="18" charset="0"/>
                <a:ea typeface="宋体" charset="-122"/>
                <a:cs typeface="Times New Roman" pitchFamily="18" charset="0"/>
              </a:rPr>
              <a:t>+ .</a:t>
            </a:r>
            <a:r>
              <a:rPr lang="en-US" altLang="zh-CN" sz="2400" b="1" dirty="0" smtClean="0">
                <a:latin typeface="Times New Roman" pitchFamily="18" charset="0"/>
                <a:ea typeface="宋体" charset="-122"/>
                <a:cs typeface="Times New Roman" pitchFamily="18" charset="0"/>
              </a:rPr>
              <a:t>2k,  </a:t>
            </a:r>
            <a:r>
              <a:rPr lang="en-US" altLang="zh-CN" sz="2400" b="1" dirty="0">
                <a:latin typeface="Times New Roman" pitchFamily="18" charset="0"/>
                <a:ea typeface="宋体" charset="-122"/>
                <a:cs typeface="Times New Roman" pitchFamily="18" charset="0"/>
              </a:rPr>
              <a:t>k= 0, ….., </a:t>
            </a:r>
            <a:r>
              <a:rPr lang="en-US" altLang="zh-CN" sz="2400" b="1" dirty="0" smtClean="0">
                <a:latin typeface="Times New Roman" pitchFamily="18" charset="0"/>
                <a:ea typeface="宋体" charset="-122"/>
                <a:cs typeface="Times New Roman" pitchFamily="18" charset="0"/>
              </a:rPr>
              <a:t>9, </a:t>
            </a:r>
            <a:r>
              <a:rPr lang="en-US" altLang="zh-CN" sz="2400" b="1" dirty="0" smtClean="0">
                <a:latin typeface="Times New Roman" pitchFamily="18" charset="0"/>
                <a:ea typeface="宋体" charset="-122"/>
                <a:cs typeface="Times New Roman" pitchFamily="18" charset="0"/>
              </a:rPr>
              <a:t>USA/Europe</a:t>
            </a:r>
            <a:endParaRPr lang="en-US" altLang="zh-CN" sz="2400" b="1" dirty="0">
              <a:latin typeface="Times New Roman" pitchFamily="18" charset="0"/>
              <a:ea typeface="宋体" charset="-122"/>
              <a:cs typeface="Times New Roman" pitchFamily="18" charset="0"/>
            </a:endParaRPr>
          </a:p>
          <a:p>
            <a:pPr lvl="1">
              <a:lnSpc>
                <a:spcPct val="80000"/>
              </a:lnSpc>
              <a:spcBef>
                <a:spcPts val="1200"/>
              </a:spcBef>
            </a:pPr>
            <a:endParaRPr lang="en-US" altLang="zh-CN" sz="1400" b="1" dirty="0" smtClean="0">
              <a:latin typeface="Times New Roman" pitchFamily="18" charset="0"/>
              <a:ea typeface="宋体" charset="-122"/>
              <a:cs typeface="Times New Roman" pitchFamily="18" charset="0"/>
            </a:endParaRPr>
          </a:p>
          <a:p>
            <a:pPr lvl="1">
              <a:lnSpc>
                <a:spcPct val="80000"/>
              </a:lnSpc>
              <a:spcBef>
                <a:spcPts val="1200"/>
              </a:spcBef>
            </a:pPr>
            <a:endParaRPr lang="en-US" altLang="zh-CN" sz="1400" b="1" dirty="0">
              <a:latin typeface="Times New Roman" pitchFamily="18" charset="0"/>
              <a:ea typeface="宋体" charset="-122"/>
              <a:cs typeface="Times New Roman" pitchFamily="18" charset="0"/>
            </a:endParaRPr>
          </a:p>
          <a:p>
            <a:pPr lvl="1">
              <a:lnSpc>
                <a:spcPct val="80000"/>
              </a:lnSpc>
              <a:spcBef>
                <a:spcPts val="1200"/>
              </a:spcBef>
            </a:pPr>
            <a:endParaRPr lang="en-US" altLang="zh-CN" sz="1400" b="1" dirty="0" smtClean="0">
              <a:latin typeface="Times New Roman" pitchFamily="18" charset="0"/>
              <a:ea typeface="宋体" charset="-122"/>
              <a:cs typeface="Times New Roman" pitchFamily="18" charset="0"/>
            </a:endParaRPr>
          </a:p>
          <a:p>
            <a:pPr lvl="1">
              <a:lnSpc>
                <a:spcPct val="80000"/>
              </a:lnSpc>
              <a:spcBef>
                <a:spcPts val="1200"/>
              </a:spcBef>
            </a:pPr>
            <a:endParaRPr lang="en-US" altLang="zh-CN" sz="1400" b="1" dirty="0" smtClean="0">
              <a:latin typeface="Times New Roman" pitchFamily="18" charset="0"/>
              <a:ea typeface="宋体" charset="-122"/>
              <a:cs typeface="Times New Roman" pitchFamily="18" charset="0"/>
            </a:endParaRPr>
          </a:p>
        </p:txBody>
      </p:sp>
      <p:sp>
        <p:nvSpPr>
          <p:cNvPr id="4" name="灯片编号占位符 3"/>
          <p:cNvSpPr>
            <a:spLocks noGrp="1"/>
          </p:cNvSpPr>
          <p:nvPr>
            <p:ph type="sldNum" sz="quarter" idx="12"/>
          </p:nvPr>
        </p:nvSpPr>
        <p:spPr>
          <a:xfrm>
            <a:off x="4344988" y="6475413"/>
            <a:ext cx="530225" cy="182562"/>
          </a:xfrm>
        </p:spPr>
        <p:txBody>
          <a:bodyPr/>
          <a:lstStyle/>
          <a:p>
            <a:r>
              <a:rPr lang="en-US"/>
              <a:t>Slide </a:t>
            </a:r>
            <a:fld id="{767B0FDD-AC90-414F-B25B-49D1545B2806}" type="slidenum">
              <a:rPr lang="en-US"/>
              <a:pPr/>
              <a:t>7</a:t>
            </a:fld>
            <a:endParaRPr lang="en-US"/>
          </a:p>
        </p:txBody>
      </p:sp>
      <p:sp>
        <p:nvSpPr>
          <p:cNvPr id="2" name="Footer Placeholder 1"/>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3607386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en-US" altLang="zh-CN" b="1" dirty="0" smtClean="0">
                <a:ea typeface="宋体" charset="-122"/>
              </a:rPr>
              <a:t>Proposed 400 MHz Bands</a:t>
            </a:r>
            <a:endParaRPr lang="zh-CN" altLang="en-US" dirty="0"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p14="http://schemas.microsoft.com/office/powerpoint/2010/main" val="3675662158"/>
              </p:ext>
            </p:extLst>
          </p:nvPr>
        </p:nvGraphicFramePr>
        <p:xfrm>
          <a:off x="304801" y="1981200"/>
          <a:ext cx="8534399" cy="2621280"/>
        </p:xfrm>
        <a:graphic>
          <a:graphicData uri="http://schemas.openxmlformats.org/drawingml/2006/table">
            <a:tbl>
              <a:tblPr/>
              <a:tblGrid>
                <a:gridCol w="1437372"/>
                <a:gridCol w="1720355"/>
                <a:gridCol w="1244226"/>
                <a:gridCol w="2066223"/>
                <a:gridCol w="2066223"/>
              </a:tblGrid>
              <a:tr h="1066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Frequency Band (MHz)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Region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Symbol rate (</a:t>
                      </a:r>
                      <a:r>
                        <a:rPr kumimoji="0" lang="en-US" sz="1200" b="1" i="0" u="none" strike="noStrike" cap="none" normalizeH="0" baseline="0" dirty="0" err="1" smtClean="0">
                          <a:ln>
                            <a:noFill/>
                          </a:ln>
                          <a:solidFill>
                            <a:srgbClr val="FFFFFF"/>
                          </a:solidFill>
                          <a:effectLst/>
                          <a:latin typeface="Arial" charset="0"/>
                          <a:ea typeface="宋体" charset="-122"/>
                        </a:rPr>
                        <a:t>ksps</a:t>
                      </a:r>
                      <a:r>
                        <a:rPr kumimoji="0" lang="en-US" sz="1200" b="1" i="0" u="none" strike="noStrike" cap="none" normalizeH="0" baseline="0" dirty="0" smtClean="0">
                          <a:ln>
                            <a:noFill/>
                          </a:ln>
                          <a:solidFill>
                            <a:srgbClr val="FFFFFF"/>
                          </a:solidFill>
                          <a:effectLst/>
                          <a:latin typeface="Arial" charset="0"/>
                          <a:ea typeface="宋体" charset="-122"/>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Arial" charset="0"/>
                          <a:ea typeface="宋体" charset="-122"/>
                        </a:rPr>
                        <a:t>Modulation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Arial" charset="0"/>
                          <a:ea typeface="宋体" charset="-122"/>
                        </a:rPr>
                        <a:t>Bit Rate (kb/s)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82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402-405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Worldwide (MICS)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2FSK/4FSK</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2PPM/4PPM/16PPM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100/200/50/50/25</a:t>
                      </a:r>
                      <a:endParaRPr kumimoji="0" lang="en-US" sz="14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82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433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Europe/USA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2FSK/4FSK</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2PPM/4PPM/16PPM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100/200/50/50/25</a:t>
                      </a:r>
                      <a:endParaRPr kumimoji="0" lang="en-US" sz="14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82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470-510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China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2FSK/4FSK</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2PPM/4PPM/16PPM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宋体" charset="-122"/>
                        </a:rPr>
                        <a:t>100/200/50/50/25</a:t>
                      </a:r>
                      <a:endParaRPr kumimoji="0" lang="en-US" sz="1400" b="0" i="0" u="none" strike="noStrike" cap="none" normalizeH="0" baseline="0" dirty="0" smtClean="0">
                        <a:ln>
                          <a:noFill/>
                        </a:ln>
                        <a:solidFill>
                          <a:srgbClr val="000000"/>
                        </a:solidFill>
                        <a:effectLst/>
                        <a:latin typeface="Arial" charset="0"/>
                        <a:ea typeface="宋体"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 name="灯片编号占位符 3"/>
          <p:cNvSpPr>
            <a:spLocks noGrp="1"/>
          </p:cNvSpPr>
          <p:nvPr>
            <p:ph type="sldNum" sz="quarter" idx="12"/>
          </p:nvPr>
        </p:nvSpPr>
        <p:spPr>
          <a:xfrm>
            <a:off x="4344988" y="6475413"/>
            <a:ext cx="530225" cy="182562"/>
          </a:xfrm>
        </p:spPr>
        <p:txBody>
          <a:bodyPr/>
          <a:lstStyle/>
          <a:p>
            <a:r>
              <a:rPr lang="en-US"/>
              <a:t>Slide </a:t>
            </a:r>
            <a:fld id="{6933CDD0-35FD-4119-99A4-8F1D6EFC2D8A}" type="slidenum">
              <a:rPr lang="en-US"/>
              <a:pPr/>
              <a:t>8</a:t>
            </a:fld>
            <a:endParaRPr lang="en-US"/>
          </a:p>
        </p:txBody>
      </p:sp>
      <p:sp>
        <p:nvSpPr>
          <p:cNvPr id="2" name="Footer Placeholder 1"/>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1004833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b="1" dirty="0" smtClean="0">
                <a:ea typeface="宋体" charset="-122"/>
              </a:rPr>
              <a:t>Channel Plan 900 MHz Band</a:t>
            </a:r>
            <a:endParaRPr lang="zh-CN" altLang="en-US" b="1" dirty="0" smtClean="0">
              <a:ea typeface="宋体" charset="-122"/>
            </a:endParaRPr>
          </a:p>
        </p:txBody>
      </p:sp>
      <p:sp>
        <p:nvSpPr>
          <p:cNvPr id="7171" name="内容占位符 2"/>
          <p:cNvSpPr>
            <a:spLocks noGrp="1" noChangeArrowheads="1"/>
          </p:cNvSpPr>
          <p:nvPr>
            <p:ph idx="1"/>
          </p:nvPr>
        </p:nvSpPr>
        <p:spPr>
          <a:xfrm>
            <a:off x="609600" y="1752600"/>
            <a:ext cx="7772400" cy="4572000"/>
          </a:xfrm>
        </p:spPr>
        <p:txBody>
          <a:bodyPr/>
          <a:lstStyle/>
          <a:p>
            <a:pPr>
              <a:lnSpc>
                <a:spcPct val="80000"/>
              </a:lnSpc>
              <a:spcBef>
                <a:spcPts val="1200"/>
              </a:spcBef>
            </a:pPr>
            <a:r>
              <a:rPr lang="en-US" altLang="zh-CN" sz="1600" dirty="0" smtClean="0">
                <a:ea typeface="宋体" charset="-122"/>
              </a:rPr>
              <a:t>Data </a:t>
            </a:r>
            <a:r>
              <a:rPr lang="en-US" altLang="zh-CN" sz="1600" dirty="0" smtClean="0">
                <a:ea typeface="宋体" charset="-122"/>
              </a:rPr>
              <a:t>Rates:25 </a:t>
            </a:r>
            <a:r>
              <a:rPr lang="en-US" altLang="zh-CN" sz="1600" dirty="0" smtClean="0">
                <a:ea typeface="宋体" charset="-122"/>
              </a:rPr>
              <a:t>to 400 kbps</a:t>
            </a:r>
          </a:p>
          <a:p>
            <a:pPr>
              <a:lnSpc>
                <a:spcPct val="80000"/>
              </a:lnSpc>
              <a:spcBef>
                <a:spcPts val="1200"/>
              </a:spcBef>
            </a:pPr>
            <a:r>
              <a:rPr lang="en-US" altLang="zh-CN" sz="1600" dirty="0" smtClean="0">
                <a:ea typeface="宋体" charset="-122"/>
              </a:rPr>
              <a:t>Two </a:t>
            </a:r>
            <a:r>
              <a:rPr lang="en-US" altLang="zh-CN" sz="1600" dirty="0" smtClean="0">
                <a:ea typeface="宋体" charset="-122"/>
              </a:rPr>
              <a:t>Symbol Rates: 100ksps </a:t>
            </a:r>
            <a:r>
              <a:rPr lang="en-US" altLang="zh-CN" sz="1600" dirty="0" smtClean="0">
                <a:ea typeface="宋体" charset="-122"/>
              </a:rPr>
              <a:t>(narrowband devices) and </a:t>
            </a:r>
            <a:r>
              <a:rPr lang="en-US" altLang="zh-CN" sz="1600" dirty="0" smtClean="0">
                <a:ea typeface="宋体" charset="-122"/>
              </a:rPr>
              <a:t>200 </a:t>
            </a:r>
            <a:r>
              <a:rPr lang="en-US" altLang="zh-CN" sz="1600" dirty="0" err="1" smtClean="0">
                <a:ea typeface="宋体" charset="-122"/>
              </a:rPr>
              <a:t>ksps</a:t>
            </a:r>
            <a:r>
              <a:rPr lang="en-US" altLang="zh-CN" sz="1600" dirty="0" smtClean="0">
                <a:ea typeface="宋体" charset="-122"/>
              </a:rPr>
              <a:t> </a:t>
            </a:r>
            <a:r>
              <a:rPr lang="en-US" altLang="zh-CN" sz="1600" dirty="0" smtClean="0">
                <a:ea typeface="宋体" charset="-122"/>
              </a:rPr>
              <a:t>(wideband devices)</a:t>
            </a:r>
          </a:p>
          <a:p>
            <a:pPr>
              <a:lnSpc>
                <a:spcPct val="80000"/>
              </a:lnSpc>
              <a:spcBef>
                <a:spcPts val="1200"/>
              </a:spcBef>
            </a:pPr>
            <a:r>
              <a:rPr lang="en-US" altLang="zh-CN" sz="1600" dirty="0" smtClean="0">
                <a:ea typeface="宋体" charset="-122"/>
              </a:rPr>
              <a:t>Two Channel </a:t>
            </a:r>
            <a:r>
              <a:rPr lang="en-US" altLang="zh-CN" sz="1600" dirty="0" err="1" smtClean="0">
                <a:ea typeface="宋体" charset="-122"/>
              </a:rPr>
              <a:t>Spacings</a:t>
            </a:r>
            <a:r>
              <a:rPr lang="en-US" altLang="zh-CN" sz="1600" dirty="0" smtClean="0">
                <a:ea typeface="宋体" charset="-122"/>
              </a:rPr>
              <a:t>: 200kHz (narrowband devices) and 1MHz (wideband devices)</a:t>
            </a:r>
          </a:p>
          <a:p>
            <a:pPr>
              <a:lnSpc>
                <a:spcPct val="80000"/>
              </a:lnSpc>
              <a:spcBef>
                <a:spcPts val="1200"/>
              </a:spcBef>
            </a:pPr>
            <a:r>
              <a:rPr lang="en-US" altLang="zh-CN" sz="1600" dirty="0" smtClean="0">
                <a:ea typeface="宋体" charset="-122"/>
              </a:rPr>
              <a:t>Overall Operation Frequency Band: 779-930 MHz</a:t>
            </a:r>
          </a:p>
          <a:p>
            <a:pPr>
              <a:lnSpc>
                <a:spcPct val="80000"/>
              </a:lnSpc>
              <a:spcBef>
                <a:spcPts val="1200"/>
              </a:spcBef>
            </a:pPr>
            <a:endParaRPr lang="en-US" altLang="zh-CN" sz="1400" dirty="0" smtClean="0">
              <a:ea typeface="宋体" charset="-122"/>
            </a:endParaRPr>
          </a:p>
          <a:p>
            <a:pPr lvl="1">
              <a:lnSpc>
                <a:spcPct val="80000"/>
              </a:lnSpc>
              <a:spcBef>
                <a:spcPts val="1200"/>
              </a:spcBef>
            </a:pPr>
            <a:r>
              <a:rPr lang="en-US" altLang="zh-CN" sz="1400" b="1" dirty="0" smtClean="0">
                <a:latin typeface="Times New Roman" pitchFamily="18" charset="0"/>
                <a:ea typeface="宋体" charset="-122"/>
                <a:cs typeface="Times New Roman" pitchFamily="18" charset="0"/>
              </a:rPr>
              <a:t>F</a:t>
            </a:r>
            <a:r>
              <a:rPr lang="en-US" altLang="zh-CN" sz="1400" b="1" baseline="-25000" dirty="0" smtClean="0">
                <a:latin typeface="Times New Roman" pitchFamily="18" charset="0"/>
                <a:ea typeface="宋体" charset="-122"/>
                <a:cs typeface="Times New Roman" pitchFamily="18" charset="0"/>
              </a:rPr>
              <a:t>c</a:t>
            </a:r>
            <a:r>
              <a:rPr lang="en-US" altLang="zh-CN" sz="1400" b="1" dirty="0" smtClean="0">
                <a:latin typeface="Times New Roman" pitchFamily="18" charset="0"/>
                <a:ea typeface="宋体" charset="-122"/>
                <a:cs typeface="Times New Roman" pitchFamily="18" charset="0"/>
              </a:rPr>
              <a:t>=779 + .2k,  k= 0, ….., 39, China Narrowband</a:t>
            </a:r>
          </a:p>
          <a:p>
            <a:pPr lvl="1">
              <a:lnSpc>
                <a:spcPct val="80000"/>
              </a:lnSpc>
              <a:spcBef>
                <a:spcPts val="1200"/>
              </a:spcBef>
            </a:pPr>
            <a:r>
              <a:rPr lang="en-US" altLang="zh-CN" sz="1400" b="1" dirty="0" smtClean="0">
                <a:latin typeface="Times New Roman" pitchFamily="18" charset="0"/>
                <a:ea typeface="宋体" charset="-122"/>
                <a:cs typeface="Times New Roman" pitchFamily="18" charset="0"/>
              </a:rPr>
              <a:t>F</a:t>
            </a:r>
            <a:r>
              <a:rPr lang="en-US" altLang="zh-CN" sz="1400" b="1" baseline="-25000" dirty="0" smtClean="0">
                <a:latin typeface="Times New Roman" pitchFamily="18" charset="0"/>
                <a:ea typeface="宋体" charset="-122"/>
                <a:cs typeface="Times New Roman" pitchFamily="18" charset="0"/>
              </a:rPr>
              <a:t>c</a:t>
            </a:r>
            <a:r>
              <a:rPr lang="en-US" altLang="zh-CN" sz="1400" b="1" dirty="0" smtClean="0">
                <a:latin typeface="Times New Roman" pitchFamily="18" charset="0"/>
                <a:ea typeface="宋体" charset="-122"/>
                <a:cs typeface="Times New Roman" pitchFamily="18" charset="0"/>
              </a:rPr>
              <a:t>=779 + 1k,  k= 0 ,…. , 7, China Wideband</a:t>
            </a:r>
          </a:p>
          <a:p>
            <a:pPr lvl="1">
              <a:lnSpc>
                <a:spcPct val="80000"/>
              </a:lnSpc>
              <a:spcBef>
                <a:spcPts val="1200"/>
              </a:spcBef>
            </a:pPr>
            <a:r>
              <a:rPr lang="en-US" altLang="zh-CN" sz="1400" b="1" dirty="0" smtClean="0">
                <a:latin typeface="Times New Roman" pitchFamily="18" charset="0"/>
                <a:ea typeface="宋体" charset="-122"/>
                <a:cs typeface="Times New Roman" pitchFamily="18" charset="0"/>
              </a:rPr>
              <a:t>F</a:t>
            </a:r>
            <a:r>
              <a:rPr lang="en-US" altLang="zh-CN" sz="1400" b="1" baseline="-25000" dirty="0" smtClean="0">
                <a:latin typeface="Times New Roman" pitchFamily="18" charset="0"/>
                <a:ea typeface="宋体" charset="-122"/>
                <a:cs typeface="Times New Roman" pitchFamily="18" charset="0"/>
              </a:rPr>
              <a:t>c</a:t>
            </a:r>
            <a:r>
              <a:rPr lang="en-US" altLang="zh-CN" sz="1400" b="1" dirty="0" smtClean="0">
                <a:latin typeface="Times New Roman" pitchFamily="18" charset="0"/>
                <a:ea typeface="宋体" charset="-122"/>
                <a:cs typeface="Times New Roman" pitchFamily="18" charset="0"/>
              </a:rPr>
              <a:t>=863 + .2k,  k= 0, ….., 34, Europe Narrowband</a:t>
            </a:r>
          </a:p>
          <a:p>
            <a:pPr lvl="1">
              <a:lnSpc>
                <a:spcPct val="80000"/>
              </a:lnSpc>
              <a:spcBef>
                <a:spcPts val="1200"/>
              </a:spcBef>
            </a:pPr>
            <a:r>
              <a:rPr lang="en-US" altLang="zh-CN" sz="1400" b="1" dirty="0" smtClean="0">
                <a:latin typeface="Times New Roman" pitchFamily="18" charset="0"/>
                <a:ea typeface="宋体" charset="-122"/>
                <a:cs typeface="Times New Roman" pitchFamily="18" charset="0"/>
              </a:rPr>
              <a:t>F</a:t>
            </a:r>
            <a:r>
              <a:rPr lang="en-US" altLang="zh-CN" sz="1400" b="1" baseline="-25000" dirty="0" smtClean="0">
                <a:latin typeface="Times New Roman" pitchFamily="18" charset="0"/>
                <a:ea typeface="宋体" charset="-122"/>
                <a:cs typeface="Times New Roman" pitchFamily="18" charset="0"/>
              </a:rPr>
              <a:t>c</a:t>
            </a:r>
            <a:r>
              <a:rPr lang="en-US" altLang="zh-CN" sz="1400" b="1" dirty="0" smtClean="0">
                <a:latin typeface="Times New Roman" pitchFamily="18" charset="0"/>
                <a:ea typeface="宋体" charset="-122"/>
                <a:cs typeface="Times New Roman" pitchFamily="18" charset="0"/>
              </a:rPr>
              <a:t>=863,  k= 0, Europe Wideband</a:t>
            </a:r>
          </a:p>
          <a:p>
            <a:pPr lvl="1">
              <a:lnSpc>
                <a:spcPct val="80000"/>
              </a:lnSpc>
              <a:spcBef>
                <a:spcPts val="1200"/>
              </a:spcBef>
            </a:pPr>
            <a:r>
              <a:rPr lang="en-US" altLang="zh-CN" sz="1400" b="1" dirty="0" smtClean="0">
                <a:latin typeface="Times New Roman" pitchFamily="18" charset="0"/>
                <a:ea typeface="宋体" charset="-122"/>
                <a:cs typeface="Times New Roman" pitchFamily="18" charset="0"/>
              </a:rPr>
              <a:t>F</a:t>
            </a:r>
            <a:r>
              <a:rPr lang="en-US" altLang="zh-CN" sz="1400" b="1" baseline="-25000" dirty="0" smtClean="0">
                <a:latin typeface="Times New Roman" pitchFamily="18" charset="0"/>
                <a:ea typeface="宋体" charset="-122"/>
                <a:cs typeface="Times New Roman" pitchFamily="18" charset="0"/>
              </a:rPr>
              <a:t>c</a:t>
            </a:r>
            <a:r>
              <a:rPr lang="en-US" altLang="zh-CN" sz="1400" b="1" dirty="0" smtClean="0">
                <a:latin typeface="Times New Roman" pitchFamily="18" charset="0"/>
                <a:ea typeface="宋体" charset="-122"/>
                <a:cs typeface="Times New Roman" pitchFamily="18" charset="0"/>
              </a:rPr>
              <a:t>=902 </a:t>
            </a:r>
            <a:r>
              <a:rPr lang="en-US" altLang="zh-CN" sz="1400" b="1" dirty="0">
                <a:latin typeface="Times New Roman" pitchFamily="18" charset="0"/>
                <a:ea typeface="宋体" charset="-122"/>
                <a:cs typeface="Times New Roman" pitchFamily="18" charset="0"/>
              </a:rPr>
              <a:t>+ </a:t>
            </a:r>
            <a:r>
              <a:rPr lang="en-US" altLang="zh-CN" sz="1400" b="1" dirty="0" smtClean="0">
                <a:latin typeface="Times New Roman" pitchFamily="18" charset="0"/>
                <a:ea typeface="宋体" charset="-122"/>
                <a:cs typeface="Times New Roman" pitchFamily="18" charset="0"/>
              </a:rPr>
              <a:t>.2k,  </a:t>
            </a:r>
            <a:r>
              <a:rPr lang="en-US" altLang="zh-CN" sz="1400" b="1" dirty="0">
                <a:latin typeface="Times New Roman" pitchFamily="18" charset="0"/>
                <a:ea typeface="宋体" charset="-122"/>
                <a:cs typeface="Times New Roman" pitchFamily="18" charset="0"/>
              </a:rPr>
              <a:t>k= 0, ….., 39, </a:t>
            </a:r>
            <a:r>
              <a:rPr lang="en-US" altLang="zh-CN" sz="1400" b="1" dirty="0" smtClean="0">
                <a:latin typeface="Times New Roman" pitchFamily="18" charset="0"/>
                <a:ea typeface="宋体" charset="-122"/>
                <a:cs typeface="Times New Roman" pitchFamily="18" charset="0"/>
              </a:rPr>
              <a:t>USA/Canada/Australia Narrowband</a:t>
            </a:r>
            <a:endParaRPr lang="en-US" altLang="zh-CN" sz="1400" b="1" dirty="0">
              <a:latin typeface="Times New Roman" pitchFamily="18" charset="0"/>
              <a:ea typeface="宋体" charset="-122"/>
              <a:cs typeface="Times New Roman" pitchFamily="18" charset="0"/>
            </a:endParaRPr>
          </a:p>
          <a:p>
            <a:pPr lvl="1">
              <a:lnSpc>
                <a:spcPct val="80000"/>
              </a:lnSpc>
              <a:spcBef>
                <a:spcPts val="1200"/>
              </a:spcBef>
            </a:pPr>
            <a:r>
              <a:rPr lang="en-US" altLang="zh-CN" sz="1400" b="1" dirty="0" smtClean="0">
                <a:latin typeface="Times New Roman" pitchFamily="18" charset="0"/>
                <a:ea typeface="宋体" charset="-122"/>
                <a:cs typeface="Times New Roman" pitchFamily="18" charset="0"/>
              </a:rPr>
              <a:t>F</a:t>
            </a:r>
            <a:r>
              <a:rPr lang="en-US" altLang="zh-CN" sz="1400" b="1" baseline="-25000" dirty="0" smtClean="0">
                <a:latin typeface="Times New Roman" pitchFamily="18" charset="0"/>
                <a:ea typeface="宋体" charset="-122"/>
                <a:cs typeface="Times New Roman" pitchFamily="18" charset="0"/>
              </a:rPr>
              <a:t>c</a:t>
            </a:r>
            <a:r>
              <a:rPr lang="en-US" altLang="zh-CN" sz="1400" b="1" dirty="0" smtClean="0">
                <a:latin typeface="Times New Roman" pitchFamily="18" charset="0"/>
                <a:ea typeface="宋体" charset="-122"/>
                <a:cs typeface="Times New Roman" pitchFamily="18" charset="0"/>
              </a:rPr>
              <a:t>=902 </a:t>
            </a:r>
            <a:r>
              <a:rPr lang="en-US" altLang="zh-CN" sz="1400" b="1" dirty="0">
                <a:latin typeface="Times New Roman" pitchFamily="18" charset="0"/>
                <a:ea typeface="宋体" charset="-122"/>
                <a:cs typeface="Times New Roman" pitchFamily="18" charset="0"/>
              </a:rPr>
              <a:t>+ </a:t>
            </a:r>
            <a:r>
              <a:rPr lang="en-US" altLang="zh-CN" sz="1400" b="1" dirty="0" smtClean="0">
                <a:latin typeface="Times New Roman" pitchFamily="18" charset="0"/>
                <a:ea typeface="宋体" charset="-122"/>
                <a:cs typeface="Times New Roman" pitchFamily="18" charset="0"/>
              </a:rPr>
              <a:t>1k,  </a:t>
            </a:r>
            <a:r>
              <a:rPr lang="en-US" altLang="zh-CN" sz="1400" b="1" dirty="0">
                <a:latin typeface="Times New Roman" pitchFamily="18" charset="0"/>
                <a:ea typeface="宋体" charset="-122"/>
                <a:cs typeface="Times New Roman" pitchFamily="18" charset="0"/>
              </a:rPr>
              <a:t>k= 0 ,…. </a:t>
            </a:r>
            <a:r>
              <a:rPr lang="en-US" altLang="zh-CN" sz="1400" b="1" dirty="0" smtClean="0">
                <a:latin typeface="Times New Roman" pitchFamily="18" charset="0"/>
                <a:ea typeface="宋体" charset="-122"/>
                <a:cs typeface="Times New Roman" pitchFamily="18" charset="0"/>
              </a:rPr>
              <a:t>,25, USA/Canada/Australia Wideband</a:t>
            </a:r>
            <a:endParaRPr lang="en-US" altLang="zh-CN" sz="1400" b="1" dirty="0">
              <a:latin typeface="Times New Roman" pitchFamily="18" charset="0"/>
              <a:ea typeface="宋体" charset="-122"/>
              <a:cs typeface="Times New Roman" pitchFamily="18" charset="0"/>
            </a:endParaRPr>
          </a:p>
          <a:p>
            <a:pPr lvl="1">
              <a:lnSpc>
                <a:spcPct val="80000"/>
              </a:lnSpc>
              <a:spcBef>
                <a:spcPts val="1200"/>
              </a:spcBef>
            </a:pPr>
            <a:r>
              <a:rPr lang="en-US" altLang="zh-CN" sz="1400" b="1" dirty="0" smtClean="0">
                <a:latin typeface="Times New Roman" pitchFamily="18" charset="0"/>
                <a:ea typeface="宋体" charset="-122"/>
                <a:cs typeface="Times New Roman" pitchFamily="18" charset="0"/>
              </a:rPr>
              <a:t>F</a:t>
            </a:r>
            <a:r>
              <a:rPr lang="en-US" altLang="zh-CN" sz="1400" b="1" baseline="-25000" dirty="0" smtClean="0">
                <a:latin typeface="Times New Roman" pitchFamily="18" charset="0"/>
                <a:ea typeface="宋体" charset="-122"/>
                <a:cs typeface="Times New Roman" pitchFamily="18" charset="0"/>
              </a:rPr>
              <a:t>c</a:t>
            </a:r>
            <a:r>
              <a:rPr lang="en-US" altLang="zh-CN" sz="1400" b="1" dirty="0" smtClean="0">
                <a:latin typeface="Times New Roman" pitchFamily="18" charset="0"/>
                <a:ea typeface="宋体" charset="-122"/>
                <a:cs typeface="Times New Roman" pitchFamily="18" charset="0"/>
              </a:rPr>
              <a:t>=916 </a:t>
            </a:r>
            <a:r>
              <a:rPr lang="en-US" altLang="zh-CN" sz="1400" b="1" dirty="0">
                <a:latin typeface="Times New Roman" pitchFamily="18" charset="0"/>
                <a:ea typeface="宋体" charset="-122"/>
                <a:cs typeface="Times New Roman" pitchFamily="18" charset="0"/>
              </a:rPr>
              <a:t>+ </a:t>
            </a:r>
            <a:r>
              <a:rPr lang="en-US" altLang="zh-CN" sz="1400" b="1" dirty="0" smtClean="0">
                <a:latin typeface="Times New Roman" pitchFamily="18" charset="0"/>
                <a:ea typeface="宋体" charset="-122"/>
                <a:cs typeface="Times New Roman" pitchFamily="18" charset="0"/>
              </a:rPr>
              <a:t>.2k</a:t>
            </a:r>
            <a:r>
              <a:rPr lang="en-US" altLang="zh-CN" sz="1400" b="1" dirty="0">
                <a:latin typeface="Times New Roman" pitchFamily="18" charset="0"/>
                <a:ea typeface="宋体" charset="-122"/>
                <a:cs typeface="Times New Roman" pitchFamily="18" charset="0"/>
              </a:rPr>
              <a:t>,  k= 0, ….., </a:t>
            </a:r>
            <a:r>
              <a:rPr lang="en-US" altLang="zh-CN" sz="1400" b="1" dirty="0" smtClean="0">
                <a:latin typeface="Times New Roman" pitchFamily="18" charset="0"/>
                <a:ea typeface="宋体" charset="-122"/>
                <a:cs typeface="Times New Roman" pitchFamily="18" charset="0"/>
              </a:rPr>
              <a:t>37, Japan Narrowband</a:t>
            </a:r>
            <a:endParaRPr lang="en-US" altLang="zh-CN" sz="1400" b="1" dirty="0">
              <a:latin typeface="Times New Roman" pitchFamily="18" charset="0"/>
              <a:ea typeface="宋体" charset="-122"/>
              <a:cs typeface="Times New Roman" pitchFamily="18" charset="0"/>
            </a:endParaRPr>
          </a:p>
          <a:p>
            <a:pPr lvl="1">
              <a:lnSpc>
                <a:spcPct val="80000"/>
              </a:lnSpc>
              <a:spcBef>
                <a:spcPts val="1200"/>
              </a:spcBef>
            </a:pPr>
            <a:r>
              <a:rPr lang="en-US" altLang="zh-CN" sz="1400" b="1" dirty="0" smtClean="0">
                <a:latin typeface="Times New Roman" pitchFamily="18" charset="0"/>
                <a:ea typeface="宋体" charset="-122"/>
                <a:cs typeface="Times New Roman" pitchFamily="18" charset="0"/>
              </a:rPr>
              <a:t>F</a:t>
            </a:r>
            <a:r>
              <a:rPr lang="en-US" altLang="zh-CN" sz="1400" b="1" baseline="-25000" dirty="0" smtClean="0">
                <a:latin typeface="Times New Roman" pitchFamily="18" charset="0"/>
                <a:ea typeface="宋体" charset="-122"/>
                <a:cs typeface="Times New Roman" pitchFamily="18" charset="0"/>
              </a:rPr>
              <a:t>c</a:t>
            </a:r>
            <a:r>
              <a:rPr lang="en-US" altLang="zh-CN" sz="1400" b="1" dirty="0" smtClean="0">
                <a:latin typeface="Times New Roman" pitchFamily="18" charset="0"/>
                <a:ea typeface="宋体" charset="-122"/>
                <a:cs typeface="Times New Roman" pitchFamily="18" charset="0"/>
              </a:rPr>
              <a:t>=916+1k,  </a:t>
            </a:r>
            <a:r>
              <a:rPr lang="en-US" altLang="zh-CN" sz="1400" b="1" dirty="0">
                <a:latin typeface="Times New Roman" pitchFamily="18" charset="0"/>
                <a:ea typeface="宋体" charset="-122"/>
                <a:cs typeface="Times New Roman" pitchFamily="18" charset="0"/>
              </a:rPr>
              <a:t>k= </a:t>
            </a:r>
            <a:r>
              <a:rPr lang="en-US" altLang="zh-CN" sz="1400" b="1" dirty="0" smtClean="0">
                <a:latin typeface="Times New Roman" pitchFamily="18" charset="0"/>
                <a:ea typeface="宋体" charset="-122"/>
                <a:cs typeface="Times New Roman" pitchFamily="18" charset="0"/>
              </a:rPr>
              <a:t>6, Japan Wideband</a:t>
            </a:r>
            <a:endParaRPr lang="en-US" altLang="zh-CN" sz="1400" b="1" dirty="0">
              <a:latin typeface="Times New Roman" pitchFamily="18" charset="0"/>
              <a:ea typeface="宋体" charset="-122"/>
              <a:cs typeface="Times New Roman" pitchFamily="18" charset="0"/>
            </a:endParaRPr>
          </a:p>
          <a:p>
            <a:pPr lvl="1">
              <a:lnSpc>
                <a:spcPct val="80000"/>
              </a:lnSpc>
              <a:spcBef>
                <a:spcPts val="1200"/>
              </a:spcBef>
            </a:pPr>
            <a:endParaRPr lang="en-US" altLang="zh-CN" sz="1400" b="1" dirty="0" smtClean="0">
              <a:latin typeface="Times New Roman" pitchFamily="18" charset="0"/>
              <a:ea typeface="宋体" charset="-122"/>
              <a:cs typeface="Times New Roman" pitchFamily="18" charset="0"/>
            </a:endParaRPr>
          </a:p>
          <a:p>
            <a:pPr lvl="1">
              <a:lnSpc>
                <a:spcPct val="80000"/>
              </a:lnSpc>
              <a:spcBef>
                <a:spcPts val="1200"/>
              </a:spcBef>
            </a:pPr>
            <a:endParaRPr lang="en-US" altLang="zh-CN" sz="1400" b="1" dirty="0" smtClean="0">
              <a:latin typeface="Times New Roman" pitchFamily="18" charset="0"/>
              <a:ea typeface="宋体" charset="-122"/>
              <a:cs typeface="Times New Roman" pitchFamily="18" charset="0"/>
            </a:endParaRPr>
          </a:p>
        </p:txBody>
      </p:sp>
      <p:sp>
        <p:nvSpPr>
          <p:cNvPr id="4" name="灯片编号占位符 3"/>
          <p:cNvSpPr>
            <a:spLocks noGrp="1"/>
          </p:cNvSpPr>
          <p:nvPr>
            <p:ph type="sldNum" sz="quarter" idx="12"/>
          </p:nvPr>
        </p:nvSpPr>
        <p:spPr>
          <a:xfrm>
            <a:off x="4344988" y="6475413"/>
            <a:ext cx="530225" cy="182562"/>
          </a:xfrm>
        </p:spPr>
        <p:txBody>
          <a:bodyPr/>
          <a:lstStyle/>
          <a:p>
            <a:r>
              <a:rPr lang="en-US"/>
              <a:t>Slide </a:t>
            </a:r>
            <a:fld id="{767B0FDD-AC90-414F-B25B-49D1545B2806}" type="slidenum">
              <a:rPr lang="en-US"/>
              <a:pPr/>
              <a:t>9</a:t>
            </a:fld>
            <a:endParaRPr lang="en-US"/>
          </a:p>
        </p:txBody>
      </p:sp>
      <p:sp>
        <p:nvSpPr>
          <p:cNvPr id="2" name="Footer Placeholder 1"/>
          <p:cNvSpPr>
            <a:spLocks noGrp="1"/>
          </p:cNvSpPr>
          <p:nvPr>
            <p:ph type="ftr" sz="quarter" idx="11"/>
          </p:nvPr>
        </p:nvSpPr>
        <p:spPr/>
        <p:txBody>
          <a:bodyPr/>
          <a:lstStyle/>
          <a:p>
            <a:pPr>
              <a:defRPr/>
            </a:pPr>
            <a:r>
              <a:rPr lang="en-US" smtClean="0"/>
              <a:t>G. Dolmans</a:t>
            </a:r>
            <a:endParaRPr lang="en-US"/>
          </a:p>
        </p:txBody>
      </p:sp>
    </p:spTree>
    <p:extLst>
      <p:ext uri="{BB962C8B-B14F-4D97-AF65-F5344CB8AC3E}">
        <p14:creationId xmlns:p14="http://schemas.microsoft.com/office/powerpoint/2010/main" val="24773590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10788</TotalTime>
  <Words>1354</Words>
  <Application>Microsoft Office PowerPoint</Application>
  <PresentationFormat>On-screen Show (4:3)</PresentationFormat>
  <Paragraphs>276</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This proposal</vt:lpstr>
      <vt:lpstr>PPM and DSSS Scaling Rate Comparison</vt:lpstr>
      <vt:lpstr>Bandwidth, Symbol Rates, Channels, and Data Rates</vt:lpstr>
      <vt:lpstr>Motivation</vt:lpstr>
      <vt:lpstr>Channel Plan 400 MHz Band</vt:lpstr>
      <vt:lpstr>Proposed 400 MHz Bands</vt:lpstr>
      <vt:lpstr>Channel Plan 900 MHz Band</vt:lpstr>
      <vt:lpstr>Proposed 900 MHz Bands – Narrowband Devices</vt:lpstr>
      <vt:lpstr>Proposed 900 MHz Bands – DSSS Wideband Devices</vt:lpstr>
      <vt:lpstr>Transmit Power</vt:lpstr>
      <vt:lpstr>Channel Plan 2400 MHz Band</vt:lpstr>
      <vt:lpstr>Proposed 2400MHz Bands</vt:lpstr>
      <vt:lpstr>First estimate of receiver sensitivity</vt:lpstr>
      <vt:lpstr>Conclusion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Dolmans Guido</cp:lastModifiedBy>
  <cp:revision>386</cp:revision>
  <cp:lastPrinted>1998-02-10T13:28:06Z</cp:lastPrinted>
  <dcterms:created xsi:type="dcterms:W3CDTF">1999-11-08T18:59:45Z</dcterms:created>
  <dcterms:modified xsi:type="dcterms:W3CDTF">2013-03-20T22:21:11Z</dcterms:modified>
  <cp:contentStatus>Final</cp:contentStatus>
</cp:coreProperties>
</file>