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325" r:id="rId5"/>
    <p:sldId id="326" r:id="rId6"/>
    <p:sldId id="327" r:id="rId7"/>
    <p:sldId id="328" r:id="rId8"/>
    <p:sldId id="329"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85" autoAdjust="0"/>
  </p:normalViewPr>
  <p:slideViewPr>
    <p:cSldViewPr showGuides="1">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8" d="100"/>
          <a:sy n="58" d="100"/>
        </p:scale>
        <p:origin x="-1704"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7B88A75-E760-4356-B262-056B10D374ED}"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6464525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FD0A170-08C8-4BD2-A712-4845CB95AB7A}" type="slidenum">
              <a:rPr lang="en-US" altLang="ja-JP"/>
              <a:pPr/>
              <a:t>&lt;#&gt;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42921728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March, 2012</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FD0A170-08C8-4BD2-A712-4845CB95AB7A}" type="slidenum">
              <a:rPr lang="en-US" altLang="ja-JP" smtClean="0"/>
              <a:pPr/>
              <a:t>1</a:t>
            </a:fld>
            <a:endParaRPr lang="en-US" altLang="ja-JP"/>
          </a:p>
        </p:txBody>
      </p:sp>
    </p:spTree>
    <p:extLst>
      <p:ext uri="{BB962C8B-B14F-4D97-AF65-F5344CB8AC3E}">
        <p14:creationId xmlns:p14="http://schemas.microsoft.com/office/powerpoint/2010/main" xmlns="" val="409387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4913D49-6DFF-4D3A-8826-10927ADDC3D4}" type="slidenum">
              <a:rPr lang="en-US" altLang="ja-JP"/>
              <a:pPr/>
              <a:t>&lt;#&gt;</a:t>
            </a:fld>
            <a:endParaRPr lang="en-US" altLang="ja-JP"/>
          </a:p>
        </p:txBody>
      </p:sp>
    </p:spTree>
    <p:extLst>
      <p:ext uri="{BB962C8B-B14F-4D97-AF65-F5344CB8AC3E}">
        <p14:creationId xmlns:p14="http://schemas.microsoft.com/office/powerpoint/2010/main" xmlns="" val="41261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BBC3A54B-52B6-4F6E-9212-922EF83326FB}" type="slidenum">
              <a:rPr lang="en-US" altLang="ja-JP"/>
              <a:pPr/>
              <a:t>&lt;#&gt;</a:t>
            </a:fld>
            <a:endParaRPr lang="en-US" altLang="ja-JP"/>
          </a:p>
        </p:txBody>
      </p:sp>
    </p:spTree>
    <p:extLst>
      <p:ext uri="{BB962C8B-B14F-4D97-AF65-F5344CB8AC3E}">
        <p14:creationId xmlns:p14="http://schemas.microsoft.com/office/powerpoint/2010/main" xmlns="" val="5574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F1E7805-9952-40B3-9CB8-FF317103ED7B}" type="slidenum">
              <a:rPr lang="en-US" altLang="ja-JP"/>
              <a:pPr/>
              <a:t>&lt;#&gt;</a:t>
            </a:fld>
            <a:endParaRPr lang="en-US" altLang="ja-JP"/>
          </a:p>
        </p:txBody>
      </p:sp>
    </p:spTree>
    <p:extLst>
      <p:ext uri="{BB962C8B-B14F-4D97-AF65-F5344CB8AC3E}">
        <p14:creationId xmlns:p14="http://schemas.microsoft.com/office/powerpoint/2010/main" xmlns="" val="80666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FA4EBFA9-2ED3-40DA-9D64-776B3F41FEAF}" type="slidenum">
              <a:rPr lang="en-US" altLang="ja-JP"/>
              <a:pPr/>
              <a:t>&lt;#&gt;</a:t>
            </a:fld>
            <a:endParaRPr lang="en-US" altLang="ja-JP"/>
          </a:p>
        </p:txBody>
      </p:sp>
    </p:spTree>
    <p:extLst>
      <p:ext uri="{BB962C8B-B14F-4D97-AF65-F5344CB8AC3E}">
        <p14:creationId xmlns:p14="http://schemas.microsoft.com/office/powerpoint/2010/main" xmlns="" val="38263521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27B26488-BA12-4C78-9EB5-A4558745BEFE}"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7550" lvl="4" indent="0" algn="r"/>
            <a:r>
              <a:rPr lang="en-US" altLang="ja-JP" sz="1400" b="1" dirty="0">
                <a:ea typeface="ＭＳ Ｐゴシック" charset="-128"/>
              </a:rPr>
              <a:t>doc.: IEEE </a:t>
            </a:r>
            <a:r>
              <a:rPr lang="en-US" altLang="ja-JP" sz="1400" b="1" dirty="0" smtClean="0">
                <a:ea typeface="ＭＳ Ｐゴシック" charset="-128"/>
              </a:rPr>
              <a:t>802.15-13-0153-02-0sru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March 2013</a:t>
            </a:r>
            <a:endParaRPr lang="en-US"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048FAAB9-A994-4B9D-B011-F81BB33D211E}" type="slidenum">
              <a:rPr lang="en-US" altLang="ja-JP"/>
              <a:pPr/>
              <a:t>1</a:t>
            </a:fld>
            <a:endParaRPr lang="en-US" altLang="ja-JP"/>
          </a:p>
        </p:txBody>
      </p:sp>
      <p:sp>
        <p:nvSpPr>
          <p:cNvPr id="27651" name="Rectangle 3"/>
          <p:cNvSpPr>
            <a:spLocks noChangeArrowheads="1"/>
          </p:cNvSpPr>
          <p:nvPr/>
        </p:nvSpPr>
        <p:spPr bwMode="auto">
          <a:xfrm>
            <a:off x="152400" y="609600"/>
            <a:ext cx="8991600" cy="51347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IG SRU Technical </a:t>
            </a:r>
            <a:r>
              <a:rPr lang="en-US" altLang="ja-JP" sz="1600" dirty="0">
                <a:ea typeface="ＭＳ Ｐゴシック" charset="-128"/>
              </a:rPr>
              <a:t>D</a:t>
            </a:r>
            <a:r>
              <a:rPr lang="en-US" altLang="ja-JP" sz="1600" dirty="0" smtClean="0">
                <a:ea typeface="ＭＳ Ｐゴシック" charset="-128"/>
              </a:rPr>
              <a:t>ocument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[17</a:t>
            </a:r>
            <a:r>
              <a:rPr lang="ja-JP" altLang="en-US" sz="1600" dirty="0" smtClean="0">
                <a:ea typeface="ＭＳ Ｐゴシック" charset="-128"/>
              </a:rPr>
              <a:t> </a:t>
            </a:r>
            <a:r>
              <a:rPr lang="en-US" altLang="ja-JP" sz="1600" dirty="0" smtClean="0">
                <a:ea typeface="ＭＳ Ｐゴシック" charset="-128"/>
              </a:rPr>
              <a:t>March, 2013</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a:t>
            </a:r>
            <a:r>
              <a:rPr lang="en-US" altLang="ja-JP" sz="1600" dirty="0" smtClean="0">
                <a:ea typeface="ＭＳ Ｐゴシック" charset="-128"/>
              </a:rPr>
              <a:t>Stefan </a:t>
            </a:r>
            <a:r>
              <a:rPr lang="en-US" altLang="ja-JP" sz="1600" dirty="0" err="1" smtClean="0">
                <a:ea typeface="ＭＳ Ｐゴシック" charset="-128"/>
              </a:rPr>
              <a:t>Aust</a:t>
            </a:r>
            <a:r>
              <a:rPr lang="en-US" altLang="ja-JP" sz="1600" dirty="0" smtClean="0">
                <a:ea typeface="ＭＳ Ｐゴシック" charset="-128"/>
              </a:rPr>
              <a:t>] Company [NEC Communication Systems, Ltd.]</a:t>
            </a:r>
          </a:p>
          <a:p>
            <a:r>
              <a:rPr lang="en-US" altLang="ja-JP" sz="1600" dirty="0" smtClean="0">
                <a:ea typeface="ＭＳ Ｐゴシック" charset="-128"/>
              </a:rPr>
              <a:t>Address [1753, </a:t>
            </a:r>
            <a:r>
              <a:rPr lang="en-US" altLang="ja-JP" sz="1600" dirty="0" err="1" smtClean="0">
                <a:ea typeface="ＭＳ Ｐゴシック" charset="-128"/>
              </a:rPr>
              <a:t>Shimonumabe</a:t>
            </a:r>
            <a:r>
              <a:rPr lang="en-US" altLang="ja-JP" sz="1600" dirty="0" smtClean="0">
                <a:ea typeface="ＭＳ Ｐゴシック" charset="-128"/>
              </a:rPr>
              <a:t>, Nakahara-</a:t>
            </a:r>
            <a:r>
              <a:rPr lang="en-US" altLang="ja-JP" sz="1600" dirty="0" err="1" smtClean="0">
                <a:ea typeface="ＭＳ Ｐゴシック" charset="-128"/>
              </a:rPr>
              <a:t>ku</a:t>
            </a:r>
            <a:r>
              <a:rPr lang="en-US" altLang="ja-JP" sz="1600" dirty="0" smtClean="0">
                <a:ea typeface="ＭＳ Ｐゴシック" charset="-128"/>
              </a:rPr>
              <a:t>, Kawasaki, Kanagawa 211-8666, Japan]</a:t>
            </a:r>
          </a:p>
          <a:p>
            <a:r>
              <a:rPr lang="en-US" altLang="ja-JP" sz="1600" dirty="0" smtClean="0">
                <a:ea typeface="ＭＳ Ｐゴシック" charset="-128"/>
              </a:rPr>
              <a:t>Voice:[+81-44-435-177, FAX: [+81-44-435-5515], E-Mail:[stefanaust@ieee.org] </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 response to call for pre-proposals for potential SRU Study Group]</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motivates to consider the 900MHz ISM radio-band as part of a potential SRU Study Group]</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[Consideration of 900 MHz ISM radio-band as part of a potential SRU SG]</a:t>
            </a:r>
            <a:endParaRPr lang="en-US" altLang="ja-JP" sz="1600" dirty="0" smtClean="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D876C36C-B81E-4C0B-861C-35873900A9DA}"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Consideration of the </a:t>
            </a:r>
            <a:br>
              <a:rPr lang="en-US" altLang="ja-JP" dirty="0" smtClean="0"/>
            </a:br>
            <a:r>
              <a:rPr lang="en-US" altLang="ja-JP" dirty="0" smtClean="0"/>
              <a:t>900 MHz ISM radio-band</a:t>
            </a:r>
            <a:endParaRPr lang="ja-JP" altLang="ja-JP" dirty="0">
              <a:solidFill>
                <a:schemeClr val="tx1"/>
              </a:solidFill>
            </a:endParaRPr>
          </a:p>
        </p:txBody>
      </p:sp>
      <p:sp>
        <p:nvSpPr>
          <p:cNvPr id="26627" name="Rectangle 3"/>
          <p:cNvSpPr>
            <a:spLocks noGrp="1" noChangeArrowheads="1"/>
          </p:cNvSpPr>
          <p:nvPr>
            <p:ph type="subTitle" idx="1"/>
          </p:nvPr>
        </p:nvSpPr>
        <p:spPr>
          <a:xfrm>
            <a:off x="1371600" y="4221088"/>
            <a:ext cx="6400800" cy="1752600"/>
          </a:xfrm>
        </p:spPr>
        <p:txBody>
          <a:bodyPr/>
          <a:lstStyle/>
          <a:p>
            <a:r>
              <a:rPr lang="en-US" altLang="ja-JP" sz="2400" dirty="0" smtClean="0">
                <a:solidFill>
                  <a:schemeClr val="tx2"/>
                </a:solidFill>
                <a:latin typeface="+mj-lt"/>
                <a:ea typeface="+mj-ea"/>
                <a:cs typeface="+mj-cs"/>
              </a:rPr>
              <a:t>Stefan </a:t>
            </a:r>
            <a:r>
              <a:rPr lang="en-US" altLang="ja-JP" sz="2400" dirty="0" err="1" smtClean="0">
                <a:solidFill>
                  <a:schemeClr val="tx2"/>
                </a:solidFill>
                <a:latin typeface="+mj-lt"/>
                <a:ea typeface="+mj-ea"/>
                <a:cs typeface="+mj-cs"/>
              </a:rPr>
              <a:t>Aust</a:t>
            </a:r>
            <a:endParaRPr lang="en-US" altLang="ja-JP" sz="2400"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lang="en-US" altLang="ja-JP" dirty="0"/>
              <a:t>Authors / Contributors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3</a:t>
            </a:fld>
            <a:endParaRPr lang="en-US" altLang="ja-JP"/>
          </a:p>
        </p:txBody>
      </p:sp>
      <p:graphicFrame>
        <p:nvGraphicFramePr>
          <p:cNvPr id="1026" name="Object 2"/>
          <p:cNvGraphicFramePr>
            <a:graphicFrameLocks noChangeAspect="1"/>
          </p:cNvGraphicFramePr>
          <p:nvPr/>
        </p:nvGraphicFramePr>
        <p:xfrm>
          <a:off x="542925" y="1700213"/>
          <a:ext cx="8072438" cy="4029075"/>
        </p:xfrm>
        <a:graphic>
          <a:graphicData uri="http://schemas.openxmlformats.org/presentationml/2006/ole">
            <p:oleObj spid="_x0000_s1026" name="Document" r:id="rId3" imgW="9115324" imgH="4570477" progId="Word.Document.8">
              <p:embed/>
            </p:oleObj>
          </a:graphicData>
        </a:graphic>
      </p:graphicFrame>
    </p:spTree>
    <p:extLst>
      <p:ext uri="{BB962C8B-B14F-4D97-AF65-F5344CB8AC3E}">
        <p14:creationId xmlns:p14="http://schemas.microsoft.com/office/powerpoint/2010/main" xmlns="" val="45623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Rationale</a:t>
            </a:r>
            <a:endParaRPr kumimoji="1" lang="ja-JP" altLang="en-US" dirty="0"/>
          </a:p>
        </p:txBody>
      </p:sp>
      <p:sp>
        <p:nvSpPr>
          <p:cNvPr id="3" name="コンテンツ プレースホルダ 2"/>
          <p:cNvSpPr>
            <a:spLocks noGrp="1"/>
          </p:cNvSpPr>
          <p:nvPr>
            <p:ph idx="1"/>
          </p:nvPr>
        </p:nvSpPr>
        <p:spPr>
          <a:xfrm>
            <a:off x="683568" y="2060848"/>
            <a:ext cx="7344816" cy="4104456"/>
          </a:xfrm>
        </p:spPr>
        <p:txBody>
          <a:bodyPr/>
          <a:lstStyle/>
          <a:p>
            <a:pPr algn="just"/>
            <a:r>
              <a:rPr kumimoji="1" lang="en-US" altLang="ja-JP" sz="2400" dirty="0" smtClean="0"/>
              <a:t>The IG-SRU is under way to discuss the creation </a:t>
            </a:r>
            <a:r>
              <a:rPr lang="en-US" altLang="ja-JP" sz="2400" dirty="0" smtClean="0"/>
              <a:t>of </a:t>
            </a:r>
            <a:r>
              <a:rPr kumimoji="1" lang="en-US" altLang="ja-JP" sz="2400" dirty="0" smtClean="0"/>
              <a:t>a potential Study Group (SG).</a:t>
            </a:r>
          </a:p>
          <a:p>
            <a:pPr algn="just">
              <a:buNone/>
            </a:pPr>
            <a:endParaRPr lang="en-US" altLang="ja-JP" sz="2400" dirty="0" smtClean="0"/>
          </a:p>
          <a:p>
            <a:pPr algn="just"/>
            <a:r>
              <a:rPr lang="en-US" altLang="ja-JP" sz="2400" dirty="0" smtClean="0"/>
              <a:t>IG-SRU should consider the 900MHz ISM radio-band as one of the target bands when creating a potential Study Group. Such 900MHz radio-bands are utilized by PHY/MAC standards, e.g., IEEE 802.15.4g, IEEE 802.11ah.</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Motivation</a:t>
            </a:r>
            <a:endParaRPr kumimoji="1" lang="ja-JP" altLang="en-US" dirty="0"/>
          </a:p>
        </p:txBody>
      </p:sp>
      <p:sp>
        <p:nvSpPr>
          <p:cNvPr id="3" name="コンテンツ プレースホルダ 2"/>
          <p:cNvSpPr>
            <a:spLocks noGrp="1"/>
          </p:cNvSpPr>
          <p:nvPr>
            <p:ph idx="1"/>
          </p:nvPr>
        </p:nvSpPr>
        <p:spPr>
          <a:xfrm>
            <a:off x="685800" y="1628800"/>
            <a:ext cx="7772400" cy="4616152"/>
          </a:xfrm>
        </p:spPr>
        <p:txBody>
          <a:bodyPr/>
          <a:lstStyle/>
          <a:p>
            <a:pPr algn="just"/>
            <a:r>
              <a:rPr lang="en-US" altLang="ja-JP" sz="2400" dirty="0" smtClean="0"/>
              <a:t>There are several 900MHz ISM bands globally assigned (USA, Japan, China, South Korea, Australia, Europe, etc.) which are used by standardized PHY/MAC wireless radio systems.</a:t>
            </a:r>
          </a:p>
          <a:p>
            <a:pPr algn="just"/>
            <a:endParaRPr lang="en-US" altLang="ja-JP" sz="2400" dirty="0" smtClean="0"/>
          </a:p>
          <a:p>
            <a:pPr algn="just"/>
            <a:r>
              <a:rPr lang="en-US" altLang="ja-JP" sz="2400" dirty="0" smtClean="0"/>
              <a:t>IEEE 802.15.4 and IEEE 802.11 are developing global PHY/MAC standards operating in the so-called “sub-1 GHz” radio-band at 900MHz and will co-exist in the near future.</a:t>
            </a:r>
          </a:p>
          <a:p>
            <a:pPr algn="just"/>
            <a:endParaRPr lang="en-US" altLang="ja-JP" sz="2400" dirty="0" smtClean="0"/>
          </a:p>
          <a:p>
            <a:pPr algn="just"/>
            <a:r>
              <a:rPr lang="en-US" altLang="ja-JP" sz="2400" dirty="0" smtClean="0"/>
              <a:t>Improved spectrum usage in sub-1 GHz bands is imminent.</a:t>
            </a:r>
          </a:p>
          <a:p>
            <a:pPr algn="just"/>
            <a:endParaRPr kumimoji="1" lang="en-US" altLang="ja-JP" dirty="0" smtClean="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Directions 1/2</a:t>
            </a:r>
            <a:endParaRPr kumimoji="1" lang="ja-JP" altLang="en-US" dirty="0"/>
          </a:p>
        </p:txBody>
      </p:sp>
      <p:sp>
        <p:nvSpPr>
          <p:cNvPr id="3" name="コンテンツ プレースホルダ 2"/>
          <p:cNvSpPr>
            <a:spLocks noGrp="1"/>
          </p:cNvSpPr>
          <p:nvPr>
            <p:ph idx="1"/>
          </p:nvPr>
        </p:nvSpPr>
        <p:spPr/>
        <p:txBody>
          <a:bodyPr/>
          <a:lstStyle/>
          <a:p>
            <a:pPr algn="just"/>
            <a:r>
              <a:rPr lang="en-US" altLang="ja-JP" sz="2400" dirty="0" smtClean="0"/>
              <a:t>I</a:t>
            </a:r>
            <a:r>
              <a:rPr kumimoji="1" lang="en-US" altLang="ja-JP" sz="2400" dirty="0" smtClean="0"/>
              <a:t>dentification of spectrum usage </a:t>
            </a:r>
            <a:r>
              <a:rPr lang="en-US" altLang="ja-JP" sz="2400" dirty="0" smtClean="0"/>
              <a:t>challenges </a:t>
            </a:r>
            <a:r>
              <a:rPr kumimoji="1" lang="en-US" altLang="ja-JP" sz="2400" dirty="0" smtClean="0"/>
              <a:t>in the 900MHz band as part of a potential Study Group creation, such as </a:t>
            </a:r>
          </a:p>
          <a:p>
            <a:pPr lvl="1" algn="just"/>
            <a:r>
              <a:rPr lang="en-US" altLang="ja-JP" sz="2400" dirty="0" smtClean="0"/>
              <a:t>Identification of differences between 900MHz and 2.4 GHz radio-bands (more channels, less bandwidth, less </a:t>
            </a:r>
            <a:r>
              <a:rPr lang="en-US" altLang="ja-JP" sz="2400" dirty="0" err="1" smtClean="0"/>
              <a:t>tx</a:t>
            </a:r>
            <a:r>
              <a:rPr lang="en-US" altLang="ja-JP" sz="2400" dirty="0" smtClean="0"/>
              <a:t> power, more terminals, etc.)</a:t>
            </a:r>
          </a:p>
          <a:p>
            <a:pPr lvl="1" algn="just"/>
            <a:endParaRPr lang="en-US" altLang="ja-JP" sz="2400" dirty="0" smtClean="0"/>
          </a:p>
          <a:p>
            <a:pPr algn="just"/>
            <a:r>
              <a:rPr lang="en-US" altLang="ja-JP" sz="2400" dirty="0" smtClean="0"/>
              <a:t>Classification of co-existence problems</a:t>
            </a:r>
          </a:p>
          <a:p>
            <a:pPr lvl="1" algn="just"/>
            <a:r>
              <a:rPr lang="en-US" altLang="ja-JP" sz="2400" dirty="0" smtClean="0"/>
              <a:t>Hidden terminal, packet collisions, inefficient spectrum usage, etc.</a:t>
            </a:r>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6</a:t>
            </a:fld>
            <a:endParaRPr lang="en-US" altLang="ja-JP"/>
          </a:p>
        </p:txBody>
      </p:sp>
      <p:sp>
        <p:nvSpPr>
          <p:cNvPr id="7" name="フッター プレースホルダ 4"/>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Directions 2/2</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dirty="0" smtClean="0"/>
              <a:t>Creation of potential use cases for the 900MHz band which relates to the concurrent </a:t>
            </a:r>
            <a:r>
              <a:rPr lang="en-US" altLang="ja-JP" sz="2400" dirty="0" smtClean="0"/>
              <a:t>use of </a:t>
            </a:r>
            <a:r>
              <a:rPr kumimoji="1" lang="en-US" altLang="ja-JP" sz="2400" dirty="0" smtClean="0"/>
              <a:t>IEEE 802.15 and IEEE 802.11 systems.</a:t>
            </a:r>
          </a:p>
          <a:p>
            <a:pPr algn="just"/>
            <a:endParaRPr kumimoji="1" lang="en-US" altLang="ja-JP" sz="2400" dirty="0" smtClean="0"/>
          </a:p>
          <a:p>
            <a:pPr algn="just"/>
            <a:r>
              <a:rPr lang="en-US" altLang="ja-JP" sz="2400" dirty="0" smtClean="0"/>
              <a:t>Discussion of potential solutions, measurement reports, efficient use of spectrum, etc.</a:t>
            </a:r>
          </a:p>
          <a:p>
            <a:pPr algn="just"/>
            <a:endParaRPr kumimoji="1" lang="en-US" altLang="ja-JP" sz="2400" dirty="0" smtClean="0"/>
          </a:p>
          <a:p>
            <a:pPr algn="just"/>
            <a:r>
              <a:rPr lang="en-US" altLang="ja-JP" sz="2400" dirty="0" smtClean="0"/>
              <a:t>Results will be used to support the Study Group and may lead to a PAR which then will refer to target bands including the 900MHz ISM radio-band.</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u="sng" dirty="0" smtClean="0">
                <a:solidFill>
                  <a:srgbClr val="FF0000"/>
                </a:solidFill>
              </a:rPr>
              <a:t>Do you support not to limit the effort of the IG-SRU to 2.4 GHz</a:t>
            </a:r>
            <a:r>
              <a:rPr lang="en-US" altLang="ja-JP" sz="2400" u="sng" dirty="0" smtClean="0">
                <a:solidFill>
                  <a:srgbClr val="FF0000"/>
                </a:solidFill>
              </a:rPr>
              <a:t>? </a:t>
            </a:r>
          </a:p>
          <a:p>
            <a:pPr algn="just"/>
            <a:endParaRPr kumimoji="1" lang="en-US" altLang="ja-JP" dirty="0" smtClean="0"/>
          </a:p>
          <a:p>
            <a:pPr algn="just"/>
            <a:r>
              <a:rPr lang="en-US" altLang="ja-JP" sz="2400" dirty="0" smtClean="0"/>
              <a:t>Yes</a:t>
            </a:r>
            <a:r>
              <a:rPr lang="en-US" altLang="ja-JP" sz="2400" dirty="0" smtClean="0">
                <a:solidFill>
                  <a:srgbClr val="FF0000"/>
                </a:solidFill>
              </a:rPr>
              <a:t>: </a:t>
            </a:r>
            <a:r>
              <a:rPr lang="en-US" altLang="ja-JP" sz="2400" u="sng" dirty="0" smtClean="0">
                <a:solidFill>
                  <a:srgbClr val="FF0000"/>
                </a:solidFill>
              </a:rPr>
              <a:t>8</a:t>
            </a:r>
            <a:endParaRPr lang="en-US" altLang="ja-JP" sz="2400" u="sng" dirty="0" smtClean="0">
              <a:solidFill>
                <a:srgbClr val="FF0000"/>
              </a:solidFill>
            </a:endParaRPr>
          </a:p>
          <a:p>
            <a:pPr algn="just"/>
            <a:r>
              <a:rPr kumimoji="1" lang="en-US" altLang="ja-JP" sz="2400" dirty="0" smtClean="0"/>
              <a:t>No: 0</a:t>
            </a:r>
          </a:p>
          <a:p>
            <a:pPr algn="just"/>
            <a:r>
              <a:rPr lang="en-US" altLang="ja-JP" sz="2400" dirty="0" smtClean="0"/>
              <a:t>Abstain: 0</a:t>
            </a:r>
            <a:endParaRPr kumimoji="1" lang="en-US" altLang="ja-JP" sz="2400" dirty="0" smtClean="0"/>
          </a:p>
          <a:p>
            <a:pPr algn="just"/>
            <a:endParaRPr kumimoji="1" lang="ja-JP" altLang="en-US"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8</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3146</TotalTime>
  <Words>406</Words>
  <Application>Microsoft Office PowerPoint</Application>
  <PresentationFormat>画面に合わせる (4:3)</PresentationFormat>
  <Paragraphs>72</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Document</vt:lpstr>
      <vt:lpstr>スライド 1</vt:lpstr>
      <vt:lpstr>Consideration of the  900 MHz ISM radio-band</vt:lpstr>
      <vt:lpstr>Authors / Contributors</vt:lpstr>
      <vt:lpstr>Rationale</vt:lpstr>
      <vt:lpstr>Motivation</vt:lpstr>
      <vt:lpstr>Directions 1/2</vt:lpstr>
      <vt:lpstr>Directions 2/2</vt:lpstr>
      <vt:lpstr>Straw poll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Stefan Aust</dc:creator>
  <dc:description>&lt;doc#&gt;</dc:description>
  <cp:lastModifiedBy>1131052029125</cp:lastModifiedBy>
  <cp:revision>139</cp:revision>
  <cp:lastPrinted>2012-03-09T05:47:44Z</cp:lastPrinted>
  <dcterms:created xsi:type="dcterms:W3CDTF">2011-10-31T11:14:09Z</dcterms:created>
  <dcterms:modified xsi:type="dcterms:W3CDTF">2013-03-21T16:34:47Z</dcterms:modified>
</cp:coreProperties>
</file>