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2"/>
  </p:notesMasterIdLst>
  <p:handoutMasterIdLst>
    <p:handoutMasterId r:id="rId13"/>
  </p:handoutMasterIdLst>
  <p:sldIdLst>
    <p:sldId id="342" r:id="rId2"/>
    <p:sldId id="407" r:id="rId3"/>
    <p:sldId id="422" r:id="rId4"/>
    <p:sldId id="438" r:id="rId5"/>
    <p:sldId id="424" r:id="rId6"/>
    <p:sldId id="439" r:id="rId7"/>
    <p:sldId id="429" r:id="rId8"/>
    <p:sldId id="432" r:id="rId9"/>
    <p:sldId id="436" r:id="rId10"/>
    <p:sldId id="437" r:id="rId11"/>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39" autoAdjust="0"/>
    <p:restoredTop sz="99663" autoAdjust="0"/>
  </p:normalViewPr>
  <p:slideViewPr>
    <p:cSldViewPr>
      <p:cViewPr varScale="1">
        <p:scale>
          <a:sx n="116" d="100"/>
          <a:sy n="116" d="100"/>
        </p:scale>
        <p:origin x="-1494" y="-96"/>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notesViewPr>
    <p:cSldViewPr>
      <p:cViewPr>
        <p:scale>
          <a:sx n="120" d="100"/>
          <a:sy n="120" d="100"/>
        </p:scale>
        <p:origin x="-114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0025"/>
            <a:ext cx="26416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81038" y="200025"/>
            <a:ext cx="226536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078288" y="9556750"/>
            <a:ext cx="2116137"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44775" y="9556750"/>
            <a:ext cx="1357313"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988F2E2-922E-431E-B06C-4EE79B7F5B83}" type="slidenum">
              <a:rPr lang="en-US" altLang="ko-KR"/>
              <a:pPr>
                <a:defRPr/>
              </a:pPr>
              <a:t>‹#›</a:t>
            </a:fld>
            <a:endParaRPr lang="en-US" altLang="ko-KR"/>
          </a:p>
        </p:txBody>
      </p:sp>
      <p:sp>
        <p:nvSpPr>
          <p:cNvPr id="36870"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6871" name="Rectangle 7"/>
          <p:cNvSpPr>
            <a:spLocks noChangeArrowheads="1"/>
          </p:cNvSpPr>
          <p:nvPr/>
        </p:nvSpPr>
        <p:spPr bwMode="auto">
          <a:xfrm>
            <a:off x="679450" y="9556750"/>
            <a:ext cx="698500" cy="369888"/>
          </a:xfrm>
          <a:prstGeom prst="rect">
            <a:avLst/>
          </a:prstGeom>
          <a:noFill/>
          <a:ln w="9525">
            <a:noFill/>
            <a:miter lim="800000"/>
            <a:headEnd/>
            <a:tailEnd/>
          </a:ln>
        </p:spPr>
        <p:txBody>
          <a:bodyPr lIns="0" tIns="0" rIns="0" bIns="0">
            <a:spAutoFit/>
          </a:bodyPr>
          <a:lstStyle/>
          <a:p>
            <a:pPr defTabSz="933450"/>
            <a:r>
              <a:rPr lang="en-US" altLang="ko-KR">
                <a:ea typeface="굴림" pitchFamily="34" charset="-127"/>
              </a:rPr>
              <a:t>Submission</a:t>
            </a:r>
          </a:p>
        </p:txBody>
      </p:sp>
      <p:sp>
        <p:nvSpPr>
          <p:cNvPr id="36872"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022289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5888"/>
            <a:ext cx="27590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41350" y="115888"/>
            <a:ext cx="26828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277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697288" y="9559925"/>
            <a:ext cx="24606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876550" y="9559925"/>
            <a:ext cx="785813"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4C9BD0D1-A2EC-4FF9-9E14-97B5F050AA57}" type="slidenum">
              <a:rPr lang="en-US" altLang="ko-KR"/>
              <a:pPr>
                <a:defRPr/>
              </a:pPr>
              <a:t>‹#›</a:t>
            </a:fld>
            <a:endParaRPr lang="en-US" altLang="ko-KR"/>
          </a:p>
        </p:txBody>
      </p:sp>
      <p:sp>
        <p:nvSpPr>
          <p:cNvPr id="32776" name="Rectangle 8"/>
          <p:cNvSpPr>
            <a:spLocks noChangeArrowheads="1"/>
          </p:cNvSpPr>
          <p:nvPr/>
        </p:nvSpPr>
        <p:spPr bwMode="auto">
          <a:xfrm>
            <a:off x="709613" y="9559925"/>
            <a:ext cx="696912" cy="369888"/>
          </a:xfrm>
          <a:prstGeom prst="rect">
            <a:avLst/>
          </a:prstGeom>
          <a:noFill/>
          <a:ln w="9525">
            <a:noFill/>
            <a:miter lim="800000"/>
            <a:headEnd/>
            <a:tailEnd/>
          </a:ln>
        </p:spPr>
        <p:txBody>
          <a:bodyPr lIns="0" tIns="0" rIns="0" bIns="0">
            <a:spAutoFit/>
          </a:bodyPr>
          <a:lstStyle/>
          <a:p>
            <a:r>
              <a:rPr lang="en-US" altLang="ko-KR">
                <a:ea typeface="굴림" pitchFamily="34" charset="-127"/>
              </a:rPr>
              <a:t>Submission</a:t>
            </a:r>
          </a:p>
        </p:txBody>
      </p:sp>
      <p:sp>
        <p:nvSpPr>
          <p:cNvPr id="32777"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2778"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95253730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ko-KR" altLang="en-US" dirty="0" smtClean="0">
              <a:ea typeface="굴림" pitchFamily="34" charset="-127"/>
            </a:endParaRPr>
          </a:p>
        </p:txBody>
      </p:sp>
      <p:sp>
        <p:nvSpPr>
          <p:cNvPr id="33796" name="Header Placeholder 3"/>
          <p:cNvSpPr>
            <a:spLocks noGrp="1"/>
          </p:cNvSpPr>
          <p:nvPr>
            <p:ph type="hdr" sz="quarter"/>
          </p:nvPr>
        </p:nvSpPr>
        <p:spPr>
          <a:xfrm>
            <a:off x="3398838" y="-100013"/>
            <a:ext cx="2759075" cy="431801"/>
          </a:xfrm>
          <a:noFill/>
        </p:spPr>
        <p:txBody>
          <a:bodyPr/>
          <a:lstStyle/>
          <a:p>
            <a:r>
              <a:rPr lang="en-US" altLang="ko-KR" dirty="0" smtClean="0">
                <a:ea typeface="굴림" pitchFamily="34" charset="-127"/>
              </a:rPr>
              <a:t>doc.: IEEE 802.15-09-0114-00-004g-Trends-in-SUN-capacity</a:t>
            </a:r>
          </a:p>
        </p:txBody>
      </p:sp>
      <p:sp>
        <p:nvSpPr>
          <p:cNvPr id="33797" name="Date Placeholder 4"/>
          <p:cNvSpPr>
            <a:spLocks noGrp="1"/>
          </p:cNvSpPr>
          <p:nvPr>
            <p:ph type="dt" sz="quarter" idx="1"/>
          </p:nvPr>
        </p:nvSpPr>
        <p:spPr>
          <a:noFill/>
        </p:spPr>
        <p:txBody>
          <a:bodyPr/>
          <a:lstStyle/>
          <a:p>
            <a:r>
              <a:rPr lang="en-US" altLang="ko-KR" dirty="0" smtClean="0">
                <a:ea typeface="굴림" pitchFamily="34" charset="-127"/>
              </a:rPr>
              <a:t>&lt;month year&gt;</a:t>
            </a:r>
          </a:p>
        </p:txBody>
      </p:sp>
      <p:sp>
        <p:nvSpPr>
          <p:cNvPr id="33798" name="Footer Placeholder 5"/>
          <p:cNvSpPr>
            <a:spLocks noGrp="1"/>
          </p:cNvSpPr>
          <p:nvPr>
            <p:ph type="ftr" sz="quarter" idx="4"/>
          </p:nvPr>
        </p:nvSpPr>
        <p:spPr>
          <a:xfrm>
            <a:off x="3697288" y="9559925"/>
            <a:ext cx="2460625" cy="369888"/>
          </a:xfrm>
          <a:noFill/>
        </p:spPr>
        <p:txBody>
          <a:bodyPr/>
          <a:lstStyle/>
          <a:p>
            <a:pPr lvl="4"/>
            <a:r>
              <a:rPr lang="en-US" altLang="ko-KR" dirty="0" smtClean="0">
                <a:ea typeface="굴림" pitchFamily="34" charset="-127"/>
              </a:rPr>
              <a:t>Emmanuel </a:t>
            </a:r>
            <a:r>
              <a:rPr lang="en-US" altLang="ko-KR" dirty="0" err="1" smtClean="0">
                <a:ea typeface="굴림" pitchFamily="34" charset="-127"/>
              </a:rPr>
              <a:t>Monnerie</a:t>
            </a:r>
            <a:r>
              <a:rPr lang="en-US" altLang="ko-KR" smtClean="0">
                <a:ea typeface="굴림" pitchFamily="34" charset="-127"/>
              </a:rPr>
              <a:t>, Landis+Gyr</a:t>
            </a:r>
          </a:p>
        </p:txBody>
      </p:sp>
      <p:sp>
        <p:nvSpPr>
          <p:cNvPr id="33799" name="Slide Number Placeholder 6"/>
          <p:cNvSpPr>
            <a:spLocks noGrp="1"/>
          </p:cNvSpPr>
          <p:nvPr>
            <p:ph type="sldNum" sz="quarter" idx="5"/>
          </p:nvPr>
        </p:nvSpPr>
        <p:spPr>
          <a:noFill/>
        </p:spPr>
        <p:txBody>
          <a:bodyPr/>
          <a:lstStyle/>
          <a:p>
            <a:r>
              <a:rPr lang="en-US" altLang="ko-KR" smtClean="0">
                <a:ea typeface="굴림" pitchFamily="34" charset="-127"/>
              </a:rPr>
              <a:t>Page </a:t>
            </a:r>
            <a:fld id="{C52D869C-468D-417E-BA4A-90AEA20123A4}" type="slidenum">
              <a:rPr lang="en-US" altLang="ko-KR" smtClean="0">
                <a:ea typeface="굴림" pitchFamily="34" charset="-127"/>
              </a:rPr>
              <a:pPr/>
              <a:t>1</a:t>
            </a:fld>
            <a:endParaRPr lang="en-US" altLang="ko-KR" smtClean="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dirty="0" smtClean="0"/>
              <a:t>마스터 텍스트 스타일을 편집합니다</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dirty="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31" name="Rectangle 7"/>
          <p:cNvSpPr>
            <a:spLocks noChangeArrowheads="1"/>
          </p:cNvSpPr>
          <p:nvPr/>
        </p:nvSpPr>
        <p:spPr bwMode="auto">
          <a:xfrm>
            <a:off x="685800" y="397331"/>
            <a:ext cx="7772400" cy="215444"/>
          </a:xfrm>
          <a:prstGeom prst="rect">
            <a:avLst/>
          </a:prstGeom>
          <a:noFill/>
          <a:ln w="9525">
            <a:noFill/>
            <a:miter lim="800000"/>
            <a:headEnd/>
            <a:tailEnd/>
          </a:ln>
        </p:spPr>
        <p:txBody>
          <a:bodyPr wrap="square" lIns="0" tIns="0" rIns="0" bIns="0" anchor="b">
            <a:spAutoFit/>
          </a:bodyPr>
          <a:lstStyle/>
          <a:p>
            <a:pPr marL="0" lvl="4" indent="0" algn="r"/>
            <a:r>
              <a:rPr lang="en-US" altLang="ko-KR" sz="1400" b="1" dirty="0" smtClean="0">
                <a:solidFill>
                  <a:schemeClr val="tx1"/>
                </a:solidFill>
                <a:ea typeface="굴림" pitchFamily="34" charset="-127"/>
              </a:rPr>
              <a:t>March  2013                                                                                     doc</a:t>
            </a:r>
            <a:r>
              <a:rPr lang="en-US" altLang="ko-KR" sz="1400" b="1" dirty="0">
                <a:solidFill>
                  <a:schemeClr val="tx1"/>
                </a:solidFill>
                <a:ea typeface="굴림" pitchFamily="34" charset="-127"/>
              </a:rPr>
              <a:t>.: </a:t>
            </a:r>
            <a:r>
              <a:rPr lang="en-US" altLang="ko-KR" sz="1400" b="1" dirty="0" smtClean="0">
                <a:solidFill>
                  <a:schemeClr val="tx1"/>
                </a:solidFill>
                <a:ea typeface="굴림" pitchFamily="34" charset="-127"/>
              </a:rPr>
              <a:t>IEEE802.15-13-0152-00-004m</a:t>
            </a:r>
            <a:endParaRPr lang="en-US" altLang="ko-KR" sz="1400" b="1" dirty="0">
              <a:solidFill>
                <a:schemeClr val="tx1"/>
              </a:solidFill>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7848600" cy="184666"/>
          </a:xfrm>
          <a:prstGeom prst="rect">
            <a:avLst/>
          </a:prstGeom>
          <a:noFill/>
          <a:ln w="9525">
            <a:noFill/>
            <a:miter lim="800000"/>
            <a:headEnd/>
            <a:tailEnd/>
          </a:ln>
        </p:spPr>
        <p:txBody>
          <a:bodyPr wrap="square" lIns="0" tIns="0" rIns="0" bIns="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ko-KR" dirty="0" smtClean="0">
                <a:ea typeface="굴림" pitchFamily="34" charset="-127"/>
              </a:rPr>
              <a:t>Submission                                                                             </a:t>
            </a:r>
            <a:fld id="{3AE39EAB-32E7-4F69-8869-344F7DC46521}" type="slidenum">
              <a:rPr lang="en-US" altLang="ko-KR" smtClean="0">
                <a:ea typeface="굴림" pitchFamily="34" charset="-127"/>
              </a:rPr>
              <a:pPr marL="0" marR="0" indent="0" algn="l" defTabSz="914400" rtl="0" eaLnBrk="0" fontAlgn="base" latinLnBrk="0" hangingPunct="0">
                <a:lnSpc>
                  <a:spcPct val="100000"/>
                </a:lnSpc>
                <a:spcBef>
                  <a:spcPct val="0"/>
                </a:spcBef>
                <a:spcAft>
                  <a:spcPct val="0"/>
                </a:spcAft>
                <a:buClrTx/>
                <a:buSzTx/>
                <a:buFontTx/>
                <a:buNone/>
                <a:tabLst/>
                <a:defRPr/>
              </a:pPr>
              <a:t>‹#›</a:t>
            </a:fld>
            <a:r>
              <a:rPr lang="en-US" altLang="ko-KR" dirty="0" smtClean="0">
                <a:ea typeface="굴림" pitchFamily="34" charset="-127"/>
              </a:rPr>
              <a:t>                                                                                              </a:t>
            </a:r>
            <a:r>
              <a:rPr lang="de-DE" altLang="ko-KR" dirty="0" smtClean="0"/>
              <a:t>(ETRI)</a:t>
            </a:r>
            <a:endParaRPr lang="en-US" altLang="ko-KR" dirty="0" smtClean="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21" r:id="rId7"/>
    <p:sldLayoutId id="2147483722" r:id="rId8"/>
    <p:sldLayoutId id="2147483731" r:id="rId9"/>
    <p:sldLayoutId id="2147483723" r:id="rId10"/>
    <p:sldLayoutId id="2147483724"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28600" y="765175"/>
            <a:ext cx="8735888" cy="5370701"/>
          </a:xfrm>
          <a:prstGeom prst="rect">
            <a:avLst/>
          </a:prstGeom>
          <a:noFill/>
          <a:ln w="12700">
            <a:noFill/>
            <a:miter lim="800000"/>
            <a:headEnd type="none" w="sm" len="sm"/>
            <a:tailEnd type="none" w="sm" len="sm"/>
          </a:ln>
          <a:effectLst/>
        </p:spPr>
        <p:txBody>
          <a:bodyPr wrap="square">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a:t>
            </a:r>
            <a:r>
              <a:rPr lang="en-US" altLang="ko-KR" sz="1800" b="1" u="sng" dirty="0" smtClean="0">
                <a:effectLst>
                  <a:outerShdw blurRad="38100" dist="38100" dir="2700000" algn="tl">
                    <a:srgbClr val="C0C0C0"/>
                  </a:outerShdw>
                </a:effectLst>
                <a:ea typeface="굴림" pitchFamily="50" charset="-127"/>
              </a:rPr>
              <a:t>Networks (</a:t>
            </a:r>
            <a:r>
              <a:rPr lang="en-US" altLang="ko-KR" sz="1800" b="1" u="sng" dirty="0">
                <a:effectLst>
                  <a:outerShdw blurRad="38100" dist="38100" dir="2700000" algn="tl">
                    <a:srgbClr val="C0C0C0"/>
                  </a:outerShdw>
                </a:effectLst>
                <a:ea typeface="굴림" pitchFamily="50" charset="-127"/>
              </a:rPr>
              <a:t>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600" b="1" dirty="0">
                <a:ea typeface="굴림" pitchFamily="50" charset="-127"/>
              </a:rPr>
              <a:t>Submission Title: </a:t>
            </a:r>
            <a:r>
              <a:rPr lang="en-US" altLang="ko-KR" sz="1800" dirty="0"/>
              <a:t>Proposed </a:t>
            </a:r>
            <a:r>
              <a:rPr lang="en-US" altLang="ko-KR" sz="1800" dirty="0" smtClean="0"/>
              <a:t>resolutions </a:t>
            </a:r>
            <a:r>
              <a:rPr lang="en-US" altLang="ko-KR" sz="1800" dirty="0"/>
              <a:t>for </a:t>
            </a:r>
            <a:r>
              <a:rPr lang="en-US" altLang="ko-KR" sz="1800" dirty="0" smtClean="0"/>
              <a:t>CIDs 223, 224, 225, 226, 227, 228, 229, 231, 233 and 234 </a:t>
            </a:r>
            <a:endParaRPr lang="en-US" altLang="ko-KR" sz="1600" b="1" dirty="0" smtClean="0">
              <a:ea typeface="굴림" pitchFamily="50" charset="-127"/>
            </a:endParaRPr>
          </a:p>
          <a:p>
            <a:pPr marL="914400" indent="-914400">
              <a:defRPr/>
            </a:pPr>
            <a:r>
              <a:rPr lang="en-US" altLang="ko-KR" sz="1600" b="1" dirty="0" smtClean="0">
                <a:ea typeface="굴림" pitchFamily="50" charset="-127"/>
              </a:rPr>
              <a:t>Date </a:t>
            </a:r>
            <a:r>
              <a:rPr lang="en-US" altLang="ko-KR" sz="1600" b="1" dirty="0">
                <a:ea typeface="굴림" pitchFamily="50" charset="-127"/>
              </a:rPr>
              <a:t>Submitted: </a:t>
            </a:r>
            <a:r>
              <a:rPr lang="en-US" altLang="ko-KR" sz="1600" dirty="0" smtClean="0">
                <a:ea typeface="굴림" pitchFamily="50" charset="-127"/>
              </a:rPr>
              <a:t>March, 2013</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Source</a:t>
            </a:r>
            <a:r>
              <a:rPr lang="en-US" altLang="ko-KR" sz="1600" b="1" dirty="0">
                <a:ea typeface="굴림" pitchFamily="50" charset="-127"/>
              </a:rPr>
              <a:t>:</a:t>
            </a:r>
            <a:r>
              <a:rPr lang="en-US" altLang="ko-KR" sz="1600" dirty="0">
                <a:ea typeface="굴림" pitchFamily="50" charset="-127"/>
              </a:rPr>
              <a:t>  Youngae Jeon</a:t>
            </a:r>
            <a:r>
              <a:rPr lang="en-US" altLang="ko-KR" sz="1600" dirty="0">
                <a:solidFill>
                  <a:schemeClr val="tx2"/>
                </a:solidFill>
                <a:ea typeface="굴림" charset="-127"/>
              </a:rPr>
              <a:t>, Sangjae Lee, and Sangsung Choi </a:t>
            </a:r>
            <a:r>
              <a:rPr lang="en-US" altLang="ko-KR" sz="1600" dirty="0">
                <a:solidFill>
                  <a:schemeClr val="tx2"/>
                </a:solidFill>
                <a:ea typeface="굴림" pitchFamily="50" charset="-127"/>
              </a:rPr>
              <a:t>(ETRI), </a:t>
            </a:r>
            <a:r>
              <a:rPr lang="en-GB" altLang="ko-KR" sz="1600" dirty="0"/>
              <a:t>Soo-Young Chang (SYCA)</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Contact</a:t>
            </a:r>
            <a:r>
              <a:rPr lang="en-US" altLang="ko-KR" sz="1600" b="1" dirty="0">
                <a:ea typeface="굴림" pitchFamily="50" charset="-127"/>
              </a:rPr>
              <a:t>: </a:t>
            </a:r>
            <a:r>
              <a:rPr lang="en-US" altLang="ko-KR" sz="1600" dirty="0">
                <a:ea typeface="굴림" pitchFamily="50" charset="-127"/>
              </a:rPr>
              <a:t>yajeon@etri.re.kr</a:t>
            </a:r>
          </a:p>
          <a:p>
            <a:pPr marL="914400" indent="-914400">
              <a:spcBef>
                <a:spcPts val="600"/>
              </a:spcBef>
              <a:defRPr/>
            </a:pPr>
            <a:r>
              <a:rPr lang="en-US" altLang="ko-KR" sz="1600" b="1" dirty="0" smtClean="0">
                <a:ea typeface="굴림" pitchFamily="50" charset="-127"/>
              </a:rPr>
              <a:t>	Voice</a:t>
            </a:r>
            <a:r>
              <a:rPr lang="en-US" altLang="ko-KR" sz="1600" b="1" dirty="0">
                <a:ea typeface="굴림" pitchFamily="50" charset="-127"/>
              </a:rPr>
              <a:t>:</a:t>
            </a:r>
            <a:r>
              <a:rPr lang="en-US" altLang="ko-KR" sz="1600" dirty="0">
                <a:ea typeface="굴림" pitchFamily="50" charset="-127"/>
              </a:rPr>
              <a:t> </a:t>
            </a:r>
            <a:r>
              <a:rPr lang="en-US" altLang="ko-KR" sz="1600" dirty="0">
                <a:solidFill>
                  <a:schemeClr val="tx2"/>
                </a:solidFill>
                <a:ea typeface="굴림" pitchFamily="50" charset="-127"/>
              </a:rPr>
              <a:t>+82 42 860 6497</a:t>
            </a:r>
            <a:r>
              <a:rPr lang="en-US" altLang="ko-KR" sz="1600" dirty="0">
                <a:ea typeface="굴림" pitchFamily="50" charset="-127"/>
              </a:rPr>
              <a:t>, E-Mail: </a:t>
            </a:r>
            <a:r>
              <a:rPr lang="en-US" altLang="ko-KR" sz="1600" dirty="0" smtClean="0">
                <a:ea typeface="굴림" pitchFamily="50" charset="-127"/>
              </a:rPr>
              <a:t>yajeon@etri.re.kr</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Re: [</a:t>
            </a:r>
            <a:r>
              <a:rPr lang="en-US" altLang="ko-KR" sz="1600" dirty="0" smtClean="0">
                <a:ea typeface="굴림" pitchFamily="50" charset="-127"/>
              </a:rPr>
              <a:t>802.15 TG4m]</a:t>
            </a:r>
            <a:endParaRPr lang="en-GB" altLang="ko-KR" sz="1600" dirty="0" smtClean="0"/>
          </a:p>
          <a:p>
            <a:pPr marL="914400" indent="-914400">
              <a:defRPr/>
            </a:pPr>
            <a:r>
              <a:rPr lang="en-US" altLang="ko-KR" sz="1600" b="1" dirty="0" smtClean="0">
                <a:ea typeface="굴림" pitchFamily="50" charset="-127"/>
              </a:rPr>
              <a:t>Abstract</a:t>
            </a:r>
            <a:r>
              <a:rPr lang="en-US" altLang="ko-KR" sz="1600" b="1" dirty="0">
                <a:ea typeface="굴림" pitchFamily="50" charset="-127"/>
              </a:rPr>
              <a:t>: </a:t>
            </a:r>
            <a:r>
              <a:rPr lang="en-US" altLang="ko-KR" sz="1600" dirty="0"/>
              <a:t>This document provides </a:t>
            </a:r>
            <a:r>
              <a:rPr lang="en-US" altLang="ko-KR" sz="1600" dirty="0" smtClean="0"/>
              <a:t>proposed resolutions </a:t>
            </a:r>
            <a:r>
              <a:rPr lang="en-US" altLang="ko-KR" sz="1600" dirty="0"/>
              <a:t>for </a:t>
            </a:r>
            <a:r>
              <a:rPr lang="en-US" altLang="ko-KR" sz="1600" dirty="0" smtClean="0"/>
              <a:t>CIDs </a:t>
            </a:r>
            <a:r>
              <a:rPr lang="en-US" altLang="ko-KR" sz="1600" dirty="0"/>
              <a:t>223, 224, 225, 226, 227, 228, 229, 231, 233 and 234 of</a:t>
            </a:r>
            <a:r>
              <a:rPr lang="ko-KR" altLang="en-US" sz="1600" dirty="0" smtClean="0"/>
              <a:t> </a:t>
            </a:r>
            <a:r>
              <a:rPr lang="en-US" altLang="ko-KR" sz="1600" dirty="0" smtClean="0"/>
              <a:t>LB#87.</a:t>
            </a:r>
            <a:endParaRPr lang="en-GB" altLang="ko-KR" sz="1600" dirty="0"/>
          </a:p>
          <a:p>
            <a:pPr marL="914400" indent="-914400">
              <a:defRPr/>
            </a:pPr>
            <a:r>
              <a:rPr lang="en-US" altLang="ko-KR" sz="1600" b="1" dirty="0" smtClean="0">
                <a:ea typeface="굴림" pitchFamily="50" charset="-127"/>
              </a:rPr>
              <a:t>Purpose</a:t>
            </a:r>
            <a:r>
              <a:rPr lang="en-US" altLang="ko-KR" sz="1600" b="1" dirty="0">
                <a:ea typeface="굴림" pitchFamily="50" charset="-127"/>
              </a:rPr>
              <a:t>: </a:t>
            </a:r>
            <a:r>
              <a:rPr lang="en-US" altLang="ko-KR" sz="1600" dirty="0" smtClean="0"/>
              <a:t>To </a:t>
            </a:r>
            <a:r>
              <a:rPr lang="en-US" altLang="ko-KR" sz="1600" dirty="0"/>
              <a:t>provides proposed </a:t>
            </a:r>
            <a:r>
              <a:rPr lang="en-US" altLang="ko-KR" sz="1600" dirty="0" smtClean="0"/>
              <a:t>resolutions </a:t>
            </a:r>
            <a:r>
              <a:rPr lang="en-US" altLang="ko-KR" sz="1600" dirty="0"/>
              <a:t>for </a:t>
            </a:r>
            <a:r>
              <a:rPr lang="en-US" altLang="ko-KR" sz="1600" dirty="0" smtClean="0"/>
              <a:t>CIDs </a:t>
            </a:r>
            <a:r>
              <a:rPr lang="en-US" altLang="ko-KR" sz="1600" dirty="0"/>
              <a:t>223, 224, 225, 226, 227, 228, 229, 231, 233 and 234 of </a:t>
            </a:r>
            <a:r>
              <a:rPr lang="en-US" altLang="ko-KR" sz="1400" b="1" dirty="0" smtClean="0">
                <a:ea typeface="굴림" pitchFamily="50" charset="-127"/>
              </a:rPr>
              <a:t> </a:t>
            </a:r>
            <a:r>
              <a:rPr lang="en-US" altLang="ko-KR" sz="1600" dirty="0"/>
              <a:t>LB#87</a:t>
            </a:r>
            <a:endParaRPr lang="en-US" altLang="ko-KR" sz="1600" b="1" dirty="0" smtClean="0">
              <a:ea typeface="굴림" pitchFamily="50" charset="-127"/>
            </a:endParaRPr>
          </a:p>
          <a:p>
            <a:pPr marL="684000" indent="-914400">
              <a:defRPr/>
            </a:pPr>
            <a:r>
              <a:rPr lang="en-US" altLang="ko-KR" sz="1600" b="1" dirty="0" smtClean="0">
                <a:ea typeface="굴림" pitchFamily="50" charset="-127"/>
              </a:rPr>
              <a:t>Notice</a:t>
            </a:r>
            <a:r>
              <a:rPr lang="en-US" altLang="ko-KR" sz="1600" b="1" dirty="0">
                <a:ea typeface="굴림" pitchFamily="50" charset="-127"/>
              </a:rPr>
              <a:t>: </a:t>
            </a:r>
            <a:r>
              <a:rPr lang="en-US" altLang="ko-KR" sz="1600" dirty="0"/>
              <a:t>This document has been prepared to assist the IEEE P802.15.  It is offered as a basis </a:t>
            </a:r>
            <a:r>
              <a:rPr lang="en-US" altLang="ko-KR" sz="1600" dirty="0" smtClean="0"/>
              <a:t>for discussion </a:t>
            </a:r>
            <a:r>
              <a:rPr lang="en-US" altLang="ko-KR" sz="1600" dirty="0"/>
              <a:t>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600" dirty="0">
              <a:ea typeface="굴림" pitchFamily="50" charset="-127"/>
            </a:endParaRPr>
          </a:p>
          <a:p>
            <a:pPr marL="774000" indent="-914400">
              <a:spcBef>
                <a:spcPts val="600"/>
              </a:spcBef>
              <a:defRPr/>
            </a:pPr>
            <a:r>
              <a:rPr lang="en-US" altLang="ko-KR" sz="1600" b="1" dirty="0" smtClean="0">
                <a:ea typeface="굴림" pitchFamily="50" charset="-127"/>
              </a:rPr>
              <a:t>Release:</a:t>
            </a:r>
            <a:r>
              <a:rPr lang="en-US" altLang="ko-KR" sz="1600" dirty="0">
                <a:ea typeface="굴림" pitchFamily="50" charset="-127"/>
              </a:rPr>
              <a:t> </a:t>
            </a:r>
            <a:r>
              <a:rPr lang="en-US" altLang="ko-KR" sz="1600" dirty="0" smtClean="0">
                <a:ea typeface="굴림" pitchFamily="50" charset="-127"/>
              </a:rPr>
              <a:t>The </a:t>
            </a:r>
            <a:r>
              <a:rPr lang="en-US" altLang="ko-KR" sz="1600" dirty="0">
                <a:ea typeface="굴림" pitchFamily="50" charset="-127"/>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234 </a:t>
            </a:r>
            <a:r>
              <a:rPr lang="en-US" altLang="ko-KR" b="1" dirty="0" smtClean="0">
                <a:solidFill>
                  <a:schemeClr val="tx1"/>
                </a:solidFill>
              </a:rPr>
              <a:t>(</a:t>
            </a:r>
            <a:r>
              <a:rPr lang="en-US" altLang="ko-KR" b="1" dirty="0" smtClean="0"/>
              <a:t>Editorial</a:t>
            </a:r>
            <a:r>
              <a:rPr lang="en-US" altLang="ko-KR" b="1" dirty="0" smtClean="0">
                <a:solidFill>
                  <a:schemeClr val="tx1"/>
                </a:solidFill>
              </a:rPr>
              <a:t>)</a:t>
            </a:r>
            <a:endParaRPr lang="ko-KR" altLang="en-US" b="1" dirty="0">
              <a:solidFill>
                <a:schemeClr val="tx1"/>
              </a:solidFill>
            </a:endParaRPr>
          </a:p>
        </p:txBody>
      </p:sp>
      <p:sp>
        <p:nvSpPr>
          <p:cNvPr id="3" name="내용 개체 틀 2"/>
          <p:cNvSpPr>
            <a:spLocks noGrp="1"/>
          </p:cNvSpPr>
          <p:nvPr>
            <p:ph idx="1"/>
          </p:nvPr>
        </p:nvSpPr>
        <p:spPr>
          <a:xfrm>
            <a:off x="685800" y="1772816"/>
            <a:ext cx="8134672" cy="4323184"/>
          </a:xfrm>
        </p:spPr>
        <p:txBody>
          <a:bodyPr/>
          <a:lstStyle/>
          <a:p>
            <a:r>
              <a:rPr lang="en-US" altLang="ko-KR" sz="2000" dirty="0" smtClean="0"/>
              <a:t>Comment</a:t>
            </a:r>
          </a:p>
          <a:p>
            <a:pPr lvl="1"/>
            <a:r>
              <a:rPr lang="en-US" altLang="ko-KR" sz="1600" dirty="0"/>
              <a:t>Table 44zd Extra f in Name </a:t>
            </a:r>
            <a:r>
              <a:rPr lang="en-US" altLang="ko-KR" sz="1600" dirty="0" smtClean="0"/>
              <a:t>field</a:t>
            </a:r>
            <a:endParaRPr lang="en-US" altLang="ko-KR" sz="1600" dirty="0"/>
          </a:p>
          <a:p>
            <a:r>
              <a:rPr lang="en-US" altLang="ko-KR" sz="2000" dirty="0" smtClean="0"/>
              <a:t>Proposed Change</a:t>
            </a:r>
          </a:p>
          <a:p>
            <a:pPr lvl="1"/>
            <a:r>
              <a:rPr lang="en-US" altLang="ko-KR" sz="1600" dirty="0"/>
              <a:t>Change to "</a:t>
            </a:r>
            <a:r>
              <a:rPr lang="en-US" altLang="ko-KR" sz="1600" dirty="0" err="1" smtClean="0"/>
              <a:t>StartingChNum</a:t>
            </a:r>
            <a:r>
              <a:rPr lang="en-US" altLang="ko-KR" sz="1600" dirty="0" smtClean="0"/>
              <a:t>"</a:t>
            </a:r>
            <a:endParaRPr lang="en-US" altLang="ko-KR" sz="1600" dirty="0"/>
          </a:p>
          <a:p>
            <a:r>
              <a:rPr lang="en-US" altLang="ko-KR" sz="2000" dirty="0" smtClean="0"/>
              <a:t>Proposed Resolution</a:t>
            </a:r>
          </a:p>
          <a:p>
            <a:pPr lvl="1"/>
            <a:r>
              <a:rPr lang="en-US" altLang="ko-KR" sz="1600" b="1" i="1" dirty="0">
                <a:solidFill>
                  <a:srgbClr val="0000FF"/>
                </a:solidFill>
              </a:rPr>
              <a:t>(from) </a:t>
            </a:r>
            <a:r>
              <a:rPr lang="en-US" altLang="ko-KR" sz="1600" smtClean="0"/>
              <a:t>Starting</a:t>
            </a:r>
            <a:r>
              <a:rPr lang="en-US" altLang="ko-KR" sz="1600" smtClean="0">
                <a:solidFill>
                  <a:srgbClr val="FF0000"/>
                </a:solidFill>
              </a:rPr>
              <a:t>f</a:t>
            </a:r>
            <a:r>
              <a:rPr lang="en-US" altLang="ko-KR" sz="1600" smtClean="0"/>
              <a:t>ChNum</a:t>
            </a:r>
            <a:endParaRPr lang="en-US" altLang="ko-KR" sz="1600" b="1" i="1" dirty="0" smtClean="0">
              <a:solidFill>
                <a:srgbClr val="0000FF"/>
              </a:solidFill>
            </a:endParaRPr>
          </a:p>
          <a:p>
            <a:pPr lvl="1"/>
            <a:r>
              <a:rPr lang="en-US" altLang="ko-KR" sz="1600" b="1" i="1" dirty="0" smtClean="0">
                <a:solidFill>
                  <a:srgbClr val="0000FF"/>
                </a:solidFill>
              </a:rPr>
              <a:t>(</a:t>
            </a:r>
            <a:r>
              <a:rPr lang="en-US" altLang="ko-KR" sz="1600" b="1" i="1" dirty="0">
                <a:solidFill>
                  <a:srgbClr val="0000FF"/>
                </a:solidFill>
              </a:rPr>
              <a:t>to</a:t>
            </a:r>
            <a:r>
              <a:rPr lang="en-US" altLang="ko-KR" sz="1600" b="1" i="1" dirty="0" smtClean="0">
                <a:solidFill>
                  <a:srgbClr val="0000FF"/>
                </a:solidFill>
              </a:rPr>
              <a:t>) </a:t>
            </a:r>
            <a:r>
              <a:rPr lang="en-US" altLang="ko-KR" sz="1600" dirty="0" err="1"/>
              <a:t>StartingChNum</a:t>
            </a:r>
            <a:endParaRPr lang="en-US" altLang="ko-KR" sz="1600" dirty="0"/>
          </a:p>
        </p:txBody>
      </p:sp>
      <p:sp>
        <p:nvSpPr>
          <p:cNvPr id="5" name="직사각형 4"/>
          <p:cNvSpPr/>
          <p:nvPr/>
        </p:nvSpPr>
        <p:spPr>
          <a:xfrm>
            <a:off x="683568" y="631321"/>
            <a:ext cx="1019195" cy="276999"/>
          </a:xfrm>
          <a:prstGeom prst="rect">
            <a:avLst/>
          </a:prstGeom>
          <a:solidFill>
            <a:schemeClr val="bg1"/>
          </a:solidFill>
          <a:ln>
            <a:solidFill>
              <a:srgbClr val="FF0000"/>
            </a:solidFill>
          </a:ln>
        </p:spPr>
        <p:txBody>
          <a:bodyPr wrap="square">
            <a:spAutoFit/>
          </a:body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36774772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b="1" dirty="0" smtClean="0"/>
              <a:t>Comments for Sub-clauses 6.2.22.1</a:t>
            </a:r>
            <a:r>
              <a:rPr lang="en-US" altLang="ko-KR" sz="2800" b="1" dirty="0"/>
              <a:t>, </a:t>
            </a:r>
            <a:r>
              <a:rPr lang="en-US" altLang="ko-KR" sz="2800" b="1" dirty="0" smtClean="0"/>
              <a:t>6.2.22.2, 6.2.22.3 </a:t>
            </a:r>
            <a:r>
              <a:rPr lang="en-US" altLang="ko-KR" sz="2800" b="1" dirty="0"/>
              <a:t>and </a:t>
            </a:r>
            <a:r>
              <a:rPr lang="en-US" altLang="ko-KR" sz="2800" b="1" dirty="0" smtClean="0"/>
              <a:t>6.2.22.4</a:t>
            </a:r>
            <a:endParaRPr lang="ko-KR" altLang="en-US" sz="2800" dirty="0">
              <a:ea typeface="굴림" pitchFamily="34" charset="-127"/>
            </a:endParaRPr>
          </a:p>
        </p:txBody>
      </p:sp>
      <p:sp>
        <p:nvSpPr>
          <p:cNvPr id="3" name="내용 개체 틀 2"/>
          <p:cNvSpPr>
            <a:spLocks noGrp="1"/>
          </p:cNvSpPr>
          <p:nvPr>
            <p:ph idx="1"/>
          </p:nvPr>
        </p:nvSpPr>
        <p:spPr>
          <a:xfrm>
            <a:off x="685800" y="1772816"/>
            <a:ext cx="8206680" cy="4680520"/>
          </a:xfrm>
        </p:spPr>
        <p:txBody>
          <a:bodyPr/>
          <a:lstStyle/>
          <a:p>
            <a:r>
              <a:rPr lang="en-US" altLang="ko-KR" sz="2000" dirty="0" smtClean="0"/>
              <a:t>CID </a:t>
            </a:r>
            <a:r>
              <a:rPr lang="en-US" altLang="ko-KR" sz="2000" dirty="0"/>
              <a:t>223 (Technical)</a:t>
            </a:r>
            <a:endParaRPr lang="en-US" altLang="ko-KR" sz="2000" dirty="0" smtClean="0"/>
          </a:p>
          <a:p>
            <a:r>
              <a:rPr lang="en-US" altLang="ko-KR" sz="2000" dirty="0"/>
              <a:t>CID </a:t>
            </a:r>
            <a:r>
              <a:rPr lang="en-US" altLang="ko-KR" sz="2000" dirty="0" smtClean="0"/>
              <a:t>224 </a:t>
            </a:r>
            <a:r>
              <a:rPr lang="en-US" altLang="ko-KR" sz="2000" dirty="0"/>
              <a:t>(Editorial)</a:t>
            </a:r>
          </a:p>
          <a:p>
            <a:r>
              <a:rPr lang="en-US" altLang="ko-KR" sz="2000" dirty="0"/>
              <a:t>CID </a:t>
            </a:r>
            <a:r>
              <a:rPr lang="en-US" altLang="ko-KR" sz="2000" dirty="0" smtClean="0"/>
              <a:t>225 </a:t>
            </a:r>
            <a:r>
              <a:rPr lang="en-US" altLang="ko-KR" sz="2000" dirty="0"/>
              <a:t>(Editorial)</a:t>
            </a:r>
          </a:p>
          <a:p>
            <a:r>
              <a:rPr lang="en-US" altLang="ko-KR" sz="2000" dirty="0" smtClean="0"/>
              <a:t>CID 226 </a:t>
            </a:r>
            <a:r>
              <a:rPr lang="en-US" altLang="ko-KR" sz="2000" dirty="0"/>
              <a:t>(Editorial</a:t>
            </a:r>
            <a:r>
              <a:rPr lang="en-US" altLang="ko-KR" sz="2000" dirty="0" smtClean="0"/>
              <a:t>)</a:t>
            </a:r>
          </a:p>
          <a:p>
            <a:r>
              <a:rPr lang="en-US" altLang="ko-KR" sz="2000" dirty="0"/>
              <a:t>CID 227 (Technical)</a:t>
            </a:r>
          </a:p>
          <a:p>
            <a:r>
              <a:rPr lang="en-US" altLang="ko-KR" sz="2000" dirty="0"/>
              <a:t>CID 228 (Technical</a:t>
            </a:r>
            <a:r>
              <a:rPr lang="en-US" altLang="ko-KR" sz="2000" dirty="0" smtClean="0"/>
              <a:t>)</a:t>
            </a:r>
          </a:p>
          <a:p>
            <a:r>
              <a:rPr lang="en-US" altLang="ko-KR" sz="2000" dirty="0"/>
              <a:t>CID </a:t>
            </a:r>
            <a:r>
              <a:rPr lang="en-US" altLang="ko-KR" sz="2000" dirty="0" smtClean="0"/>
              <a:t>229 </a:t>
            </a:r>
            <a:r>
              <a:rPr lang="en-US" altLang="ko-KR" sz="2000" dirty="0"/>
              <a:t>(Editorial)</a:t>
            </a:r>
          </a:p>
          <a:p>
            <a:r>
              <a:rPr lang="en-US" altLang="ko-KR" sz="2000" dirty="0"/>
              <a:t>CID </a:t>
            </a:r>
            <a:r>
              <a:rPr lang="en-US" altLang="ko-KR" sz="2000" dirty="0" smtClean="0"/>
              <a:t>230 </a:t>
            </a:r>
            <a:r>
              <a:rPr lang="en-US" altLang="ko-KR" sz="2000" dirty="0"/>
              <a:t>(Editorial)</a:t>
            </a:r>
          </a:p>
          <a:p>
            <a:r>
              <a:rPr lang="en-US" altLang="ko-KR" sz="2000" dirty="0"/>
              <a:t>CID </a:t>
            </a:r>
            <a:r>
              <a:rPr lang="en-US" altLang="ko-KR" sz="2000" dirty="0" smtClean="0"/>
              <a:t>231 </a:t>
            </a:r>
            <a:r>
              <a:rPr lang="en-US" altLang="ko-KR" sz="2000" dirty="0"/>
              <a:t>(Editorial)</a:t>
            </a:r>
          </a:p>
          <a:p>
            <a:r>
              <a:rPr lang="en-US" altLang="ko-KR" sz="2000" dirty="0"/>
              <a:t>CID </a:t>
            </a:r>
            <a:r>
              <a:rPr lang="en-US" altLang="ko-KR" sz="2000" dirty="0" smtClean="0"/>
              <a:t>233 </a:t>
            </a:r>
            <a:r>
              <a:rPr lang="en-US" altLang="ko-KR" sz="2000" dirty="0"/>
              <a:t>(Editorial)</a:t>
            </a:r>
          </a:p>
          <a:p>
            <a:r>
              <a:rPr lang="en-US" altLang="ko-KR" sz="2000" dirty="0"/>
              <a:t>CID </a:t>
            </a:r>
            <a:r>
              <a:rPr lang="en-US" altLang="ko-KR" sz="2000" dirty="0" smtClean="0"/>
              <a:t>234 </a:t>
            </a:r>
            <a:r>
              <a:rPr lang="en-US" altLang="ko-KR" sz="2000" dirty="0"/>
              <a:t>(Editorial</a:t>
            </a:r>
            <a:r>
              <a:rPr lang="en-US" altLang="ko-KR" sz="2000" dirty="0" smtClean="0"/>
              <a:t>)</a:t>
            </a:r>
            <a:endParaRPr lang="en-US" altLang="ko-KR" sz="2000" dirty="0"/>
          </a:p>
        </p:txBody>
      </p:sp>
    </p:spTree>
    <p:extLst>
      <p:ext uri="{BB962C8B-B14F-4D97-AF65-F5344CB8AC3E}">
        <p14:creationId xmlns:p14="http://schemas.microsoft.com/office/powerpoint/2010/main" val="2435230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 223 (</a:t>
            </a:r>
            <a:r>
              <a:rPr lang="en-US" altLang="ko-KR" b="1" dirty="0"/>
              <a:t>Technical</a:t>
            </a:r>
            <a:r>
              <a:rPr lang="en-US" altLang="ko-KR" b="1" dirty="0" smtClean="0"/>
              <a:t>) </a:t>
            </a:r>
            <a:endParaRPr lang="ko-KR" altLang="en-US" b="1" dirty="0"/>
          </a:p>
        </p:txBody>
      </p:sp>
      <p:sp>
        <p:nvSpPr>
          <p:cNvPr id="3" name="내용 개체 틀 2"/>
          <p:cNvSpPr>
            <a:spLocks noGrp="1"/>
          </p:cNvSpPr>
          <p:nvPr>
            <p:ph idx="1"/>
          </p:nvPr>
        </p:nvSpPr>
        <p:spPr/>
        <p:txBody>
          <a:bodyPr/>
          <a:lstStyle/>
          <a:p>
            <a:r>
              <a:rPr lang="en-US" altLang="ko-KR" sz="1800" dirty="0" smtClean="0"/>
              <a:t>Comment</a:t>
            </a:r>
          </a:p>
          <a:p>
            <a:pPr lvl="1"/>
            <a:r>
              <a:rPr lang="en-US" altLang="ko-KR" sz="1400" dirty="0"/>
              <a:t>Parameters are not used in the text.  Need to describe how they are used (how they connect to the fields that s/b set according to the parameter, </a:t>
            </a:r>
            <a:r>
              <a:rPr lang="en-US" altLang="ko-KR" sz="1400" dirty="0" err="1"/>
              <a:t>etc</a:t>
            </a:r>
            <a:r>
              <a:rPr lang="en-US" altLang="ko-KR" sz="1400" dirty="0" smtClean="0"/>
              <a:t>).</a:t>
            </a:r>
          </a:p>
          <a:p>
            <a:r>
              <a:rPr lang="en-US" altLang="ko-KR" sz="1800" dirty="0" smtClean="0"/>
              <a:t>Proposed Change</a:t>
            </a:r>
          </a:p>
          <a:p>
            <a:pPr lvl="1"/>
            <a:r>
              <a:rPr lang="en-US" altLang="ko-KR" sz="1400" dirty="0"/>
              <a:t>Complete </a:t>
            </a:r>
            <a:r>
              <a:rPr lang="en-US" altLang="ko-KR" sz="1400" dirty="0" smtClean="0"/>
              <a:t>specification</a:t>
            </a:r>
            <a:endParaRPr lang="en-US" altLang="ko-KR" sz="1400" dirty="0"/>
          </a:p>
          <a:p>
            <a:r>
              <a:rPr lang="en-US" altLang="ko-KR" sz="1800" dirty="0" smtClean="0"/>
              <a:t>Proposed Resolution</a:t>
            </a:r>
          </a:p>
          <a:p>
            <a:pPr lvl="1"/>
            <a:r>
              <a:rPr lang="en-US" altLang="ko-KR" sz="1400" b="1" i="1" dirty="0" smtClean="0">
                <a:solidFill>
                  <a:srgbClr val="0000FF"/>
                </a:solidFill>
              </a:rPr>
              <a:t>(from) </a:t>
            </a:r>
            <a:r>
              <a:rPr lang="en-US" altLang="ko-KR" sz="1400" dirty="0"/>
              <a:t>The MLME-</a:t>
            </a:r>
            <a:r>
              <a:rPr lang="en-US" altLang="ko-KR" sz="1400" dirty="0" err="1"/>
              <a:t>DBS.request</a:t>
            </a:r>
            <a:r>
              <a:rPr lang="en-US" altLang="ko-KR" sz="1400" dirty="0"/>
              <a:t> primitive is used when a TMCTP-child PAN coordinator requests the allocation of a DBS and a channel to a TMCTP-parent PAN coordinator including a super PAN coordinator</a:t>
            </a:r>
            <a:r>
              <a:rPr lang="en-US" altLang="ko-KR" sz="1400" dirty="0" smtClean="0"/>
              <a:t>.</a:t>
            </a:r>
          </a:p>
          <a:p>
            <a:pPr lvl="1"/>
            <a:r>
              <a:rPr lang="en-US" altLang="ko-KR" sz="1400" dirty="0"/>
              <a:t>The primitive parameters are defined in Table 44za. </a:t>
            </a:r>
          </a:p>
          <a:p>
            <a:pPr lvl="1"/>
            <a:r>
              <a:rPr lang="en-US" altLang="ko-KR" sz="1400" dirty="0"/>
              <a:t>On receipt of the MLME-</a:t>
            </a:r>
            <a:r>
              <a:rPr lang="en-US" altLang="ko-KR" sz="1400" dirty="0" err="1"/>
              <a:t>DBS.request</a:t>
            </a:r>
            <a:r>
              <a:rPr lang="en-US" altLang="ko-KR" sz="1400" dirty="0"/>
              <a:t> primitive, the MLME generates a DBS request command, as described in </a:t>
            </a:r>
            <a:r>
              <a:rPr lang="en-US" altLang="ko-KR" sz="1400" dirty="0" smtClean="0"/>
              <a:t>5.3.14, with the DBS characteristics field set to 1 (request allocation).</a:t>
            </a:r>
            <a:endParaRPr lang="en-US" altLang="ko-KR" sz="1400" b="1" i="1" dirty="0">
              <a:solidFill>
                <a:srgbClr val="0000FF"/>
              </a:solidFill>
            </a:endParaRPr>
          </a:p>
          <a:p>
            <a:pPr lvl="1"/>
            <a:r>
              <a:rPr lang="en-US" altLang="ko-KR" sz="1400" b="1" i="1" dirty="0" smtClean="0">
                <a:solidFill>
                  <a:srgbClr val="0000FF"/>
                </a:solidFill>
              </a:rPr>
              <a:t>(to) </a:t>
            </a:r>
            <a:r>
              <a:rPr lang="en-US" altLang="ko-KR" sz="1400" dirty="0"/>
              <a:t>The MLME-</a:t>
            </a:r>
            <a:r>
              <a:rPr lang="en-US" altLang="ko-KR" sz="1400" dirty="0" err="1"/>
              <a:t>DBS.request</a:t>
            </a:r>
            <a:r>
              <a:rPr lang="en-US" altLang="ko-KR" sz="1400" dirty="0"/>
              <a:t> primitive is used when a TMCTP-child PAN coordinator requests the </a:t>
            </a:r>
            <a:r>
              <a:rPr lang="en-US" altLang="ko-KR" sz="1400" dirty="0" smtClean="0"/>
              <a:t>allocation </a:t>
            </a:r>
            <a:r>
              <a:rPr lang="en-US" altLang="ko-KR" sz="1400" dirty="0" smtClean="0">
                <a:solidFill>
                  <a:srgbClr val="FF0000"/>
                </a:solidFill>
              </a:rPr>
              <a:t>or </a:t>
            </a:r>
            <a:r>
              <a:rPr lang="en-US" altLang="ko-KR" sz="1400" dirty="0" err="1" smtClean="0">
                <a:solidFill>
                  <a:srgbClr val="FF0000"/>
                </a:solidFill>
              </a:rPr>
              <a:t>deallocation</a:t>
            </a:r>
            <a:r>
              <a:rPr lang="en-US" altLang="ko-KR" sz="1400" dirty="0" smtClean="0">
                <a:solidFill>
                  <a:srgbClr val="FF0000"/>
                </a:solidFill>
              </a:rPr>
              <a:t> </a:t>
            </a:r>
            <a:r>
              <a:rPr lang="en-US" altLang="ko-KR" sz="1400" dirty="0"/>
              <a:t>of a DBS </a:t>
            </a:r>
            <a:r>
              <a:rPr lang="en-US" altLang="ko-KR" sz="1400" dirty="0" smtClean="0"/>
              <a:t>and a channel </a:t>
            </a:r>
            <a:r>
              <a:rPr lang="en-US" altLang="ko-KR" sz="1400" dirty="0"/>
              <a:t>to a TMCTP-parent PAN coordinator including a </a:t>
            </a:r>
            <a:r>
              <a:rPr lang="en-US" altLang="ko-KR" sz="1400" dirty="0" smtClean="0">
                <a:solidFill>
                  <a:srgbClr val="FF0000"/>
                </a:solidFill>
              </a:rPr>
              <a:t>SPC</a:t>
            </a:r>
            <a:r>
              <a:rPr lang="en-US" altLang="ko-KR" sz="1400" dirty="0" smtClean="0"/>
              <a:t>.</a:t>
            </a:r>
            <a:endParaRPr lang="en-US" altLang="ko-KR" sz="1400" b="1" i="1" dirty="0">
              <a:solidFill>
                <a:srgbClr val="0000FF"/>
              </a:solidFill>
            </a:endParaRPr>
          </a:p>
          <a:p>
            <a:pPr lvl="1"/>
            <a:r>
              <a:rPr lang="en-US" altLang="ko-KR" sz="1400" dirty="0" smtClean="0"/>
              <a:t>The </a:t>
            </a:r>
            <a:r>
              <a:rPr lang="en-US" altLang="ko-KR" sz="1400" dirty="0"/>
              <a:t>primitive parameters are defined in Table 44za. </a:t>
            </a:r>
          </a:p>
          <a:p>
            <a:pPr lvl="1"/>
            <a:r>
              <a:rPr lang="en-US" altLang="ko-KR" sz="1400" dirty="0" smtClean="0"/>
              <a:t>On </a:t>
            </a:r>
            <a:r>
              <a:rPr lang="en-US" altLang="ko-KR" sz="1400" dirty="0"/>
              <a:t>receipt of the </a:t>
            </a:r>
            <a:r>
              <a:rPr lang="en-US" altLang="ko-KR" sz="1400" dirty="0" smtClean="0"/>
              <a:t>MLME-</a:t>
            </a:r>
            <a:r>
              <a:rPr lang="en-US" altLang="ko-KR" sz="1400" dirty="0" err="1" smtClean="0"/>
              <a:t>DBS.request</a:t>
            </a:r>
            <a:r>
              <a:rPr lang="en-US" altLang="ko-KR" sz="1400" dirty="0" smtClean="0"/>
              <a:t> primitive, </a:t>
            </a:r>
            <a:r>
              <a:rPr lang="en-US" altLang="ko-KR" sz="1400" dirty="0"/>
              <a:t>the </a:t>
            </a:r>
            <a:r>
              <a:rPr lang="en-US" altLang="ko-KR" sz="1400" dirty="0" smtClean="0"/>
              <a:t>MLME generates a DBS request command, as </a:t>
            </a:r>
            <a:r>
              <a:rPr lang="en-US" altLang="ko-KR" sz="1400" dirty="0"/>
              <a:t>described in </a:t>
            </a:r>
            <a:r>
              <a:rPr lang="en-US" altLang="ko-KR" sz="1400" dirty="0" smtClean="0">
                <a:solidFill>
                  <a:srgbClr val="FF0000"/>
                </a:solidFill>
              </a:rPr>
              <a:t>5.3.14.2.</a:t>
            </a:r>
          </a:p>
          <a:p>
            <a:pPr lvl="1"/>
            <a:endParaRPr lang="en-US" altLang="ko-KR" sz="1400" dirty="0"/>
          </a:p>
        </p:txBody>
      </p:sp>
      <p:sp>
        <p:nvSpPr>
          <p:cNvPr id="4" name="직사각형 3"/>
          <p:cNvSpPr/>
          <p:nvPr/>
        </p:nvSpPr>
        <p:spPr>
          <a:xfrm>
            <a:off x="683568" y="631321"/>
            <a:ext cx="1019195" cy="276999"/>
          </a:xfrm>
          <a:prstGeom prst="rect">
            <a:avLst/>
          </a:prstGeom>
          <a:solidFill>
            <a:schemeClr val="bg1"/>
          </a:solidFill>
          <a:ln>
            <a:solidFill>
              <a:srgbClr val="FF0000"/>
            </a:solidFill>
          </a:ln>
        </p:spPr>
        <p:txBody>
          <a:bodyPr wrap="square">
            <a:spAutoFit/>
          </a:bodyPr>
          <a:lstStyle/>
          <a:p>
            <a:pPr algn="ctr"/>
            <a:r>
              <a:rPr lang="en-US" altLang="ko-KR" b="1" dirty="0" smtClean="0">
                <a:solidFill>
                  <a:srgbClr val="FF0000"/>
                </a:solidFill>
              </a:rPr>
              <a:t>CS: R</a:t>
            </a:r>
          </a:p>
        </p:txBody>
      </p:sp>
    </p:spTree>
    <p:extLst>
      <p:ext uri="{BB962C8B-B14F-4D97-AF65-F5344CB8AC3E}">
        <p14:creationId xmlns:p14="http://schemas.microsoft.com/office/powerpoint/2010/main" val="20865511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224 </a:t>
            </a:r>
            <a:r>
              <a:rPr lang="en-US" altLang="ko-KR" b="1" dirty="0" smtClean="0">
                <a:solidFill>
                  <a:schemeClr val="tx1"/>
                </a:solidFill>
              </a:rPr>
              <a:t>(</a:t>
            </a:r>
            <a:r>
              <a:rPr lang="en-US" altLang="ko-KR" b="1" dirty="0" smtClean="0"/>
              <a:t>Editorial</a:t>
            </a:r>
            <a:r>
              <a:rPr lang="en-US" altLang="ko-KR" b="1" dirty="0" smtClean="0">
                <a:solidFill>
                  <a:schemeClr val="tx1"/>
                </a:solidFill>
              </a:rPr>
              <a:t>)</a:t>
            </a:r>
            <a:endParaRPr lang="ko-KR" altLang="en-US" b="1" dirty="0">
              <a:solidFill>
                <a:schemeClr val="tx1"/>
              </a:solidFill>
            </a:endParaRPr>
          </a:p>
        </p:txBody>
      </p:sp>
      <p:sp>
        <p:nvSpPr>
          <p:cNvPr id="3" name="내용 개체 틀 2"/>
          <p:cNvSpPr>
            <a:spLocks noGrp="1"/>
          </p:cNvSpPr>
          <p:nvPr>
            <p:ph idx="1"/>
          </p:nvPr>
        </p:nvSpPr>
        <p:spPr>
          <a:xfrm>
            <a:off x="685800" y="1772816"/>
            <a:ext cx="8134672" cy="4323184"/>
          </a:xfrm>
        </p:spPr>
        <p:txBody>
          <a:bodyPr/>
          <a:lstStyle/>
          <a:p>
            <a:r>
              <a:rPr lang="en-US" altLang="ko-KR" sz="2000" dirty="0" smtClean="0"/>
              <a:t>Comment</a:t>
            </a:r>
          </a:p>
          <a:p>
            <a:pPr lvl="1"/>
            <a:r>
              <a:rPr lang="en-US" altLang="ko-KR" sz="1600" dirty="0"/>
              <a:t>Inconsistent font </a:t>
            </a:r>
            <a:r>
              <a:rPr lang="en-US" altLang="ko-KR" sz="1600" dirty="0" smtClean="0"/>
              <a:t>size</a:t>
            </a:r>
          </a:p>
          <a:p>
            <a:r>
              <a:rPr lang="en-US" altLang="ko-KR" sz="2000" dirty="0" smtClean="0"/>
              <a:t>Proposed Change</a:t>
            </a:r>
          </a:p>
          <a:p>
            <a:pPr lvl="1"/>
            <a:r>
              <a:rPr lang="en-US" altLang="ko-KR" sz="1600" dirty="0"/>
              <a:t>Use standard font size for </a:t>
            </a:r>
            <a:r>
              <a:rPr lang="en-US" altLang="ko-KR" sz="1600" dirty="0" smtClean="0"/>
              <a:t>text</a:t>
            </a:r>
          </a:p>
          <a:p>
            <a:r>
              <a:rPr lang="en-US" altLang="ko-KR" sz="2000" dirty="0" smtClean="0"/>
              <a:t>Proposed Resolution</a:t>
            </a:r>
          </a:p>
          <a:p>
            <a:pPr lvl="1"/>
            <a:r>
              <a:rPr lang="en-US" altLang="ko-KR" sz="1600" dirty="0" smtClean="0"/>
              <a:t>When </a:t>
            </a:r>
            <a:r>
              <a:rPr lang="en-US" altLang="ko-KR" sz="1600" dirty="0"/>
              <a:t>the next higher layer of a TMCTP-parent PAN coordinator receives the </a:t>
            </a:r>
            <a:r>
              <a:rPr lang="en-US" altLang="ko-KR" sz="1600" dirty="0" smtClean="0"/>
              <a:t>MLME-DBS. indication </a:t>
            </a:r>
            <a:r>
              <a:rPr lang="en-US" altLang="ko-KR" sz="1600" dirty="0"/>
              <a:t>primitive, the TMCTP-parent PAN coordinator determines whether to accept </a:t>
            </a:r>
            <a:r>
              <a:rPr lang="en-US" altLang="ko-KR" sz="1600" dirty="0" smtClean="0"/>
              <a:t>or reject </a:t>
            </a:r>
            <a:r>
              <a:rPr lang="en-US" altLang="ko-KR" sz="1600" dirty="0"/>
              <a:t>the DBS allocation request using an algorithm outside the scope of this standard</a:t>
            </a:r>
            <a:r>
              <a:rPr lang="en-US" altLang="ko-KR" sz="1600" dirty="0" smtClean="0"/>
              <a:t>.</a:t>
            </a:r>
            <a:r>
              <a:rPr lang="en-US" altLang="ko-KR" sz="1600" dirty="0">
                <a:solidFill>
                  <a:srgbClr val="FF0000"/>
                </a:solidFill>
              </a:rPr>
              <a:t> (Use standard font size</a:t>
            </a:r>
            <a:r>
              <a:rPr lang="en-US" altLang="ko-KR" sz="1600" dirty="0" smtClean="0">
                <a:solidFill>
                  <a:srgbClr val="FF0000"/>
                </a:solidFill>
              </a:rPr>
              <a:t>)</a:t>
            </a:r>
            <a:endParaRPr lang="en-US" altLang="ko-KR" sz="1600" b="1" i="1" dirty="0">
              <a:solidFill>
                <a:srgbClr val="FF0000"/>
              </a:solidFill>
            </a:endParaRPr>
          </a:p>
        </p:txBody>
      </p:sp>
      <p:sp>
        <p:nvSpPr>
          <p:cNvPr id="4" name="직사각형 3"/>
          <p:cNvSpPr/>
          <p:nvPr/>
        </p:nvSpPr>
        <p:spPr>
          <a:xfrm>
            <a:off x="683568" y="631321"/>
            <a:ext cx="1019195" cy="276999"/>
          </a:xfrm>
          <a:prstGeom prst="rect">
            <a:avLst/>
          </a:prstGeom>
          <a:solidFill>
            <a:schemeClr val="bg1"/>
          </a:solidFill>
          <a:ln>
            <a:solidFill>
              <a:srgbClr val="FF0000"/>
            </a:solidFill>
          </a:ln>
        </p:spPr>
        <p:txBody>
          <a:bodyPr wrap="square">
            <a:spAutoFit/>
          </a:body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22574172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225 </a:t>
            </a:r>
            <a:r>
              <a:rPr lang="en-US" altLang="ko-KR" b="1" dirty="0" smtClean="0">
                <a:solidFill>
                  <a:schemeClr val="tx1"/>
                </a:solidFill>
              </a:rPr>
              <a:t>(</a:t>
            </a:r>
            <a:r>
              <a:rPr lang="en-US" altLang="ko-KR" b="1" dirty="0" smtClean="0"/>
              <a:t>Editorial</a:t>
            </a:r>
            <a:r>
              <a:rPr lang="en-US" altLang="ko-KR" b="1" dirty="0" smtClean="0">
                <a:solidFill>
                  <a:schemeClr val="tx1"/>
                </a:solidFill>
              </a:rPr>
              <a:t>)</a:t>
            </a:r>
            <a:endParaRPr lang="ko-KR" altLang="en-US" b="1" dirty="0">
              <a:solidFill>
                <a:schemeClr val="tx1"/>
              </a:solidFill>
            </a:endParaRPr>
          </a:p>
        </p:txBody>
      </p:sp>
      <p:sp>
        <p:nvSpPr>
          <p:cNvPr id="3" name="내용 개체 틀 2"/>
          <p:cNvSpPr>
            <a:spLocks noGrp="1"/>
          </p:cNvSpPr>
          <p:nvPr>
            <p:ph idx="1"/>
          </p:nvPr>
        </p:nvSpPr>
        <p:spPr>
          <a:xfrm>
            <a:off x="685800" y="1772816"/>
            <a:ext cx="8134672" cy="4323184"/>
          </a:xfrm>
        </p:spPr>
        <p:txBody>
          <a:bodyPr/>
          <a:lstStyle/>
          <a:p>
            <a:r>
              <a:rPr lang="en-US" altLang="ko-KR" sz="2000" dirty="0" smtClean="0"/>
              <a:t>Comment</a:t>
            </a:r>
          </a:p>
          <a:p>
            <a:pPr lvl="1"/>
            <a:r>
              <a:rPr lang="en-US" altLang="ko-KR" sz="1600" dirty="0"/>
              <a:t>Border thicknesses of table 44za are </a:t>
            </a:r>
            <a:r>
              <a:rPr lang="en-US" altLang="ko-KR" sz="1600" dirty="0" smtClean="0"/>
              <a:t>inconsistent</a:t>
            </a:r>
          </a:p>
          <a:p>
            <a:r>
              <a:rPr lang="en-US" altLang="ko-KR" sz="2000" dirty="0" smtClean="0"/>
              <a:t>Proposed Change</a:t>
            </a:r>
          </a:p>
          <a:p>
            <a:pPr lvl="1"/>
            <a:r>
              <a:rPr lang="en-US" altLang="ko-KR" sz="1600" dirty="0"/>
              <a:t>Use standard format for table </a:t>
            </a:r>
            <a:r>
              <a:rPr lang="en-US" altLang="ko-KR" sz="1600" dirty="0" smtClean="0"/>
              <a:t>borders</a:t>
            </a:r>
            <a:endParaRPr lang="en-US" altLang="ko-KR" sz="1600" dirty="0"/>
          </a:p>
          <a:p>
            <a:r>
              <a:rPr lang="en-US" altLang="ko-KR" sz="2000" dirty="0" smtClean="0"/>
              <a:t>Proposed Resolution</a:t>
            </a:r>
          </a:p>
          <a:p>
            <a:pPr lvl="1"/>
            <a:r>
              <a:rPr lang="en-US" altLang="ko-KR" sz="1600" dirty="0"/>
              <a:t>Use standard format for table </a:t>
            </a:r>
            <a:r>
              <a:rPr lang="en-US" altLang="ko-KR" sz="1600" dirty="0" smtClean="0"/>
              <a:t>borders of </a:t>
            </a:r>
            <a:r>
              <a:rPr lang="en-US" altLang="ko-KR" sz="1600" dirty="0"/>
              <a:t>table </a:t>
            </a:r>
            <a:r>
              <a:rPr lang="en-US" altLang="ko-KR" sz="1600" dirty="0" smtClean="0"/>
              <a:t>44za, table 44zb, and table 44zc.</a:t>
            </a:r>
            <a:endParaRPr lang="en-US" altLang="ko-KR" sz="1600"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5616" y="3789040"/>
            <a:ext cx="3851920" cy="12494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5616" y="5076919"/>
            <a:ext cx="3851920" cy="6179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5616" y="5733256"/>
            <a:ext cx="3851920" cy="6149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5021577" y="3872081"/>
            <a:ext cx="2214719" cy="276999"/>
          </a:xfrm>
          <a:prstGeom prst="rect">
            <a:avLst/>
          </a:prstGeom>
          <a:solidFill>
            <a:srgbClr val="FFFF00"/>
          </a:solidFill>
        </p:spPr>
        <p:txBody>
          <a:bodyPr wrap="square" rtlCol="0">
            <a:spAutoFit/>
          </a:bodyPr>
          <a:lstStyle/>
          <a:p>
            <a:r>
              <a:rPr lang="en-US" altLang="ko-KR" dirty="0" smtClean="0">
                <a:sym typeface="Wingdings"/>
              </a:rPr>
              <a:t> </a:t>
            </a:r>
            <a:r>
              <a:rPr lang="en-US" altLang="ko-KR" dirty="0" smtClean="0"/>
              <a:t>See table 44za on the page 52</a:t>
            </a:r>
            <a:endParaRPr lang="ko-KR" altLang="en-US" dirty="0"/>
          </a:p>
        </p:txBody>
      </p:sp>
      <p:sp>
        <p:nvSpPr>
          <p:cNvPr id="9" name="TextBox 8"/>
          <p:cNvSpPr txBox="1"/>
          <p:nvPr/>
        </p:nvSpPr>
        <p:spPr>
          <a:xfrm>
            <a:off x="5021577" y="5168225"/>
            <a:ext cx="2214719" cy="276999"/>
          </a:xfrm>
          <a:prstGeom prst="rect">
            <a:avLst/>
          </a:prstGeom>
          <a:solidFill>
            <a:srgbClr val="FFFF00"/>
          </a:solidFill>
        </p:spPr>
        <p:txBody>
          <a:bodyPr wrap="square" rtlCol="0">
            <a:spAutoFit/>
          </a:bodyPr>
          <a:lstStyle/>
          <a:p>
            <a:r>
              <a:rPr lang="en-US" altLang="ko-KR" dirty="0" smtClean="0">
                <a:sym typeface="Wingdings"/>
              </a:rPr>
              <a:t> </a:t>
            </a:r>
            <a:r>
              <a:rPr lang="en-US" altLang="ko-KR" dirty="0" smtClean="0"/>
              <a:t>See table 44zb on the page 53</a:t>
            </a:r>
            <a:endParaRPr lang="ko-KR" altLang="en-US" dirty="0"/>
          </a:p>
        </p:txBody>
      </p:sp>
      <p:sp>
        <p:nvSpPr>
          <p:cNvPr id="10" name="TextBox 9"/>
          <p:cNvSpPr txBox="1"/>
          <p:nvPr/>
        </p:nvSpPr>
        <p:spPr>
          <a:xfrm>
            <a:off x="5021577" y="5888305"/>
            <a:ext cx="2214719" cy="276999"/>
          </a:xfrm>
          <a:prstGeom prst="rect">
            <a:avLst/>
          </a:prstGeom>
          <a:solidFill>
            <a:srgbClr val="FFFF00"/>
          </a:solidFill>
        </p:spPr>
        <p:txBody>
          <a:bodyPr wrap="square" rtlCol="0">
            <a:spAutoFit/>
          </a:bodyPr>
          <a:lstStyle/>
          <a:p>
            <a:r>
              <a:rPr lang="en-US" altLang="ko-KR" dirty="0" smtClean="0">
                <a:sym typeface="Wingdings"/>
              </a:rPr>
              <a:t> </a:t>
            </a:r>
            <a:r>
              <a:rPr lang="en-US" altLang="ko-KR" dirty="0" smtClean="0"/>
              <a:t>See table 44zc on the page 54</a:t>
            </a:r>
            <a:endParaRPr lang="ko-KR" altLang="en-US" dirty="0"/>
          </a:p>
        </p:txBody>
      </p:sp>
      <p:sp>
        <p:nvSpPr>
          <p:cNvPr id="11" name="직사각형 10"/>
          <p:cNvSpPr/>
          <p:nvPr/>
        </p:nvSpPr>
        <p:spPr>
          <a:xfrm>
            <a:off x="683568" y="631321"/>
            <a:ext cx="1019195" cy="276999"/>
          </a:xfrm>
          <a:prstGeom prst="rect">
            <a:avLst/>
          </a:prstGeom>
          <a:solidFill>
            <a:schemeClr val="bg1"/>
          </a:solidFill>
          <a:ln>
            <a:solidFill>
              <a:srgbClr val="FF0000"/>
            </a:solidFill>
          </a:ln>
        </p:spPr>
        <p:txBody>
          <a:bodyPr wrap="square">
            <a:spAutoFit/>
          </a:body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14651998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226 </a:t>
            </a:r>
            <a:r>
              <a:rPr lang="en-US" altLang="ko-KR" b="1" dirty="0" smtClean="0">
                <a:solidFill>
                  <a:schemeClr val="tx1"/>
                </a:solidFill>
              </a:rPr>
              <a:t>(</a:t>
            </a:r>
            <a:r>
              <a:rPr lang="en-US" altLang="ko-KR" b="1" dirty="0" smtClean="0"/>
              <a:t>Editorial</a:t>
            </a:r>
            <a:r>
              <a:rPr lang="en-US" altLang="ko-KR" b="1" dirty="0" smtClean="0">
                <a:solidFill>
                  <a:schemeClr val="tx1"/>
                </a:solidFill>
              </a:rPr>
              <a:t>)</a:t>
            </a:r>
            <a:endParaRPr lang="ko-KR" altLang="en-US" b="1" dirty="0">
              <a:solidFill>
                <a:schemeClr val="tx1"/>
              </a:solidFill>
            </a:endParaRPr>
          </a:p>
        </p:txBody>
      </p:sp>
      <p:sp>
        <p:nvSpPr>
          <p:cNvPr id="3" name="내용 개체 틀 2"/>
          <p:cNvSpPr>
            <a:spLocks noGrp="1"/>
          </p:cNvSpPr>
          <p:nvPr>
            <p:ph idx="1"/>
          </p:nvPr>
        </p:nvSpPr>
        <p:spPr>
          <a:xfrm>
            <a:off x="685800" y="1772816"/>
            <a:ext cx="8134672" cy="4323184"/>
          </a:xfrm>
        </p:spPr>
        <p:txBody>
          <a:bodyPr/>
          <a:lstStyle/>
          <a:p>
            <a:r>
              <a:rPr lang="en-US" altLang="ko-KR" sz="2000" dirty="0" smtClean="0"/>
              <a:t>Comment</a:t>
            </a:r>
          </a:p>
          <a:p>
            <a:pPr lvl="1"/>
            <a:r>
              <a:rPr lang="en-US" altLang="ko-KR" sz="1600" dirty="0"/>
              <a:t>Table 44zb Missing "the" in </a:t>
            </a:r>
            <a:r>
              <a:rPr lang="en-US" altLang="ko-KR" sz="1600" dirty="0" smtClean="0"/>
              <a:t>description</a:t>
            </a:r>
            <a:endParaRPr lang="en-US" altLang="ko-KR" sz="1600" dirty="0"/>
          </a:p>
          <a:p>
            <a:r>
              <a:rPr lang="en-US" altLang="ko-KR" sz="2000" dirty="0" smtClean="0"/>
              <a:t>Proposed Change</a:t>
            </a:r>
          </a:p>
          <a:p>
            <a:pPr lvl="1"/>
            <a:r>
              <a:rPr lang="en-US" altLang="ko-KR" sz="1600" dirty="0"/>
              <a:t>Change to "The short address of the Coordinator that sent the TMCTP DBS </a:t>
            </a:r>
            <a:r>
              <a:rPr lang="en-US" altLang="ko-KR" sz="1600" dirty="0" smtClean="0"/>
              <a:t>Request"</a:t>
            </a:r>
            <a:endParaRPr lang="en-US" altLang="ko-KR" sz="1600" dirty="0"/>
          </a:p>
          <a:p>
            <a:r>
              <a:rPr lang="en-US" altLang="ko-KR" sz="2000" dirty="0" smtClean="0"/>
              <a:t>Proposed Resolution</a:t>
            </a:r>
          </a:p>
          <a:p>
            <a:pPr lvl="1"/>
            <a:r>
              <a:rPr lang="en-US" altLang="ko-KR" sz="1600" b="1" i="1" dirty="0" smtClean="0">
                <a:solidFill>
                  <a:srgbClr val="0000FF"/>
                </a:solidFill>
              </a:rPr>
              <a:t>(</a:t>
            </a:r>
            <a:r>
              <a:rPr lang="en-US" altLang="ko-KR" sz="1600" b="1" i="1" dirty="0">
                <a:solidFill>
                  <a:srgbClr val="0000FF"/>
                </a:solidFill>
              </a:rPr>
              <a:t>from) </a:t>
            </a:r>
            <a:r>
              <a:rPr lang="en-US" altLang="ko-KR" sz="1600" dirty="0"/>
              <a:t>The short address of the Coordinator that </a:t>
            </a:r>
            <a:r>
              <a:rPr lang="en-US" altLang="ko-KR" sz="1600" dirty="0">
                <a:solidFill>
                  <a:srgbClr val="FF0000"/>
                </a:solidFill>
              </a:rPr>
              <a:t>sent TMCTP </a:t>
            </a:r>
            <a:r>
              <a:rPr lang="en-US" altLang="ko-KR" sz="1600" dirty="0"/>
              <a:t>DBS </a:t>
            </a:r>
            <a:r>
              <a:rPr lang="en-US" altLang="ko-KR" sz="1600" dirty="0" smtClean="0"/>
              <a:t>Request</a:t>
            </a:r>
          </a:p>
          <a:p>
            <a:pPr lvl="1"/>
            <a:r>
              <a:rPr lang="en-US" altLang="ko-KR" sz="1600" b="1" i="1" dirty="0" smtClean="0">
                <a:solidFill>
                  <a:srgbClr val="0000FF"/>
                </a:solidFill>
              </a:rPr>
              <a:t>(to) </a:t>
            </a:r>
            <a:r>
              <a:rPr lang="en-US" altLang="ko-KR" sz="1600" dirty="0"/>
              <a:t>The short address of the Coordinator that </a:t>
            </a:r>
            <a:r>
              <a:rPr lang="en-US" altLang="ko-KR" sz="1600" dirty="0">
                <a:solidFill>
                  <a:srgbClr val="FF0000"/>
                </a:solidFill>
              </a:rPr>
              <a:t>sent </a:t>
            </a:r>
            <a:r>
              <a:rPr lang="en-US" altLang="ko-KR" sz="1600" dirty="0" smtClean="0">
                <a:solidFill>
                  <a:srgbClr val="FF0000"/>
                </a:solidFill>
              </a:rPr>
              <a:t>the TMCTP </a:t>
            </a:r>
            <a:r>
              <a:rPr lang="en-US" altLang="ko-KR" sz="1600" dirty="0"/>
              <a:t>DBS Request</a:t>
            </a:r>
          </a:p>
        </p:txBody>
      </p:sp>
      <p:sp>
        <p:nvSpPr>
          <p:cNvPr id="4" name="직사각형 3"/>
          <p:cNvSpPr/>
          <p:nvPr/>
        </p:nvSpPr>
        <p:spPr>
          <a:xfrm>
            <a:off x="683568" y="631321"/>
            <a:ext cx="1019195" cy="276999"/>
          </a:xfrm>
          <a:prstGeom prst="rect">
            <a:avLst/>
          </a:prstGeom>
          <a:solidFill>
            <a:schemeClr val="bg1"/>
          </a:solidFill>
          <a:ln>
            <a:solidFill>
              <a:srgbClr val="FF0000"/>
            </a:solidFill>
          </a:ln>
        </p:spPr>
        <p:txBody>
          <a:bodyPr wrap="square">
            <a:spAutoFit/>
          </a:body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15663776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CIDs 227</a:t>
            </a:r>
            <a:r>
              <a:rPr lang="en-US" altLang="ko-KR" b="1" dirty="0"/>
              <a:t> </a:t>
            </a:r>
            <a:r>
              <a:rPr lang="en-US" altLang="ko-KR" b="1" dirty="0" smtClean="0"/>
              <a:t>and 228 (Technical)           </a:t>
            </a:r>
            <a:br>
              <a:rPr lang="en-US" altLang="ko-KR" b="1" dirty="0" smtClean="0"/>
            </a:br>
            <a:r>
              <a:rPr lang="en-US" altLang="ko-KR" b="1" dirty="0" smtClean="0"/>
              <a:t>CIDs 229 and 231 </a:t>
            </a:r>
            <a:r>
              <a:rPr lang="en-US" altLang="ko-KR" b="1" dirty="0" smtClean="0">
                <a:solidFill>
                  <a:schemeClr val="tx1"/>
                </a:solidFill>
              </a:rPr>
              <a:t>(</a:t>
            </a:r>
            <a:r>
              <a:rPr lang="en-US" altLang="ko-KR" b="1" dirty="0" smtClean="0"/>
              <a:t>Editorial</a:t>
            </a:r>
            <a:r>
              <a:rPr lang="en-US" altLang="ko-KR" b="1" dirty="0" smtClean="0">
                <a:solidFill>
                  <a:schemeClr val="tx1"/>
                </a:solidFill>
              </a:rPr>
              <a:t>)</a:t>
            </a:r>
            <a:endParaRPr lang="ko-KR" altLang="en-US" b="1" dirty="0">
              <a:solidFill>
                <a:schemeClr val="tx1"/>
              </a:solidFill>
            </a:endParaRPr>
          </a:p>
        </p:txBody>
      </p:sp>
      <p:sp>
        <p:nvSpPr>
          <p:cNvPr id="3" name="내용 개체 틀 2"/>
          <p:cNvSpPr>
            <a:spLocks noGrp="1"/>
          </p:cNvSpPr>
          <p:nvPr>
            <p:ph idx="1"/>
          </p:nvPr>
        </p:nvSpPr>
        <p:spPr>
          <a:xfrm>
            <a:off x="685800" y="1772816"/>
            <a:ext cx="8134672" cy="4323184"/>
          </a:xfrm>
        </p:spPr>
        <p:txBody>
          <a:bodyPr/>
          <a:lstStyle/>
          <a:p>
            <a:r>
              <a:rPr lang="en-US" altLang="ko-KR" sz="1800" dirty="0" smtClean="0"/>
              <a:t>Comment</a:t>
            </a:r>
          </a:p>
          <a:p>
            <a:pPr lvl="1"/>
            <a:r>
              <a:rPr lang="en-US" altLang="ko-KR" sz="1400" dirty="0" smtClean="0"/>
              <a:t>CID </a:t>
            </a:r>
            <a:r>
              <a:rPr lang="en-US" altLang="ko-KR" sz="1400" dirty="0"/>
              <a:t>227: Table 44zc Strange characters in Valid range </a:t>
            </a:r>
            <a:r>
              <a:rPr lang="en-US" altLang="ko-KR" sz="1400" dirty="0" smtClean="0"/>
              <a:t>field</a:t>
            </a:r>
          </a:p>
          <a:p>
            <a:pPr lvl="1"/>
            <a:r>
              <a:rPr lang="en-US" altLang="ko-KR" sz="1400" dirty="0"/>
              <a:t>CID </a:t>
            </a:r>
            <a:r>
              <a:rPr lang="en-US" altLang="ko-KR" sz="1400" dirty="0" smtClean="0"/>
              <a:t>228</a:t>
            </a:r>
            <a:r>
              <a:rPr lang="en-US" altLang="ko-KR" sz="1400" dirty="0"/>
              <a:t>: In Table 44zc, the valid range entries in rows 1 and 2 seem to be </a:t>
            </a:r>
            <a:r>
              <a:rPr lang="en-US" altLang="ko-KR" sz="1400" dirty="0" smtClean="0"/>
              <a:t>corrupted</a:t>
            </a:r>
            <a:endParaRPr lang="en-US" altLang="ko-KR" sz="1400" dirty="0"/>
          </a:p>
          <a:p>
            <a:pPr lvl="1"/>
            <a:r>
              <a:rPr lang="en-US" altLang="ko-KR" sz="1400" dirty="0"/>
              <a:t>CID </a:t>
            </a:r>
            <a:r>
              <a:rPr lang="en-US" altLang="ko-KR" sz="1400" dirty="0" smtClean="0"/>
              <a:t>229: </a:t>
            </a:r>
            <a:r>
              <a:rPr lang="en-US" altLang="ko-KR" sz="1400" dirty="0"/>
              <a:t>There is some extra characters (“,</a:t>
            </a:r>
            <a:r>
              <a:rPr lang="en-US" altLang="ko-KR" sz="1400" dirty="0" err="1"/>
              <a:t>Äì</a:t>
            </a:r>
            <a:r>
              <a:rPr lang="en-US" altLang="ko-KR" sz="1400" dirty="0"/>
              <a:t>”) in the table 44zc </a:t>
            </a:r>
            <a:r>
              <a:rPr lang="en-US" altLang="ko-KR" sz="1400" dirty="0" err="1"/>
              <a:t>CoordAddress</a:t>
            </a:r>
            <a:r>
              <a:rPr lang="en-US" altLang="ko-KR" sz="1400" dirty="0"/>
              <a:t> row Valid range </a:t>
            </a:r>
            <a:r>
              <a:rPr lang="en-US" altLang="ko-KR" sz="1400" dirty="0" smtClean="0"/>
              <a:t>column</a:t>
            </a:r>
          </a:p>
          <a:p>
            <a:pPr lvl="1"/>
            <a:r>
              <a:rPr lang="en-US" altLang="ko-KR" sz="1400" dirty="0" smtClean="0"/>
              <a:t>CID 231</a:t>
            </a:r>
            <a:r>
              <a:rPr lang="en-US" altLang="ko-KR" sz="1400" dirty="0"/>
              <a:t>: There is some extra characters (“,</a:t>
            </a:r>
            <a:r>
              <a:rPr lang="en-US" altLang="ko-KR" sz="1400" dirty="0" err="1"/>
              <a:t>Äì</a:t>
            </a:r>
            <a:r>
              <a:rPr lang="en-US" altLang="ko-KR" sz="1400" dirty="0"/>
              <a:t>”) in the table 44zc </a:t>
            </a:r>
            <a:r>
              <a:rPr lang="en-US" altLang="ko-KR" sz="1400" dirty="0" err="1"/>
              <a:t>RequesterCoordAddr</a:t>
            </a:r>
            <a:r>
              <a:rPr lang="en-US" altLang="ko-KR" sz="1400" dirty="0"/>
              <a:t> row Valid range </a:t>
            </a:r>
            <a:r>
              <a:rPr lang="en-US" altLang="ko-KR" sz="1400" dirty="0" smtClean="0"/>
              <a:t>column</a:t>
            </a:r>
            <a:endParaRPr lang="en-US" altLang="ko-KR" sz="1400" dirty="0"/>
          </a:p>
          <a:p>
            <a:r>
              <a:rPr lang="en-US" altLang="ko-KR" sz="1800" dirty="0"/>
              <a:t>Proposed Change</a:t>
            </a:r>
          </a:p>
          <a:p>
            <a:pPr lvl="1"/>
            <a:r>
              <a:rPr lang="en-US" altLang="ko-KR" sz="1400" dirty="0"/>
              <a:t>CID 227: Change to "0x0000-0xffff“</a:t>
            </a:r>
          </a:p>
          <a:p>
            <a:pPr lvl="1"/>
            <a:r>
              <a:rPr lang="en-US" altLang="ko-KR" sz="1400" dirty="0"/>
              <a:t>CID 228: Correct as </a:t>
            </a:r>
            <a:r>
              <a:rPr lang="en-US" altLang="ko-KR" sz="1400" dirty="0" smtClean="0"/>
              <a:t>necessary </a:t>
            </a:r>
          </a:p>
          <a:p>
            <a:pPr lvl="1"/>
            <a:r>
              <a:rPr lang="en-US" altLang="ko-KR" sz="1400" dirty="0" smtClean="0"/>
              <a:t>CID </a:t>
            </a:r>
            <a:r>
              <a:rPr lang="en-US" altLang="ko-KR" sz="1400" dirty="0"/>
              <a:t>229</a:t>
            </a:r>
            <a:r>
              <a:rPr lang="en-US" altLang="ko-KR" sz="1400" dirty="0" smtClean="0"/>
              <a:t>: </a:t>
            </a:r>
            <a:r>
              <a:rPr lang="en-US" altLang="ko-KR" sz="1400" dirty="0"/>
              <a:t>Replace with “-” </a:t>
            </a:r>
          </a:p>
          <a:p>
            <a:pPr lvl="1"/>
            <a:r>
              <a:rPr lang="en-US" altLang="ko-KR" sz="1400" dirty="0"/>
              <a:t>CID 231: Replace with “-” </a:t>
            </a:r>
          </a:p>
          <a:p>
            <a:r>
              <a:rPr lang="en-US" altLang="ko-KR" sz="1800" dirty="0" smtClean="0"/>
              <a:t>Proposed Resolution</a:t>
            </a:r>
          </a:p>
          <a:p>
            <a:pPr marL="457200" lvl="1" indent="0">
              <a:buNone/>
            </a:pPr>
            <a:endParaRPr lang="en-US" altLang="ko-KR" sz="1400" dirty="0" smtClean="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5229200"/>
            <a:ext cx="3816424" cy="12017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16016" y="5229200"/>
            <a:ext cx="3816424" cy="12017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직사각형 7"/>
          <p:cNvSpPr/>
          <p:nvPr/>
        </p:nvSpPr>
        <p:spPr>
          <a:xfrm>
            <a:off x="7419971" y="5517232"/>
            <a:ext cx="1019195" cy="230832"/>
          </a:xfrm>
          <a:prstGeom prst="rect">
            <a:avLst/>
          </a:prstGeom>
          <a:solidFill>
            <a:schemeClr val="bg1"/>
          </a:solidFill>
        </p:spPr>
        <p:txBody>
          <a:bodyPr wrap="square">
            <a:spAutoFit/>
          </a:bodyPr>
          <a:lstStyle/>
          <a:p>
            <a:pPr algn="ctr"/>
            <a:r>
              <a:rPr lang="en-US" altLang="ko-KR" sz="900" dirty="0" smtClean="0">
                <a:solidFill>
                  <a:srgbClr val="FF0000"/>
                </a:solidFill>
              </a:rPr>
              <a:t>0x0000-0xffff</a:t>
            </a:r>
          </a:p>
        </p:txBody>
      </p:sp>
      <p:sp>
        <p:nvSpPr>
          <p:cNvPr id="9" name="직사각형 8"/>
          <p:cNvSpPr/>
          <p:nvPr/>
        </p:nvSpPr>
        <p:spPr>
          <a:xfrm>
            <a:off x="7431054" y="6006480"/>
            <a:ext cx="1019195" cy="230832"/>
          </a:xfrm>
          <a:prstGeom prst="rect">
            <a:avLst/>
          </a:prstGeom>
          <a:solidFill>
            <a:schemeClr val="bg1"/>
          </a:solidFill>
        </p:spPr>
        <p:txBody>
          <a:bodyPr wrap="square">
            <a:spAutoFit/>
          </a:bodyPr>
          <a:lstStyle/>
          <a:p>
            <a:pPr algn="ctr"/>
            <a:r>
              <a:rPr lang="en-US" altLang="ko-KR" sz="900" dirty="0" smtClean="0">
                <a:solidFill>
                  <a:srgbClr val="FF0000"/>
                </a:solidFill>
              </a:rPr>
              <a:t>0x0000-0xffff</a:t>
            </a:r>
          </a:p>
        </p:txBody>
      </p:sp>
      <p:sp>
        <p:nvSpPr>
          <p:cNvPr id="10" name="직사각형 9"/>
          <p:cNvSpPr/>
          <p:nvPr/>
        </p:nvSpPr>
        <p:spPr>
          <a:xfrm>
            <a:off x="2555776" y="6250523"/>
            <a:ext cx="695159" cy="261610"/>
          </a:xfrm>
          <a:prstGeom prst="rect">
            <a:avLst/>
          </a:prstGeom>
          <a:solidFill>
            <a:schemeClr val="bg1"/>
          </a:solidFill>
        </p:spPr>
        <p:txBody>
          <a:bodyPr wrap="square">
            <a:spAutoFit/>
          </a:bodyPr>
          <a:lstStyle/>
          <a:p>
            <a:pPr algn="ctr"/>
            <a:r>
              <a:rPr lang="en-US" altLang="ko-KR" sz="1050" dirty="0" smtClean="0">
                <a:solidFill>
                  <a:srgbClr val="0000FF"/>
                </a:solidFill>
              </a:rPr>
              <a:t>(</a:t>
            </a:r>
            <a:r>
              <a:rPr lang="en-US" altLang="ko-KR" sz="1100" b="1" dirty="0" smtClean="0">
                <a:solidFill>
                  <a:srgbClr val="0000FF"/>
                </a:solidFill>
              </a:rPr>
              <a:t>from</a:t>
            </a:r>
            <a:r>
              <a:rPr lang="en-US" altLang="ko-KR" sz="1050" dirty="0" smtClean="0">
                <a:solidFill>
                  <a:srgbClr val="0000FF"/>
                </a:solidFill>
              </a:rPr>
              <a:t>)</a:t>
            </a:r>
          </a:p>
        </p:txBody>
      </p:sp>
      <p:sp>
        <p:nvSpPr>
          <p:cNvPr id="11" name="직사각형 10"/>
          <p:cNvSpPr/>
          <p:nvPr/>
        </p:nvSpPr>
        <p:spPr>
          <a:xfrm>
            <a:off x="6325113" y="6250523"/>
            <a:ext cx="695159" cy="261610"/>
          </a:xfrm>
          <a:prstGeom prst="rect">
            <a:avLst/>
          </a:prstGeom>
          <a:solidFill>
            <a:schemeClr val="bg1"/>
          </a:solidFill>
        </p:spPr>
        <p:txBody>
          <a:bodyPr wrap="square">
            <a:spAutoFit/>
          </a:bodyPr>
          <a:lstStyle/>
          <a:p>
            <a:pPr algn="ctr"/>
            <a:r>
              <a:rPr lang="en-US" altLang="ko-KR" sz="1050" dirty="0" smtClean="0">
                <a:solidFill>
                  <a:srgbClr val="0000FF"/>
                </a:solidFill>
              </a:rPr>
              <a:t>(</a:t>
            </a:r>
            <a:r>
              <a:rPr lang="en-US" altLang="ko-KR" sz="1100" b="1" dirty="0" smtClean="0">
                <a:solidFill>
                  <a:srgbClr val="0000FF"/>
                </a:solidFill>
              </a:rPr>
              <a:t>to</a:t>
            </a:r>
            <a:r>
              <a:rPr lang="en-US" altLang="ko-KR" sz="1050" dirty="0" smtClean="0">
                <a:solidFill>
                  <a:srgbClr val="0000FF"/>
                </a:solidFill>
              </a:rPr>
              <a:t>)</a:t>
            </a:r>
          </a:p>
        </p:txBody>
      </p:sp>
      <p:sp>
        <p:nvSpPr>
          <p:cNvPr id="12" name="직사각형 11"/>
          <p:cNvSpPr/>
          <p:nvPr/>
        </p:nvSpPr>
        <p:spPr>
          <a:xfrm>
            <a:off x="683568" y="631321"/>
            <a:ext cx="1019195" cy="276999"/>
          </a:xfrm>
          <a:prstGeom prst="rect">
            <a:avLst/>
          </a:prstGeom>
          <a:solidFill>
            <a:schemeClr val="bg1"/>
          </a:solidFill>
          <a:ln>
            <a:solidFill>
              <a:srgbClr val="FF0000"/>
            </a:solidFill>
          </a:ln>
        </p:spPr>
        <p:txBody>
          <a:bodyPr wrap="square">
            <a:spAutoFit/>
          </a:body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36507099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 230 </a:t>
            </a:r>
            <a:r>
              <a:rPr lang="en-US" altLang="ko-KR" b="1" dirty="0" smtClean="0">
                <a:solidFill>
                  <a:schemeClr val="tx1"/>
                </a:solidFill>
              </a:rPr>
              <a:t>(Editorial)</a:t>
            </a:r>
            <a:endParaRPr lang="ko-KR" altLang="en-US" b="1" dirty="0">
              <a:solidFill>
                <a:schemeClr val="tx1"/>
              </a:solidFill>
            </a:endParaRPr>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a:t>Table 44zc Missing "the" in </a:t>
            </a:r>
            <a:r>
              <a:rPr lang="en-US" altLang="ko-KR" sz="1600" dirty="0" smtClean="0"/>
              <a:t>description</a:t>
            </a:r>
          </a:p>
          <a:p>
            <a:r>
              <a:rPr lang="en-US" altLang="ko-KR" sz="2000" dirty="0" smtClean="0"/>
              <a:t>Proposed Change</a:t>
            </a:r>
          </a:p>
          <a:p>
            <a:pPr lvl="1"/>
            <a:r>
              <a:rPr lang="en-US" altLang="ko-KR" sz="1600" dirty="0"/>
              <a:t>Change to "The short address of the Coordinator that sent the TMCTP DBS </a:t>
            </a:r>
            <a:r>
              <a:rPr lang="en-US" altLang="ko-KR" sz="1600" dirty="0" smtClean="0"/>
              <a:t>Request</a:t>
            </a:r>
            <a:r>
              <a:rPr lang="en-US" altLang="ko-KR" sz="1600" dirty="0"/>
              <a:t> "</a:t>
            </a:r>
          </a:p>
          <a:p>
            <a:r>
              <a:rPr lang="en-US" altLang="ko-KR" sz="2000" dirty="0" smtClean="0"/>
              <a:t>Proposed Resolution</a:t>
            </a:r>
          </a:p>
          <a:p>
            <a:pPr lvl="1"/>
            <a:r>
              <a:rPr lang="en-US" altLang="ko-KR" sz="1600" b="1" i="1" dirty="0" smtClean="0">
                <a:solidFill>
                  <a:srgbClr val="0000FF"/>
                </a:solidFill>
              </a:rPr>
              <a:t>(from) </a:t>
            </a:r>
            <a:r>
              <a:rPr lang="en-US" altLang="ko-KR" sz="1600" dirty="0"/>
              <a:t>The short address of the Coordinator that </a:t>
            </a:r>
            <a:r>
              <a:rPr lang="en-US" altLang="ko-KR" sz="1600" dirty="0">
                <a:solidFill>
                  <a:srgbClr val="FF0000"/>
                </a:solidFill>
              </a:rPr>
              <a:t>sent </a:t>
            </a:r>
            <a:r>
              <a:rPr lang="en-US" altLang="ko-KR" sz="1600" dirty="0" smtClean="0">
                <a:solidFill>
                  <a:srgbClr val="FF0000"/>
                </a:solidFill>
              </a:rPr>
              <a:t>TMCTP </a:t>
            </a:r>
            <a:r>
              <a:rPr lang="en-US" altLang="ko-KR" sz="1600" dirty="0"/>
              <a:t>DBS Request </a:t>
            </a:r>
            <a:endParaRPr lang="en-US" altLang="ko-KR" sz="1600" dirty="0" smtClean="0"/>
          </a:p>
          <a:p>
            <a:pPr lvl="1"/>
            <a:endParaRPr lang="en-US" altLang="ko-KR" sz="1600" b="1" i="1" dirty="0">
              <a:solidFill>
                <a:srgbClr val="0000FF"/>
              </a:solidFill>
            </a:endParaRPr>
          </a:p>
          <a:p>
            <a:pPr lvl="1"/>
            <a:r>
              <a:rPr lang="en-US" altLang="ko-KR" sz="1600" b="1" i="1" dirty="0" smtClean="0">
                <a:solidFill>
                  <a:srgbClr val="0000FF"/>
                </a:solidFill>
              </a:rPr>
              <a:t>(to) </a:t>
            </a:r>
            <a:r>
              <a:rPr lang="en-US" altLang="ko-KR" sz="1600" dirty="0"/>
              <a:t>The short address of the Coordinator that </a:t>
            </a:r>
            <a:r>
              <a:rPr lang="en-US" altLang="ko-KR" sz="1600" dirty="0">
                <a:solidFill>
                  <a:srgbClr val="FF0000"/>
                </a:solidFill>
              </a:rPr>
              <a:t>sent the TMCTP </a:t>
            </a:r>
            <a:r>
              <a:rPr lang="en-US" altLang="ko-KR" sz="1600" dirty="0"/>
              <a:t>DBS Request </a:t>
            </a:r>
            <a:endParaRPr lang="en-US" altLang="ko-KR" sz="1600" dirty="0">
              <a:solidFill>
                <a:srgbClr val="FF0000"/>
              </a:solidFill>
            </a:endParaRPr>
          </a:p>
        </p:txBody>
      </p:sp>
      <p:sp>
        <p:nvSpPr>
          <p:cNvPr id="4" name="직사각형 3"/>
          <p:cNvSpPr/>
          <p:nvPr/>
        </p:nvSpPr>
        <p:spPr>
          <a:xfrm>
            <a:off x="683568" y="631321"/>
            <a:ext cx="1019195" cy="276999"/>
          </a:xfrm>
          <a:prstGeom prst="rect">
            <a:avLst/>
          </a:prstGeom>
          <a:solidFill>
            <a:schemeClr val="bg1"/>
          </a:solidFill>
          <a:ln>
            <a:solidFill>
              <a:srgbClr val="FF0000"/>
            </a:solidFill>
          </a:ln>
        </p:spPr>
        <p:txBody>
          <a:bodyPr wrap="square">
            <a:spAutoFit/>
          </a:body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21311267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233 </a:t>
            </a:r>
            <a:r>
              <a:rPr lang="en-US" altLang="ko-KR" b="1" dirty="0" smtClean="0">
                <a:solidFill>
                  <a:schemeClr val="tx1"/>
                </a:solidFill>
              </a:rPr>
              <a:t>(</a:t>
            </a:r>
            <a:r>
              <a:rPr lang="en-US" altLang="ko-KR" b="1" dirty="0" smtClean="0"/>
              <a:t>Editorial</a:t>
            </a:r>
            <a:r>
              <a:rPr lang="en-US" altLang="ko-KR" b="1" dirty="0" smtClean="0">
                <a:solidFill>
                  <a:schemeClr val="tx1"/>
                </a:solidFill>
              </a:rPr>
              <a:t>)</a:t>
            </a:r>
            <a:endParaRPr lang="ko-KR" altLang="en-US" b="1" dirty="0">
              <a:solidFill>
                <a:schemeClr val="tx1"/>
              </a:solidFill>
            </a:endParaRPr>
          </a:p>
        </p:txBody>
      </p:sp>
      <p:sp>
        <p:nvSpPr>
          <p:cNvPr id="3" name="내용 개체 틀 2"/>
          <p:cNvSpPr>
            <a:spLocks noGrp="1"/>
          </p:cNvSpPr>
          <p:nvPr>
            <p:ph idx="1"/>
          </p:nvPr>
        </p:nvSpPr>
        <p:spPr>
          <a:xfrm>
            <a:off x="685800" y="1772816"/>
            <a:ext cx="8134672" cy="4323184"/>
          </a:xfrm>
        </p:spPr>
        <p:txBody>
          <a:bodyPr/>
          <a:lstStyle/>
          <a:p>
            <a:r>
              <a:rPr lang="en-US" altLang="ko-KR" sz="2000" dirty="0" smtClean="0"/>
              <a:t>Comment</a:t>
            </a:r>
          </a:p>
          <a:p>
            <a:pPr lvl="1"/>
            <a:r>
              <a:rPr lang="en-US" altLang="ko-KR" sz="1600" dirty="0"/>
              <a:t>status should start with capital </a:t>
            </a:r>
            <a:r>
              <a:rPr lang="en-US" altLang="ko-KR" sz="1600" dirty="0" smtClean="0"/>
              <a:t>S</a:t>
            </a:r>
            <a:endParaRPr lang="en-US" altLang="ko-KR" sz="1600" dirty="0"/>
          </a:p>
          <a:p>
            <a:r>
              <a:rPr lang="en-US" altLang="ko-KR" sz="2000" dirty="0" smtClean="0"/>
              <a:t>Proposed Change</a:t>
            </a:r>
          </a:p>
          <a:p>
            <a:pPr lvl="1"/>
            <a:r>
              <a:rPr lang="en-US" altLang="ko-KR" sz="1600" dirty="0"/>
              <a:t>Change to "</a:t>
            </a:r>
            <a:r>
              <a:rPr lang="en-US" altLang="ko-KR" sz="1600" dirty="0" smtClean="0"/>
              <a:t>Status"</a:t>
            </a:r>
            <a:endParaRPr lang="en-US" altLang="ko-KR" sz="1600" dirty="0"/>
          </a:p>
          <a:p>
            <a:r>
              <a:rPr lang="en-US" altLang="ko-KR" sz="2000" dirty="0" smtClean="0"/>
              <a:t>Proposed Resolution</a:t>
            </a:r>
          </a:p>
          <a:p>
            <a:pPr lvl="1"/>
            <a:r>
              <a:rPr lang="en-US" altLang="ko-KR" sz="1600" b="1" i="1" dirty="0">
                <a:solidFill>
                  <a:srgbClr val="0000FF"/>
                </a:solidFill>
              </a:rPr>
              <a:t>(from) </a:t>
            </a:r>
            <a:r>
              <a:rPr lang="en-US" altLang="ko-KR" sz="1600" dirty="0" smtClean="0">
                <a:solidFill>
                  <a:srgbClr val="FF0000"/>
                </a:solidFill>
              </a:rPr>
              <a:t>s</a:t>
            </a:r>
            <a:r>
              <a:rPr lang="en-US" altLang="ko-KR" sz="1600" dirty="0" smtClean="0"/>
              <a:t>tatus</a:t>
            </a:r>
            <a:endParaRPr lang="en-US" altLang="ko-KR" sz="1600" b="1" i="1" dirty="0">
              <a:solidFill>
                <a:srgbClr val="0000FF"/>
              </a:solidFill>
            </a:endParaRPr>
          </a:p>
          <a:p>
            <a:pPr lvl="1"/>
            <a:r>
              <a:rPr lang="en-US" altLang="ko-KR" sz="1600" b="1" i="1" dirty="0" smtClean="0">
                <a:solidFill>
                  <a:srgbClr val="0000FF"/>
                </a:solidFill>
              </a:rPr>
              <a:t>(</a:t>
            </a:r>
            <a:r>
              <a:rPr lang="en-US" altLang="ko-KR" sz="1600" b="1" i="1" dirty="0">
                <a:solidFill>
                  <a:srgbClr val="0000FF"/>
                </a:solidFill>
              </a:rPr>
              <a:t>to</a:t>
            </a:r>
            <a:r>
              <a:rPr lang="en-US" altLang="ko-KR" sz="1600" b="1" i="1" dirty="0" smtClean="0">
                <a:solidFill>
                  <a:srgbClr val="0000FF"/>
                </a:solidFill>
              </a:rPr>
              <a:t>) </a:t>
            </a:r>
            <a:r>
              <a:rPr lang="en-US" altLang="ko-KR" sz="1600" dirty="0">
                <a:solidFill>
                  <a:srgbClr val="FF0000"/>
                </a:solidFill>
              </a:rPr>
              <a:t>S</a:t>
            </a:r>
            <a:r>
              <a:rPr lang="en-US" altLang="ko-KR" sz="1600" dirty="0"/>
              <a:t>tatus</a:t>
            </a:r>
          </a:p>
        </p:txBody>
      </p:sp>
      <p:sp>
        <p:nvSpPr>
          <p:cNvPr id="4" name="직사각형 3"/>
          <p:cNvSpPr/>
          <p:nvPr/>
        </p:nvSpPr>
        <p:spPr>
          <a:xfrm>
            <a:off x="683568" y="631321"/>
            <a:ext cx="1019195" cy="276999"/>
          </a:xfrm>
          <a:prstGeom prst="rect">
            <a:avLst/>
          </a:prstGeom>
          <a:solidFill>
            <a:schemeClr val="bg1"/>
          </a:solidFill>
          <a:ln>
            <a:solidFill>
              <a:srgbClr val="FF0000"/>
            </a:solidFill>
          </a:ln>
        </p:spPr>
        <p:txBody>
          <a:bodyPr wrap="square">
            <a:spAutoFit/>
          </a:body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3677477294"/>
      </p:ext>
    </p:extLst>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34518</TotalTime>
  <Words>780</Words>
  <Application>Microsoft Office PowerPoint</Application>
  <PresentationFormat>화면 슬라이드 쇼(4:3)</PresentationFormat>
  <Paragraphs>114</Paragraphs>
  <Slides>10</Slides>
  <Notes>1</Notes>
  <HiddenSlides>0</HiddenSlides>
  <MMClips>0</MMClips>
  <ScaleCrop>false</ScaleCrop>
  <HeadingPairs>
    <vt:vector size="4" baseType="variant">
      <vt:variant>
        <vt:lpstr>테마</vt:lpstr>
      </vt:variant>
      <vt:variant>
        <vt:i4>1</vt:i4>
      </vt:variant>
      <vt:variant>
        <vt:lpstr>슬라이드 제목</vt:lpstr>
      </vt:variant>
      <vt:variant>
        <vt:i4>10</vt:i4>
      </vt:variant>
    </vt:vector>
  </HeadingPairs>
  <TitlesOfParts>
    <vt:vector size="11" baseType="lpstr">
      <vt:lpstr>Office 테마</vt:lpstr>
      <vt:lpstr>PowerPoint 프레젠테이션</vt:lpstr>
      <vt:lpstr>Comments for Sub-clauses 6.2.22.1, 6.2.22.2, 6.2.22.3 and 6.2.22.4</vt:lpstr>
      <vt:lpstr>CID 223 (Technical) </vt:lpstr>
      <vt:lpstr>CID 224 (Editorial)</vt:lpstr>
      <vt:lpstr>CID 225 (Editorial)</vt:lpstr>
      <vt:lpstr>CID 226 (Editorial)</vt:lpstr>
      <vt:lpstr>CIDs 227 and 228 (Technical)            CIDs 229 and 231 (Editorial)</vt:lpstr>
      <vt:lpstr>CID 230 (Editorial)</vt:lpstr>
      <vt:lpstr>CID 233 (Editorial)</vt:lpstr>
      <vt:lpstr>CID 234 (Editorial)</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itces</cp:lastModifiedBy>
  <cp:revision>805</cp:revision>
  <cp:lastPrinted>2012-07-09T00:38:43Z</cp:lastPrinted>
  <dcterms:created xsi:type="dcterms:W3CDTF">1999-11-08T18:59:45Z</dcterms:created>
  <dcterms:modified xsi:type="dcterms:W3CDTF">2013-03-18T17:13:07Z</dcterms:modified>
</cp:coreProperties>
</file>