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0"/>
  </p:notesMasterIdLst>
  <p:handoutMasterIdLst>
    <p:handoutMasterId r:id="rId11"/>
  </p:handoutMasterIdLst>
  <p:sldIdLst>
    <p:sldId id="342" r:id="rId2"/>
    <p:sldId id="407" r:id="rId3"/>
    <p:sldId id="422" r:id="rId4"/>
    <p:sldId id="423" r:id="rId5"/>
    <p:sldId id="424" r:id="rId6"/>
    <p:sldId id="429" r:id="rId7"/>
    <p:sldId id="430" r:id="rId8"/>
    <p:sldId id="431" r:id="rId9"/>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9900"/>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39" autoAdjust="0"/>
    <p:restoredTop sz="99663" autoAdjust="0"/>
  </p:normalViewPr>
  <p:slideViewPr>
    <p:cSldViewPr>
      <p:cViewPr varScale="1">
        <p:scale>
          <a:sx n="70" d="100"/>
          <a:sy n="70" d="100"/>
        </p:scale>
        <p:origin x="-1200" y="-108"/>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notesViewPr>
    <p:cSldViewPr>
      <p:cViewPr>
        <p:scale>
          <a:sx n="120" d="100"/>
          <a:sy n="120" d="100"/>
        </p:scale>
        <p:origin x="-1146" y="-72"/>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xmlns=""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xmlns=""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March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IEEE802.15-13-0150-01-004m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t>(ETRI)</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785926"/>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a:t>Proposed </a:t>
            </a:r>
            <a:r>
              <a:rPr lang="en-US" altLang="ko-KR" sz="1800" dirty="0" smtClean="0"/>
              <a:t>resolutions </a:t>
            </a:r>
            <a:r>
              <a:rPr lang="en-US" altLang="ko-KR" sz="1800" dirty="0"/>
              <a:t>for </a:t>
            </a:r>
            <a:r>
              <a:rPr lang="en-US" altLang="ko-KR" sz="1800" dirty="0" smtClean="0"/>
              <a:t>CIDs 128, 129, 130, 131, 132, 133, and 134</a:t>
            </a: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March, 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Youngae Jeon</a:t>
            </a:r>
            <a:r>
              <a:rPr lang="en-US" altLang="ko-KR" sz="1600" dirty="0">
                <a:solidFill>
                  <a:schemeClr val="tx2"/>
                </a:solidFill>
                <a:ea typeface="굴림" charset="-127"/>
              </a:rPr>
              <a:t>, Sangjae Lee, and Sangsung Choi </a:t>
            </a:r>
            <a:r>
              <a:rPr lang="en-US" altLang="ko-KR" sz="1600" dirty="0">
                <a:solidFill>
                  <a:schemeClr val="tx2"/>
                </a:solidFill>
                <a:ea typeface="굴림" pitchFamily="50" charset="-127"/>
              </a:rPr>
              <a:t>(ETRI), </a:t>
            </a:r>
            <a:r>
              <a:rPr lang="en-GB" altLang="ko-KR" sz="1600" dirty="0"/>
              <a:t>Soo-Young Chang (SYCA)</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a:ea typeface="굴림" pitchFamily="50" charset="-127"/>
              </a:rPr>
              <a:t>yajeon@etri.re.kr</a:t>
            </a: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a:solidFill>
                  <a:schemeClr val="tx2"/>
                </a:solidFill>
                <a:ea typeface="굴림" pitchFamily="50" charset="-127"/>
              </a:rPr>
              <a:t>+82 42 860 6497</a:t>
            </a:r>
            <a:r>
              <a:rPr lang="en-US" altLang="ko-KR" sz="1600" dirty="0">
                <a:ea typeface="굴림" pitchFamily="50" charset="-127"/>
              </a:rPr>
              <a:t>, E-Mail: </a:t>
            </a:r>
            <a:r>
              <a:rPr lang="en-US" altLang="ko-KR" sz="1600" dirty="0" smtClean="0">
                <a:ea typeface="굴림" pitchFamily="50" charset="-127"/>
              </a:rPr>
              <a:t>yajeon@etri.re.kr</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resolutions </a:t>
            </a:r>
            <a:r>
              <a:rPr lang="en-US" altLang="ko-KR" sz="1600" dirty="0"/>
              <a:t>for </a:t>
            </a:r>
            <a:r>
              <a:rPr lang="en-US" altLang="ko-KR" sz="1600" dirty="0" smtClean="0"/>
              <a:t>CIDs </a:t>
            </a:r>
            <a:r>
              <a:rPr lang="en-US" altLang="ko-KR" sz="1600" dirty="0"/>
              <a:t>128, 129, 130, 131, 132, 133, and </a:t>
            </a:r>
            <a:r>
              <a:rPr lang="en-US" altLang="ko-KR" sz="1600" dirty="0" smtClean="0"/>
              <a:t>134</a:t>
            </a:r>
            <a:r>
              <a:rPr lang="en-US" altLang="ko-KR" sz="1400" b="1" dirty="0" smtClean="0">
                <a:ea typeface="굴림" pitchFamily="50" charset="-127"/>
              </a:rPr>
              <a:t> </a:t>
            </a:r>
            <a:r>
              <a:rPr lang="en-US" altLang="ko-KR" sz="1600" dirty="0" smtClean="0"/>
              <a:t>of</a:t>
            </a:r>
            <a:r>
              <a:rPr lang="ko-KR" altLang="en-US" sz="1600" dirty="0" smtClean="0"/>
              <a:t> </a:t>
            </a:r>
            <a:r>
              <a:rPr lang="en-US" altLang="ko-KR" sz="1600" dirty="0" smtClean="0"/>
              <a:t>LB#87.</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a:t>
            </a:r>
            <a:r>
              <a:rPr lang="en-US" altLang="ko-KR" sz="1600" dirty="0"/>
              <a:t>for </a:t>
            </a:r>
            <a:r>
              <a:rPr lang="en-US" altLang="ko-KR" sz="1600" dirty="0" smtClean="0"/>
              <a:t>CIDs </a:t>
            </a:r>
            <a:r>
              <a:rPr lang="en-US" altLang="ko-KR" sz="1600" dirty="0"/>
              <a:t>128, 129, 130, 131, 132, 133, and </a:t>
            </a:r>
            <a:r>
              <a:rPr lang="en-US" altLang="ko-KR" sz="1600" dirty="0" smtClean="0"/>
              <a:t>134</a:t>
            </a:r>
            <a:r>
              <a:rPr lang="en-US" altLang="ko-KR" sz="1400" b="1" dirty="0" smtClean="0">
                <a:ea typeface="굴림" pitchFamily="50" charset="-127"/>
              </a:rPr>
              <a:t> </a:t>
            </a:r>
            <a:r>
              <a:rPr lang="en-US" altLang="ko-KR" sz="1600" dirty="0" smtClean="0"/>
              <a:t>of </a:t>
            </a:r>
            <a:r>
              <a:rPr lang="en-US" altLang="ko-KR" sz="1400" b="1" dirty="0" smtClean="0">
                <a:ea typeface="굴림" pitchFamily="50" charset="-127"/>
              </a:rPr>
              <a:t> </a:t>
            </a:r>
            <a:r>
              <a:rPr lang="en-US" altLang="ko-KR" sz="1600" dirty="0"/>
              <a:t>LB#87</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b="1" dirty="0" smtClean="0"/>
              <a:t>Comments for Sub-clause 5.1.14.1</a:t>
            </a:r>
            <a:endParaRPr lang="ko-KR" altLang="en-US" sz="2800" dirty="0">
              <a:ea typeface="굴림" pitchFamily="34" charset="-127"/>
            </a:endParaRPr>
          </a:p>
        </p:txBody>
      </p:sp>
      <p:sp>
        <p:nvSpPr>
          <p:cNvPr id="3" name="내용 개체 틀 2"/>
          <p:cNvSpPr>
            <a:spLocks noGrp="1"/>
          </p:cNvSpPr>
          <p:nvPr>
            <p:ph idx="1"/>
          </p:nvPr>
        </p:nvSpPr>
        <p:spPr>
          <a:xfrm>
            <a:off x="685800" y="1772816"/>
            <a:ext cx="8206680" cy="4680520"/>
          </a:xfrm>
        </p:spPr>
        <p:txBody>
          <a:bodyPr/>
          <a:lstStyle/>
          <a:p>
            <a:r>
              <a:rPr lang="en-US" altLang="ko-KR" dirty="0" smtClean="0"/>
              <a:t>CID 128 (Editorial)</a:t>
            </a:r>
          </a:p>
          <a:p>
            <a:r>
              <a:rPr lang="en-US" altLang="ko-KR" dirty="0"/>
              <a:t>CID </a:t>
            </a:r>
            <a:r>
              <a:rPr lang="en-US" altLang="ko-KR" dirty="0" smtClean="0"/>
              <a:t>129 </a:t>
            </a:r>
            <a:r>
              <a:rPr lang="en-US" altLang="ko-KR" dirty="0"/>
              <a:t>(Technical)</a:t>
            </a:r>
          </a:p>
          <a:p>
            <a:r>
              <a:rPr lang="en-US" altLang="ko-KR" dirty="0"/>
              <a:t>CID </a:t>
            </a:r>
            <a:r>
              <a:rPr lang="en-US" altLang="ko-KR" dirty="0" smtClean="0"/>
              <a:t>130 </a:t>
            </a:r>
            <a:r>
              <a:rPr lang="en-US" altLang="ko-KR" dirty="0"/>
              <a:t>(Editorial)</a:t>
            </a:r>
          </a:p>
          <a:p>
            <a:r>
              <a:rPr lang="en-US" altLang="ko-KR" dirty="0" smtClean="0"/>
              <a:t>CID 131 </a:t>
            </a:r>
            <a:r>
              <a:rPr lang="en-US" altLang="ko-KR" dirty="0"/>
              <a:t>(Editorial</a:t>
            </a:r>
            <a:r>
              <a:rPr lang="en-US" altLang="ko-KR" dirty="0" smtClean="0"/>
              <a:t>)</a:t>
            </a:r>
          </a:p>
          <a:p>
            <a:r>
              <a:rPr lang="en-US" altLang="ko-KR" dirty="0"/>
              <a:t>CID </a:t>
            </a:r>
            <a:r>
              <a:rPr lang="en-US" altLang="ko-KR" dirty="0" smtClean="0"/>
              <a:t>132 </a:t>
            </a:r>
            <a:r>
              <a:rPr lang="en-US" altLang="ko-KR" dirty="0"/>
              <a:t>(Editorial)</a:t>
            </a:r>
          </a:p>
          <a:p>
            <a:r>
              <a:rPr lang="en-US" altLang="ko-KR" dirty="0"/>
              <a:t>CID </a:t>
            </a:r>
            <a:r>
              <a:rPr lang="en-US" altLang="ko-KR" dirty="0" smtClean="0"/>
              <a:t>133 </a:t>
            </a:r>
            <a:r>
              <a:rPr lang="en-US" altLang="ko-KR" dirty="0"/>
              <a:t>(Editorial)</a:t>
            </a:r>
          </a:p>
          <a:p>
            <a:r>
              <a:rPr lang="en-US" altLang="ko-KR" dirty="0"/>
              <a:t>CID </a:t>
            </a:r>
            <a:r>
              <a:rPr lang="en-US" altLang="ko-KR" dirty="0" smtClean="0"/>
              <a:t>134 </a:t>
            </a:r>
            <a:r>
              <a:rPr lang="en-US" altLang="ko-KR" dirty="0"/>
              <a:t>(Editorial</a:t>
            </a:r>
            <a:r>
              <a:rPr lang="en-US" altLang="ko-KR" dirty="0" smtClean="0"/>
              <a:t>)</a:t>
            </a:r>
          </a:p>
        </p:txBody>
      </p:sp>
    </p:spTree>
    <p:extLst>
      <p:ext uri="{BB962C8B-B14F-4D97-AF65-F5344CB8AC3E}">
        <p14:creationId xmlns:p14="http://schemas.microsoft.com/office/powerpoint/2010/main" xmlns="" val="2435230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128 (Editorial)</a:t>
            </a:r>
            <a:endParaRPr lang="ko-KR" altLang="en-US" b="1" dirty="0"/>
          </a:p>
        </p:txBody>
      </p:sp>
      <p:sp>
        <p:nvSpPr>
          <p:cNvPr id="3" name="내용 개체 틀 2"/>
          <p:cNvSpPr>
            <a:spLocks noGrp="1"/>
          </p:cNvSpPr>
          <p:nvPr>
            <p:ph idx="1"/>
          </p:nvPr>
        </p:nvSpPr>
        <p:spPr/>
        <p:txBody>
          <a:bodyPr/>
          <a:lstStyle/>
          <a:p>
            <a:r>
              <a:rPr lang="en-US" altLang="ko-KR" dirty="0" smtClean="0"/>
              <a:t>Comment</a:t>
            </a:r>
          </a:p>
          <a:p>
            <a:pPr lvl="1"/>
            <a:r>
              <a:rPr lang="en-US" altLang="ko-KR" sz="1800" dirty="0"/>
              <a:t>1st instance and def. of acronym GDB occur above in 4.3.2</a:t>
            </a:r>
            <a:r>
              <a:rPr lang="en-US" altLang="ko-KR" sz="1800" dirty="0" smtClean="0"/>
              <a:t>.</a:t>
            </a:r>
          </a:p>
          <a:p>
            <a:r>
              <a:rPr lang="en-US" altLang="ko-KR" dirty="0" smtClean="0"/>
              <a:t>Proposed Change</a:t>
            </a:r>
          </a:p>
          <a:p>
            <a:pPr lvl="1"/>
            <a:r>
              <a:rPr lang="en-US" altLang="ko-KR" sz="1800" dirty="0"/>
              <a:t>Remove acronym </a:t>
            </a:r>
            <a:r>
              <a:rPr lang="en-US" altLang="ko-KR" sz="1800" dirty="0" smtClean="0"/>
              <a:t>defin</a:t>
            </a:r>
            <a:r>
              <a:rPr lang="en-US" altLang="ko-KR" sz="1800" dirty="0"/>
              <a:t>i</a:t>
            </a:r>
            <a:r>
              <a:rPr lang="en-US" altLang="ko-KR" sz="1800" dirty="0" smtClean="0"/>
              <a:t>tion.</a:t>
            </a:r>
            <a:endParaRPr lang="en-US" altLang="ko-KR" sz="1800" dirty="0"/>
          </a:p>
          <a:p>
            <a:r>
              <a:rPr lang="en-US" altLang="ko-KR" dirty="0" smtClean="0"/>
              <a:t>Proposed Resolution</a:t>
            </a:r>
          </a:p>
          <a:p>
            <a:pPr lvl="1"/>
            <a:r>
              <a:rPr lang="en-US" altLang="ko-KR" sz="1800" b="1" i="1" dirty="0" smtClean="0">
                <a:solidFill>
                  <a:srgbClr val="0000FF"/>
                </a:solidFill>
              </a:rPr>
              <a:t>(from) </a:t>
            </a:r>
            <a:r>
              <a:rPr lang="en-US" altLang="ko-KR" sz="1800" dirty="0"/>
              <a:t>In step A, the SPC obtains the list of available TVWS channels from the </a:t>
            </a:r>
            <a:r>
              <a:rPr lang="en-US" altLang="ko-KR" sz="1800" strike="sngStrike" dirty="0">
                <a:solidFill>
                  <a:srgbClr val="FF0000"/>
                </a:solidFill>
              </a:rPr>
              <a:t>geo-location database (</a:t>
            </a:r>
            <a:r>
              <a:rPr lang="en-US" altLang="ko-KR" sz="1800" dirty="0" smtClean="0"/>
              <a:t>GDB</a:t>
            </a:r>
            <a:r>
              <a:rPr lang="en-US" altLang="ko-KR" sz="1800" strike="sngStrike" dirty="0" smtClean="0">
                <a:solidFill>
                  <a:srgbClr val="FF0000"/>
                </a:solidFill>
              </a:rPr>
              <a:t>)</a:t>
            </a:r>
            <a:r>
              <a:rPr lang="en-US" altLang="ko-KR" sz="1800" dirty="0" smtClean="0"/>
              <a:t> through </a:t>
            </a:r>
            <a:r>
              <a:rPr lang="en-US" altLang="ko-KR" sz="1800" dirty="0"/>
              <a:t>the Internet</a:t>
            </a:r>
            <a:r>
              <a:rPr lang="en-US" altLang="ko-KR" sz="1800" dirty="0" smtClean="0"/>
              <a:t>.</a:t>
            </a:r>
          </a:p>
          <a:p>
            <a:pPr lvl="1"/>
            <a:r>
              <a:rPr lang="en-US" altLang="ko-KR" sz="1800" b="1" i="1" dirty="0" smtClean="0">
                <a:solidFill>
                  <a:srgbClr val="0000FF"/>
                </a:solidFill>
              </a:rPr>
              <a:t>(to) </a:t>
            </a:r>
            <a:r>
              <a:rPr lang="en-US" altLang="ko-KR" sz="1800" dirty="0"/>
              <a:t>In step A, the SPC obtains the list of available TVWS channels from the </a:t>
            </a:r>
            <a:r>
              <a:rPr lang="en-US" altLang="ko-KR" sz="1800" dirty="0" smtClean="0">
                <a:solidFill>
                  <a:srgbClr val="FF0000"/>
                </a:solidFill>
              </a:rPr>
              <a:t>GDB</a:t>
            </a:r>
            <a:r>
              <a:rPr lang="en-US" altLang="ko-KR" sz="1800" dirty="0" smtClean="0"/>
              <a:t> </a:t>
            </a:r>
            <a:r>
              <a:rPr lang="en-US" altLang="ko-KR" sz="1800" dirty="0"/>
              <a:t>through the Internet.</a:t>
            </a: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129 </a:t>
            </a:r>
            <a:r>
              <a:rPr lang="en-US" altLang="ko-KR" b="1" dirty="0">
                <a:solidFill>
                  <a:schemeClr val="tx1"/>
                </a:solidFill>
              </a:rPr>
              <a:t>(Technical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p:txBody>
          <a:bodyPr/>
          <a:lstStyle/>
          <a:p>
            <a:r>
              <a:rPr lang="en-US" altLang="ko-KR" dirty="0" smtClean="0"/>
              <a:t>Comment</a:t>
            </a:r>
          </a:p>
          <a:p>
            <a:pPr lvl="1"/>
            <a:r>
              <a:rPr lang="en-US" altLang="ko-KR" sz="1800" dirty="0"/>
              <a:t>It is not clear here what "Fixed, Mode II, or Mode I Device" </a:t>
            </a:r>
            <a:r>
              <a:rPr lang="en-US" altLang="ko-KR" sz="1800" dirty="0" smtClean="0"/>
              <a:t>are </a:t>
            </a:r>
          </a:p>
          <a:p>
            <a:r>
              <a:rPr lang="en-US" altLang="ko-KR" dirty="0" smtClean="0"/>
              <a:t>Proposed Change</a:t>
            </a:r>
          </a:p>
          <a:p>
            <a:pPr lvl="1"/>
            <a:r>
              <a:rPr lang="en-US" altLang="ko-KR" sz="1800" dirty="0"/>
              <a:t>Either use a footnote to refer to the FCC definitions or cross reference Table 4ig Device category where these are </a:t>
            </a:r>
            <a:r>
              <a:rPr lang="en-US" altLang="ko-KR" sz="1800" dirty="0" smtClean="0"/>
              <a:t>defined</a:t>
            </a:r>
          </a:p>
          <a:p>
            <a:r>
              <a:rPr lang="en-US" altLang="ko-KR" dirty="0" smtClean="0"/>
              <a:t>Proposed Resolution</a:t>
            </a:r>
          </a:p>
          <a:p>
            <a:pPr lvl="1"/>
            <a:r>
              <a:rPr lang="en-US" altLang="ko-KR" sz="1800" b="1" i="1" dirty="0" smtClean="0">
                <a:solidFill>
                  <a:srgbClr val="0000FF"/>
                </a:solidFill>
              </a:rPr>
              <a:t>(from) </a:t>
            </a:r>
            <a:r>
              <a:rPr lang="en-US" altLang="ko-KR" sz="1800" dirty="0"/>
              <a:t>Alternately, the SPC may obtain the list of available TVWS channels from another device </a:t>
            </a:r>
            <a:r>
              <a:rPr lang="en-US" altLang="ko-KR" sz="1800" dirty="0">
                <a:solidFill>
                  <a:srgbClr val="FF0000"/>
                </a:solidFill>
              </a:rPr>
              <a:t>(Fixed, Mode II or Mode I Device</a:t>
            </a:r>
            <a:r>
              <a:rPr lang="en-US" altLang="ko-KR" sz="1800" dirty="0" smtClean="0">
                <a:solidFill>
                  <a:srgbClr val="FF0000"/>
                </a:solidFill>
              </a:rPr>
              <a:t>)</a:t>
            </a:r>
            <a:r>
              <a:rPr lang="en-US" altLang="ko-KR" sz="1800" dirty="0" smtClean="0"/>
              <a:t>.</a:t>
            </a:r>
          </a:p>
          <a:p>
            <a:pPr lvl="1"/>
            <a:r>
              <a:rPr lang="en-US" altLang="ko-KR" sz="1800" b="1" i="1" dirty="0" smtClean="0">
                <a:solidFill>
                  <a:srgbClr val="0000FF"/>
                </a:solidFill>
              </a:rPr>
              <a:t>(to) </a:t>
            </a:r>
            <a:r>
              <a:rPr lang="en-US" altLang="ko-KR" sz="1800" dirty="0"/>
              <a:t>Alternately, the SPC may obtain the list of available TVWS channels from another </a:t>
            </a:r>
            <a:r>
              <a:rPr lang="en-US" altLang="ko-KR" sz="1800" dirty="0" smtClean="0"/>
              <a:t>device</a:t>
            </a:r>
            <a:r>
              <a:rPr lang="en-US" altLang="ko-KR" sz="1800" dirty="0" smtClean="0">
                <a:solidFill>
                  <a:srgbClr val="009900"/>
                </a:solidFill>
              </a:rPr>
              <a:t>.</a:t>
            </a:r>
            <a:endParaRPr lang="en-US" altLang="ko-KR" sz="1800" dirty="0">
              <a:solidFill>
                <a:srgbClr val="FF0000"/>
              </a:solidFill>
            </a:endParaRP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2075211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130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2800" dirty="0" smtClean="0"/>
              <a:t>Comment</a:t>
            </a:r>
          </a:p>
          <a:p>
            <a:pPr lvl="1"/>
            <a:r>
              <a:rPr lang="en-US" altLang="ko-KR" dirty="0"/>
              <a:t>Missing "described</a:t>
            </a:r>
            <a:r>
              <a:rPr lang="en-US" altLang="ko-KR" dirty="0" smtClean="0"/>
              <a:t>"?</a:t>
            </a:r>
            <a:endParaRPr lang="en-US" altLang="ko-KR" dirty="0"/>
          </a:p>
          <a:p>
            <a:r>
              <a:rPr lang="en-US" altLang="ko-KR" sz="2800" dirty="0" smtClean="0"/>
              <a:t>Proposed Change</a:t>
            </a:r>
          </a:p>
          <a:p>
            <a:pPr lvl="1"/>
            <a:r>
              <a:rPr lang="en-US" altLang="ko-KR" dirty="0" err="1"/>
              <a:t>eg</a:t>
            </a:r>
            <a:r>
              <a:rPr lang="en-US" altLang="ko-KR" dirty="0"/>
              <a:t> "…as described in</a:t>
            </a:r>
            <a:r>
              <a:rPr lang="en-US" altLang="ko-KR" dirty="0" smtClean="0"/>
              <a:t>...</a:t>
            </a:r>
            <a:endParaRPr lang="en-US" altLang="ko-KR" dirty="0"/>
          </a:p>
          <a:p>
            <a:r>
              <a:rPr lang="en-US" altLang="ko-KR" sz="2800" dirty="0" smtClean="0"/>
              <a:t>Proposed Resolution</a:t>
            </a:r>
          </a:p>
          <a:p>
            <a:pPr lvl="1"/>
            <a:r>
              <a:rPr lang="en-US" altLang="ko-KR" b="1" i="1" dirty="0" smtClean="0">
                <a:solidFill>
                  <a:srgbClr val="0000FF"/>
                </a:solidFill>
              </a:rPr>
              <a:t>(from) </a:t>
            </a:r>
            <a:r>
              <a:rPr lang="en-US" altLang="ko-KR" dirty="0"/>
              <a:t>In Step B, the SPC transmits an enhanced beacon containing a TMCTP Extended Superframe </a:t>
            </a:r>
            <a:r>
              <a:rPr lang="en-US" altLang="ko-KR" dirty="0" smtClean="0"/>
              <a:t>Specification IE </a:t>
            </a:r>
            <a:r>
              <a:rPr lang="en-US" altLang="ko-KR" dirty="0">
                <a:solidFill>
                  <a:srgbClr val="FF0000"/>
                </a:solidFill>
              </a:rPr>
              <a:t>as in </a:t>
            </a:r>
            <a:r>
              <a:rPr lang="en-US" altLang="ko-KR" dirty="0"/>
              <a:t>5.2.4.35. </a:t>
            </a:r>
            <a:endParaRPr lang="en-US" altLang="ko-KR" dirty="0" smtClean="0"/>
          </a:p>
          <a:p>
            <a:pPr lvl="1"/>
            <a:r>
              <a:rPr lang="en-US" altLang="ko-KR" b="1" i="1" dirty="0" smtClean="0">
                <a:solidFill>
                  <a:srgbClr val="0000FF"/>
                </a:solidFill>
              </a:rPr>
              <a:t>(to) </a:t>
            </a:r>
            <a:r>
              <a:rPr lang="en-US" altLang="ko-KR" dirty="0"/>
              <a:t>In Step B, the SPC transmits an enhanced beacon containing a TMCTP Extended Superframe Specification IE </a:t>
            </a:r>
            <a:r>
              <a:rPr lang="en-US" altLang="ko-KR" dirty="0">
                <a:solidFill>
                  <a:srgbClr val="FF0000"/>
                </a:solidFill>
              </a:rPr>
              <a:t>as described </a:t>
            </a:r>
            <a:r>
              <a:rPr lang="en-US" altLang="ko-KR" dirty="0" smtClean="0">
                <a:solidFill>
                  <a:srgbClr val="FF0000"/>
                </a:solidFill>
              </a:rPr>
              <a:t>in </a:t>
            </a:r>
            <a:r>
              <a:rPr lang="en-US" altLang="ko-KR" dirty="0"/>
              <a:t>5.2.4.35. </a:t>
            </a: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1465199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131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dirty="0" smtClean="0"/>
              <a:t>Comment</a:t>
            </a:r>
          </a:p>
          <a:p>
            <a:pPr lvl="1"/>
            <a:r>
              <a:rPr lang="en-US" altLang="ko-KR" sz="1800" dirty="0"/>
              <a:t>Missing "by" &amp; "described</a:t>
            </a:r>
            <a:r>
              <a:rPr lang="en-US" altLang="ko-KR" sz="1800" dirty="0" smtClean="0"/>
              <a:t>"</a:t>
            </a:r>
            <a:endParaRPr lang="en-US" altLang="ko-KR" sz="1800" dirty="0"/>
          </a:p>
          <a:p>
            <a:r>
              <a:rPr lang="en-US" altLang="ko-KR" dirty="0" smtClean="0"/>
              <a:t>Proposed Change</a:t>
            </a:r>
          </a:p>
          <a:p>
            <a:pPr lvl="1"/>
            <a:r>
              <a:rPr lang="en-US" altLang="ko-KR" sz="1800" dirty="0"/>
              <a:t>Change to "…request a DBS allocation by sending a DBS request, as described in 5.3.14</a:t>
            </a:r>
            <a:r>
              <a:rPr lang="en-US" altLang="ko-KR" sz="1800" dirty="0" smtClean="0"/>
              <a:t>,"</a:t>
            </a:r>
            <a:endParaRPr lang="en-US" altLang="ko-KR" sz="1800" dirty="0"/>
          </a:p>
          <a:p>
            <a:r>
              <a:rPr lang="en-US" altLang="ko-KR" dirty="0" smtClean="0"/>
              <a:t>Proposed Resolution</a:t>
            </a:r>
          </a:p>
          <a:p>
            <a:pPr lvl="1"/>
            <a:r>
              <a:rPr lang="en-US" altLang="ko-KR" sz="1800" b="1" i="1" dirty="0" smtClean="0">
                <a:solidFill>
                  <a:srgbClr val="0000FF"/>
                </a:solidFill>
              </a:rPr>
              <a:t>(</a:t>
            </a:r>
            <a:r>
              <a:rPr lang="en-US" altLang="ko-KR" sz="1800" b="1" i="1" dirty="0">
                <a:solidFill>
                  <a:srgbClr val="0000FF"/>
                </a:solidFill>
              </a:rPr>
              <a:t>from) </a:t>
            </a:r>
            <a:r>
              <a:rPr lang="en-US" altLang="ko-KR" sz="1800" dirty="0" smtClean="0"/>
              <a:t>Upon </a:t>
            </a:r>
            <a:r>
              <a:rPr lang="en-US" altLang="ko-KR" sz="1800" dirty="0"/>
              <a:t>successful reception of the beacon from the SPC, the TMCTP-child </a:t>
            </a:r>
            <a:r>
              <a:rPr lang="en-US" altLang="ko-KR" sz="1800" dirty="0" smtClean="0"/>
              <a:t>PAN coordinator </a:t>
            </a:r>
            <a:r>
              <a:rPr lang="en-US" altLang="ko-KR" sz="1800" dirty="0"/>
              <a:t>may request a DBS allocation </a:t>
            </a:r>
            <a:r>
              <a:rPr lang="en-US" altLang="ko-KR" sz="1800" dirty="0">
                <a:solidFill>
                  <a:srgbClr val="FF0000"/>
                </a:solidFill>
              </a:rPr>
              <a:t>sending</a:t>
            </a:r>
            <a:r>
              <a:rPr lang="en-US" altLang="ko-KR" sz="1800" dirty="0"/>
              <a:t> a DBS request, </a:t>
            </a:r>
            <a:r>
              <a:rPr lang="en-US" altLang="ko-KR" sz="1800" dirty="0">
                <a:solidFill>
                  <a:srgbClr val="FF0000"/>
                </a:solidFill>
              </a:rPr>
              <a:t>as in </a:t>
            </a:r>
            <a:r>
              <a:rPr lang="en-US" altLang="ko-KR" sz="1800" dirty="0"/>
              <a:t>5.3.14, to the SPC</a:t>
            </a:r>
            <a:r>
              <a:rPr lang="en-US" altLang="ko-KR" sz="1800" dirty="0" smtClean="0"/>
              <a:t>.</a:t>
            </a:r>
          </a:p>
          <a:p>
            <a:pPr lvl="1"/>
            <a:r>
              <a:rPr lang="en-US" altLang="ko-KR" sz="1800" b="1" i="1" dirty="0" smtClean="0">
                <a:solidFill>
                  <a:srgbClr val="0000FF"/>
                </a:solidFill>
              </a:rPr>
              <a:t>(to) </a:t>
            </a:r>
            <a:r>
              <a:rPr lang="en-US" altLang="ko-KR" sz="1800" dirty="0"/>
              <a:t>Upon successful reception of the beacon from the SPC, the TMCTP-child PAN coordinator may request a DBS allocation </a:t>
            </a:r>
            <a:r>
              <a:rPr lang="en-US" altLang="ko-KR" sz="1800" dirty="0" smtClean="0">
                <a:solidFill>
                  <a:srgbClr val="FF0000"/>
                </a:solidFill>
              </a:rPr>
              <a:t>by sending </a:t>
            </a:r>
            <a:r>
              <a:rPr lang="en-US" altLang="ko-KR" sz="1800" dirty="0"/>
              <a:t>a DBS request, </a:t>
            </a:r>
            <a:r>
              <a:rPr lang="en-US" altLang="ko-KR" sz="1800" dirty="0" smtClean="0">
                <a:solidFill>
                  <a:srgbClr val="FF0000"/>
                </a:solidFill>
              </a:rPr>
              <a:t>as </a:t>
            </a:r>
            <a:r>
              <a:rPr lang="en-US" altLang="ko-KR" sz="1800" dirty="0">
                <a:solidFill>
                  <a:srgbClr val="FF0000"/>
                </a:solidFill>
              </a:rPr>
              <a:t>described</a:t>
            </a:r>
            <a:r>
              <a:rPr lang="en-US" altLang="ko-KR" sz="1800" dirty="0" smtClean="0">
                <a:solidFill>
                  <a:srgbClr val="FF0000"/>
                </a:solidFill>
              </a:rPr>
              <a:t> </a:t>
            </a:r>
            <a:r>
              <a:rPr lang="en-US" altLang="ko-KR" sz="1800" dirty="0">
                <a:solidFill>
                  <a:srgbClr val="FF0000"/>
                </a:solidFill>
              </a:rPr>
              <a:t>in</a:t>
            </a:r>
            <a:r>
              <a:rPr lang="en-US" altLang="ko-KR" sz="1800" dirty="0"/>
              <a:t> 5.3.14, to the SPC.</a:t>
            </a: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36507099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132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dirty="0" smtClean="0"/>
              <a:t>Comment</a:t>
            </a:r>
          </a:p>
          <a:p>
            <a:pPr lvl="1"/>
            <a:r>
              <a:rPr lang="en-US" altLang="ko-KR" sz="1800" dirty="0"/>
              <a:t>Remove comma after "Step </a:t>
            </a:r>
            <a:r>
              <a:rPr lang="en-US" altLang="ko-KR" sz="1800" dirty="0" smtClean="0"/>
              <a:t>C"</a:t>
            </a:r>
            <a:endParaRPr lang="en-US" altLang="ko-KR" sz="1800" dirty="0"/>
          </a:p>
          <a:p>
            <a:r>
              <a:rPr lang="en-US" altLang="ko-KR" dirty="0" smtClean="0"/>
              <a:t>Proposed Change</a:t>
            </a:r>
          </a:p>
          <a:p>
            <a:pPr lvl="1"/>
            <a:r>
              <a:rPr lang="en-US" altLang="ko-KR" sz="1800" dirty="0" err="1"/>
              <a:t>ie</a:t>
            </a:r>
            <a:r>
              <a:rPr lang="en-US" altLang="ko-KR" sz="1800" dirty="0"/>
              <a:t> "In Step C of the </a:t>
            </a:r>
            <a:r>
              <a:rPr lang="en-US" altLang="ko-KR" sz="1800" dirty="0" smtClean="0"/>
              <a:t>example,"</a:t>
            </a:r>
            <a:endParaRPr lang="en-US" altLang="ko-KR" sz="1800" dirty="0"/>
          </a:p>
          <a:p>
            <a:r>
              <a:rPr lang="en-US" altLang="ko-KR" dirty="0" smtClean="0"/>
              <a:t>Proposed Resolution</a:t>
            </a:r>
          </a:p>
          <a:p>
            <a:pPr lvl="1"/>
            <a:r>
              <a:rPr lang="en-US" altLang="ko-KR" sz="1800" b="1" i="1" dirty="0" smtClean="0">
                <a:solidFill>
                  <a:srgbClr val="0000FF"/>
                </a:solidFill>
              </a:rPr>
              <a:t>(</a:t>
            </a:r>
            <a:r>
              <a:rPr lang="en-US" altLang="ko-KR" sz="1800" b="1" i="1" dirty="0">
                <a:solidFill>
                  <a:srgbClr val="0000FF"/>
                </a:solidFill>
              </a:rPr>
              <a:t>from) </a:t>
            </a:r>
            <a:r>
              <a:rPr lang="en-US" altLang="ko-KR" sz="1800" dirty="0"/>
              <a:t>In Step C</a:t>
            </a:r>
            <a:r>
              <a:rPr lang="en-US" altLang="ko-KR" sz="1800" dirty="0">
                <a:solidFill>
                  <a:srgbClr val="FF0000"/>
                </a:solidFill>
              </a:rPr>
              <a:t>,</a:t>
            </a:r>
            <a:r>
              <a:rPr lang="en-US" altLang="ko-KR" sz="1800" dirty="0"/>
              <a:t> of the example, the SPC indicates pending data for the TMCTP-child PAN coordinator in its </a:t>
            </a:r>
            <a:r>
              <a:rPr lang="en-US" altLang="ko-KR" sz="1800" dirty="0" smtClean="0"/>
              <a:t>beacon.</a:t>
            </a:r>
          </a:p>
          <a:p>
            <a:pPr lvl="1"/>
            <a:r>
              <a:rPr lang="en-US" altLang="ko-KR" sz="1800" b="1" i="1" dirty="0" smtClean="0">
                <a:solidFill>
                  <a:srgbClr val="0000FF"/>
                </a:solidFill>
              </a:rPr>
              <a:t>(to) </a:t>
            </a:r>
            <a:r>
              <a:rPr lang="en-US" altLang="ko-KR" sz="1800" dirty="0">
                <a:solidFill>
                  <a:srgbClr val="FF0000"/>
                </a:solidFill>
              </a:rPr>
              <a:t>In Step </a:t>
            </a:r>
            <a:r>
              <a:rPr lang="en-US" altLang="ko-KR" sz="1800" dirty="0" smtClean="0">
                <a:solidFill>
                  <a:srgbClr val="FF0000"/>
                </a:solidFill>
              </a:rPr>
              <a:t>C </a:t>
            </a:r>
            <a:r>
              <a:rPr lang="en-US" altLang="ko-KR" sz="1800" dirty="0">
                <a:solidFill>
                  <a:srgbClr val="FF0000"/>
                </a:solidFill>
              </a:rPr>
              <a:t>of the example</a:t>
            </a:r>
            <a:r>
              <a:rPr lang="en-US" altLang="ko-KR" sz="1800" dirty="0"/>
              <a:t>, the SPC indicates pending data for the TMCTP-child PAN coordinator in its beacon.</a:t>
            </a: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39122025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CIDs 133 and 134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2000" dirty="0" smtClean="0"/>
              <a:t>Comment</a:t>
            </a:r>
          </a:p>
          <a:p>
            <a:pPr lvl="1"/>
            <a:r>
              <a:rPr lang="en-US" altLang="ko-KR" sz="1600" dirty="0" smtClean="0"/>
              <a:t>CID 133</a:t>
            </a:r>
            <a:r>
              <a:rPr lang="en-US" altLang="ko-KR" sz="1600" dirty="0"/>
              <a:t>: Superfluous "a"? </a:t>
            </a:r>
            <a:endParaRPr lang="en-US" altLang="ko-KR" sz="1600" dirty="0" smtClean="0"/>
          </a:p>
          <a:p>
            <a:pPr lvl="1"/>
            <a:r>
              <a:rPr lang="en-US" altLang="ko-KR" sz="1600" dirty="0" smtClean="0"/>
              <a:t>CID 134</a:t>
            </a:r>
            <a:r>
              <a:rPr lang="en-US" altLang="ko-KR" sz="1600" dirty="0"/>
              <a:t>: Superfluous "or" in the text "and a channel allocated, or it or sends the DBS request"</a:t>
            </a:r>
          </a:p>
          <a:p>
            <a:r>
              <a:rPr lang="en-US" altLang="ko-KR" sz="2000" dirty="0" smtClean="0"/>
              <a:t>Proposed Change</a:t>
            </a:r>
          </a:p>
          <a:p>
            <a:pPr lvl="1"/>
            <a:r>
              <a:rPr lang="en-US" altLang="ko-KR" sz="1600" dirty="0"/>
              <a:t>CID 133: </a:t>
            </a:r>
            <a:r>
              <a:rPr lang="en-US" altLang="ko-KR" sz="1600" dirty="0" err="1"/>
              <a:t>eg</a:t>
            </a:r>
            <a:r>
              <a:rPr lang="en-US" altLang="ko-KR" sz="1600" dirty="0"/>
              <a:t> "...reporting the slot and channel allocated</a:t>
            </a:r>
            <a:r>
              <a:rPr lang="en-US" altLang="ko-KR" sz="1600" dirty="0" smtClean="0"/>
              <a:t>,</a:t>
            </a:r>
            <a:r>
              <a:rPr lang="en-US" altLang="ko-KR" sz="1600" dirty="0"/>
              <a:t> "</a:t>
            </a:r>
            <a:endParaRPr lang="en-US" altLang="ko-KR" sz="1600" dirty="0" smtClean="0"/>
          </a:p>
          <a:p>
            <a:pPr lvl="1"/>
            <a:r>
              <a:rPr lang="en-US" altLang="ko-KR" sz="1600" dirty="0" smtClean="0"/>
              <a:t>CID </a:t>
            </a:r>
            <a:r>
              <a:rPr lang="en-US" altLang="ko-KR" sz="1600" dirty="0"/>
              <a:t>134: "and a channel allocated, or it sends the DBS </a:t>
            </a:r>
            <a:r>
              <a:rPr lang="en-US" altLang="ko-KR" sz="1600" dirty="0" smtClean="0"/>
              <a:t>request"</a:t>
            </a:r>
            <a:endParaRPr lang="en-US" altLang="ko-KR" sz="1600" dirty="0"/>
          </a:p>
          <a:p>
            <a:r>
              <a:rPr lang="en-US" altLang="ko-KR" sz="2000" dirty="0" smtClean="0"/>
              <a:t>Proposed Resolution</a:t>
            </a:r>
          </a:p>
          <a:p>
            <a:pPr lvl="1"/>
            <a:r>
              <a:rPr lang="en-US" altLang="ko-KR" sz="1600" b="1" i="1" dirty="0" smtClean="0">
                <a:solidFill>
                  <a:srgbClr val="0000FF"/>
                </a:solidFill>
              </a:rPr>
              <a:t>(</a:t>
            </a:r>
            <a:r>
              <a:rPr lang="en-US" altLang="ko-KR" sz="1600" b="1" i="1" dirty="0">
                <a:solidFill>
                  <a:srgbClr val="0000FF"/>
                </a:solidFill>
              </a:rPr>
              <a:t>from) </a:t>
            </a:r>
            <a:r>
              <a:rPr lang="en-US" altLang="ko-KR" sz="1600" dirty="0"/>
              <a:t>Upon receiving the DBS request, the TMCTP-parent PAN coordinator directly generates the DBS response frame reporting the slot and </a:t>
            </a:r>
            <a:r>
              <a:rPr lang="en-US" altLang="ko-KR" sz="1600" strike="sngStrike" dirty="0">
                <a:solidFill>
                  <a:srgbClr val="FF0000"/>
                </a:solidFill>
              </a:rPr>
              <a:t>a</a:t>
            </a:r>
            <a:r>
              <a:rPr lang="en-US" altLang="ko-KR" sz="1600" dirty="0">
                <a:solidFill>
                  <a:srgbClr val="FF0000"/>
                </a:solidFill>
              </a:rPr>
              <a:t> channel </a:t>
            </a:r>
            <a:r>
              <a:rPr lang="en-US" altLang="ko-KR" sz="1600" dirty="0"/>
              <a:t>allocated, </a:t>
            </a:r>
            <a:r>
              <a:rPr lang="en-US" altLang="ko-KR" sz="1600" dirty="0">
                <a:solidFill>
                  <a:srgbClr val="FF0000"/>
                </a:solidFill>
              </a:rPr>
              <a:t>or it </a:t>
            </a:r>
            <a:r>
              <a:rPr lang="en-US" altLang="ko-KR" sz="1600" strike="sngStrike" dirty="0">
                <a:solidFill>
                  <a:srgbClr val="FF0000"/>
                </a:solidFill>
              </a:rPr>
              <a:t>or</a:t>
            </a:r>
            <a:r>
              <a:rPr lang="en-US" altLang="ko-KR" sz="1600" dirty="0">
                <a:solidFill>
                  <a:srgbClr val="FF0000"/>
                </a:solidFill>
              </a:rPr>
              <a:t> sends </a:t>
            </a:r>
            <a:r>
              <a:rPr lang="en-US" altLang="ko-KR" sz="1600" dirty="0"/>
              <a:t>the DBS request command frame to the SPC and then receives the DBS response command frame from the SPC</a:t>
            </a:r>
            <a:r>
              <a:rPr lang="en-US" altLang="ko-KR" sz="1600" dirty="0" smtClean="0"/>
              <a:t>.</a:t>
            </a:r>
          </a:p>
          <a:p>
            <a:pPr lvl="1"/>
            <a:r>
              <a:rPr lang="en-US" altLang="ko-KR" sz="1600" b="1" i="1" dirty="0" smtClean="0">
                <a:solidFill>
                  <a:srgbClr val="0000FF"/>
                </a:solidFill>
              </a:rPr>
              <a:t>(to) </a:t>
            </a:r>
            <a:r>
              <a:rPr lang="en-US" altLang="ko-KR" sz="1600" dirty="0"/>
              <a:t>Upon receiving the DBS request, the TMCTP-parent PAN coordinator directly generates the DBS response frame reporting the slot and </a:t>
            </a:r>
            <a:r>
              <a:rPr lang="en-US" altLang="ko-KR" sz="1600" dirty="0" smtClean="0">
                <a:solidFill>
                  <a:srgbClr val="FF0000"/>
                </a:solidFill>
              </a:rPr>
              <a:t>the channel </a:t>
            </a:r>
            <a:r>
              <a:rPr lang="en-US" altLang="ko-KR" sz="1600" dirty="0"/>
              <a:t>allocated, </a:t>
            </a:r>
            <a:r>
              <a:rPr lang="en-US" altLang="ko-KR" sz="1600" dirty="0">
                <a:solidFill>
                  <a:srgbClr val="FF0000"/>
                </a:solidFill>
              </a:rPr>
              <a:t>or it </a:t>
            </a:r>
            <a:r>
              <a:rPr lang="en-US" altLang="ko-KR" sz="1600" dirty="0" smtClean="0">
                <a:solidFill>
                  <a:srgbClr val="FF0000"/>
                </a:solidFill>
              </a:rPr>
              <a:t>sends </a:t>
            </a:r>
            <a:r>
              <a:rPr lang="en-US" altLang="ko-KR" sz="1600" dirty="0"/>
              <a:t>the DBS request command frame to the SPC and then receives the DBS response command frame from the SPC</a:t>
            </a: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39308690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34269</TotalTime>
  <Words>728</Words>
  <Application>Microsoft Office PowerPoint</Application>
  <PresentationFormat>On-screen Show (4:3)</PresentationFormat>
  <Paragraphs>80</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테마</vt:lpstr>
      <vt:lpstr>Slide 1</vt:lpstr>
      <vt:lpstr>Comments for Sub-clause 5.1.14.1</vt:lpstr>
      <vt:lpstr>CID 128 (Editorial)</vt:lpstr>
      <vt:lpstr>CID 129 (Technical)</vt:lpstr>
      <vt:lpstr>CID 130 (Editorial)</vt:lpstr>
      <vt:lpstr>CID 131 (Editorial)</vt:lpstr>
      <vt:lpstr>CID 132 (Editorial)</vt:lpstr>
      <vt:lpstr>CIDs 133 and 134 (Editorial)</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 Chang</cp:lastModifiedBy>
  <cp:revision>779</cp:revision>
  <cp:lastPrinted>2012-07-09T00:38:43Z</cp:lastPrinted>
  <dcterms:created xsi:type="dcterms:W3CDTF">1999-11-08T18:59:45Z</dcterms:created>
  <dcterms:modified xsi:type="dcterms:W3CDTF">2013-03-20T21:43:30Z</dcterms:modified>
</cp:coreProperties>
</file>