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notesMasterIdLst>
    <p:notesMasterId r:id="rId10"/>
  </p:notesMasterIdLst>
  <p:handoutMasterIdLst>
    <p:handoutMasterId r:id="rId11"/>
  </p:handoutMasterIdLst>
  <p:sldIdLst>
    <p:sldId id="342" r:id="rId2"/>
    <p:sldId id="407" r:id="rId3"/>
    <p:sldId id="422" r:id="rId4"/>
    <p:sldId id="423" r:id="rId5"/>
    <p:sldId id="424" r:id="rId6"/>
    <p:sldId id="429" r:id="rId7"/>
    <p:sldId id="430" r:id="rId8"/>
    <p:sldId id="431" r:id="rId9"/>
  </p:sldIdLst>
  <p:sldSz cx="9144000" cy="6858000" type="screen4x3"/>
  <p:notesSz cx="6797675" cy="9874250"/>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900"/>
    <a:srgbClr val="FF00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보통 스타일 2 - 강조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MasterView">
  <p:normalViewPr>
    <p:restoredLeft sz="17739" autoAdjust="0"/>
    <p:restoredTop sz="99663" autoAdjust="0"/>
  </p:normalViewPr>
  <p:slideViewPr>
    <p:cSldViewPr>
      <p:cViewPr varScale="1">
        <p:scale>
          <a:sx n="117" d="100"/>
          <a:sy n="117" d="100"/>
        </p:scale>
        <p:origin x="-1464" y="-96"/>
      </p:cViewPr>
      <p:guideLst>
        <p:guide orient="horz" pos="2160"/>
        <p:guide pos="2880"/>
      </p:guideLst>
    </p:cSldViewPr>
  </p:slideViewPr>
  <p:notesTextViewPr>
    <p:cViewPr>
      <p:scale>
        <a:sx n="100" d="100"/>
        <a:sy n="100" d="100"/>
      </p:scale>
      <p:origin x="0" y="0"/>
    </p:cViewPr>
  </p:notesTextViewPr>
  <p:sorterViewPr>
    <p:cViewPr>
      <p:scale>
        <a:sx n="200" d="100"/>
        <a:sy n="200" d="100"/>
      </p:scale>
      <p:origin x="0" y="0"/>
    </p:cViewPr>
  </p:sorterViewPr>
  <p:notesViewPr>
    <p:cSldViewPr>
      <p:cViewPr>
        <p:scale>
          <a:sx n="120" d="100"/>
          <a:sy n="120" d="100"/>
        </p:scale>
        <p:origin x="-1146" y="-72"/>
      </p:cViewPr>
      <p:guideLst>
        <p:guide orient="horz" pos="3110"/>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475038" y="200025"/>
            <a:ext cx="26416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charset="-127"/>
              </a:defRPr>
            </a:lvl1pPr>
          </a:lstStyle>
          <a:p>
            <a:pPr>
              <a:defRPr/>
            </a:pPr>
            <a:r>
              <a:rPr lang="en-US" altLang="ko-KR"/>
              <a:t>doc.: IEEE 802.15-&lt;doc#&gt;</a:t>
            </a:r>
          </a:p>
        </p:txBody>
      </p:sp>
      <p:sp>
        <p:nvSpPr>
          <p:cNvPr id="3075" name="Rectangle 3"/>
          <p:cNvSpPr>
            <a:spLocks noGrp="1" noChangeArrowheads="1"/>
          </p:cNvSpPr>
          <p:nvPr>
            <p:ph type="dt" sz="quarter" idx="1"/>
          </p:nvPr>
        </p:nvSpPr>
        <p:spPr bwMode="auto">
          <a:xfrm>
            <a:off x="681038" y="200025"/>
            <a:ext cx="2265362"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charset="-127"/>
              </a:defRPr>
            </a:lvl1pPr>
          </a:lstStyle>
          <a:p>
            <a:pPr>
              <a:defRPr/>
            </a:pPr>
            <a:r>
              <a:rPr lang="en-US" altLang="ko-KR"/>
              <a:t>&lt;month year&gt;</a:t>
            </a:r>
          </a:p>
        </p:txBody>
      </p:sp>
      <p:sp>
        <p:nvSpPr>
          <p:cNvPr id="3076" name="Rectangle 4"/>
          <p:cNvSpPr>
            <a:spLocks noGrp="1" noChangeArrowheads="1"/>
          </p:cNvSpPr>
          <p:nvPr>
            <p:ph type="ftr" sz="quarter" idx="2"/>
          </p:nvPr>
        </p:nvSpPr>
        <p:spPr bwMode="auto">
          <a:xfrm>
            <a:off x="4078288" y="9556750"/>
            <a:ext cx="2116137" cy="15398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ea typeface="굴림" charset="-127"/>
              </a:defRPr>
            </a:lvl1pPr>
          </a:lstStyle>
          <a:p>
            <a:pPr>
              <a:defRPr/>
            </a:pPr>
            <a:r>
              <a:rPr lang="en-US" altLang="ko-KR"/>
              <a:t>&lt;author&gt;, &lt;company&gt;</a:t>
            </a:r>
          </a:p>
        </p:txBody>
      </p:sp>
      <p:sp>
        <p:nvSpPr>
          <p:cNvPr id="3077" name="Rectangle 5"/>
          <p:cNvSpPr>
            <a:spLocks noGrp="1" noChangeArrowheads="1"/>
          </p:cNvSpPr>
          <p:nvPr>
            <p:ph type="sldNum" sz="quarter" idx="3"/>
          </p:nvPr>
        </p:nvSpPr>
        <p:spPr bwMode="auto">
          <a:xfrm>
            <a:off x="2644775" y="9556750"/>
            <a:ext cx="1357313" cy="15398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ea typeface="굴림" charset="-127"/>
              </a:defRPr>
            </a:lvl1pPr>
          </a:lstStyle>
          <a:p>
            <a:pPr>
              <a:defRPr/>
            </a:pPr>
            <a:r>
              <a:rPr lang="en-US" altLang="ko-KR"/>
              <a:t>Page </a:t>
            </a:r>
            <a:fld id="{E988F2E2-922E-431E-B06C-4EE79B7F5B83}" type="slidenum">
              <a:rPr lang="en-US" altLang="ko-KR"/>
              <a:pPr>
                <a:defRPr/>
              </a:pPr>
              <a:t>‹#›</a:t>
            </a:fld>
            <a:endParaRPr lang="en-US" altLang="ko-KR"/>
          </a:p>
        </p:txBody>
      </p:sp>
      <p:sp>
        <p:nvSpPr>
          <p:cNvPr id="36870" name="Line 6"/>
          <p:cNvSpPr>
            <a:spLocks noChangeShapeType="1"/>
          </p:cNvSpPr>
          <p:nvPr/>
        </p:nvSpPr>
        <p:spPr bwMode="auto">
          <a:xfrm>
            <a:off x="679450" y="412750"/>
            <a:ext cx="5438775"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36871" name="Rectangle 7"/>
          <p:cNvSpPr>
            <a:spLocks noChangeArrowheads="1"/>
          </p:cNvSpPr>
          <p:nvPr/>
        </p:nvSpPr>
        <p:spPr bwMode="auto">
          <a:xfrm>
            <a:off x="679450" y="9556750"/>
            <a:ext cx="698500" cy="369888"/>
          </a:xfrm>
          <a:prstGeom prst="rect">
            <a:avLst/>
          </a:prstGeom>
          <a:noFill/>
          <a:ln w="9525">
            <a:noFill/>
            <a:miter lim="800000"/>
            <a:headEnd/>
            <a:tailEnd/>
          </a:ln>
        </p:spPr>
        <p:txBody>
          <a:bodyPr lIns="0" tIns="0" rIns="0" bIns="0">
            <a:spAutoFit/>
          </a:bodyPr>
          <a:lstStyle/>
          <a:p>
            <a:pPr defTabSz="933450"/>
            <a:r>
              <a:rPr lang="en-US" altLang="ko-KR">
                <a:ea typeface="굴림" pitchFamily="34" charset="-127"/>
              </a:rPr>
              <a:t>Submission</a:t>
            </a:r>
          </a:p>
        </p:txBody>
      </p:sp>
      <p:sp>
        <p:nvSpPr>
          <p:cNvPr id="36872" name="Line 8"/>
          <p:cNvSpPr>
            <a:spLocks noChangeShapeType="1"/>
          </p:cNvSpPr>
          <p:nvPr/>
        </p:nvSpPr>
        <p:spPr bwMode="auto">
          <a:xfrm>
            <a:off x="679450" y="9545638"/>
            <a:ext cx="5589588" cy="0"/>
          </a:xfrm>
          <a:prstGeom prst="line">
            <a:avLst/>
          </a:prstGeom>
          <a:noFill/>
          <a:ln w="12700">
            <a:solidFill>
              <a:schemeClr val="tx1"/>
            </a:solidFill>
            <a:round/>
            <a:headEnd type="none" w="sm" len="sm"/>
            <a:tailEnd type="none" w="sm" len="sm"/>
          </a:ln>
        </p:spPr>
        <p:txBody>
          <a:bodyPr wrap="none" anchor="ctr"/>
          <a:lstStyle/>
          <a:p>
            <a:endParaRPr lang="en-US"/>
          </a:p>
        </p:txBody>
      </p:sp>
    </p:spTree>
    <p:extLst>
      <p:ext uri="{BB962C8B-B14F-4D97-AF65-F5344CB8AC3E}">
        <p14:creationId xmlns:p14="http://schemas.microsoft.com/office/powerpoint/2010/main" val="302228959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398838" y="115888"/>
            <a:ext cx="2759075"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charset="-127"/>
              </a:defRPr>
            </a:lvl1pPr>
          </a:lstStyle>
          <a:p>
            <a:pPr>
              <a:defRPr/>
            </a:pPr>
            <a:r>
              <a:rPr lang="en-US" altLang="ko-KR"/>
              <a:t>doc.: IEEE 802.15-&lt;doc#&gt;</a:t>
            </a:r>
          </a:p>
        </p:txBody>
      </p:sp>
      <p:sp>
        <p:nvSpPr>
          <p:cNvPr id="2051" name="Rectangle 3"/>
          <p:cNvSpPr>
            <a:spLocks noGrp="1" noChangeArrowheads="1"/>
          </p:cNvSpPr>
          <p:nvPr>
            <p:ph type="dt" idx="1"/>
          </p:nvPr>
        </p:nvSpPr>
        <p:spPr bwMode="auto">
          <a:xfrm>
            <a:off x="641350" y="115888"/>
            <a:ext cx="2682875"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charset="-127"/>
              </a:defRPr>
            </a:lvl1pPr>
          </a:lstStyle>
          <a:p>
            <a:pPr>
              <a:defRPr/>
            </a:pPr>
            <a:r>
              <a:rPr lang="en-US" altLang="ko-KR"/>
              <a:t>&lt;month year&gt;</a:t>
            </a:r>
          </a:p>
        </p:txBody>
      </p:sp>
      <p:sp>
        <p:nvSpPr>
          <p:cNvPr id="32772" name="Rectangle 4"/>
          <p:cNvSpPr>
            <a:spLocks noGrp="1" noRot="1" noChangeAspect="1" noChangeArrowheads="1" noTextEdit="1"/>
          </p:cNvSpPr>
          <p:nvPr>
            <p:ph type="sldImg" idx="2"/>
          </p:nvPr>
        </p:nvSpPr>
        <p:spPr bwMode="auto">
          <a:xfrm>
            <a:off x="938213" y="746125"/>
            <a:ext cx="4921250" cy="369093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06463" y="4691063"/>
            <a:ext cx="4984750" cy="44434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3697288" y="9559925"/>
            <a:ext cx="24606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ea typeface="굴림" charset="-127"/>
              </a:defRPr>
            </a:lvl5pPr>
          </a:lstStyle>
          <a:p>
            <a:pPr lvl="4">
              <a:defRPr/>
            </a:pPr>
            <a:r>
              <a:rPr lang="en-US" altLang="ko-KR"/>
              <a:t>&lt;author&gt;, &lt;company&gt;</a:t>
            </a:r>
          </a:p>
        </p:txBody>
      </p:sp>
      <p:sp>
        <p:nvSpPr>
          <p:cNvPr id="2055" name="Rectangle 7"/>
          <p:cNvSpPr>
            <a:spLocks noGrp="1" noChangeArrowheads="1"/>
          </p:cNvSpPr>
          <p:nvPr>
            <p:ph type="sldNum" sz="quarter" idx="5"/>
          </p:nvPr>
        </p:nvSpPr>
        <p:spPr bwMode="auto">
          <a:xfrm>
            <a:off x="2876550" y="9559925"/>
            <a:ext cx="785813"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ea typeface="굴림" charset="-127"/>
              </a:defRPr>
            </a:lvl1pPr>
          </a:lstStyle>
          <a:p>
            <a:pPr>
              <a:defRPr/>
            </a:pPr>
            <a:r>
              <a:rPr lang="en-US" altLang="ko-KR"/>
              <a:t>Page </a:t>
            </a:r>
            <a:fld id="{4C9BD0D1-A2EC-4FF9-9E14-97B5F050AA57}" type="slidenum">
              <a:rPr lang="en-US" altLang="ko-KR"/>
              <a:pPr>
                <a:defRPr/>
              </a:pPr>
              <a:t>‹#›</a:t>
            </a:fld>
            <a:endParaRPr lang="en-US" altLang="ko-KR"/>
          </a:p>
        </p:txBody>
      </p:sp>
      <p:sp>
        <p:nvSpPr>
          <p:cNvPr id="32776" name="Rectangle 8"/>
          <p:cNvSpPr>
            <a:spLocks noChangeArrowheads="1"/>
          </p:cNvSpPr>
          <p:nvPr/>
        </p:nvSpPr>
        <p:spPr bwMode="auto">
          <a:xfrm>
            <a:off x="709613" y="9559925"/>
            <a:ext cx="696912" cy="369888"/>
          </a:xfrm>
          <a:prstGeom prst="rect">
            <a:avLst/>
          </a:prstGeom>
          <a:noFill/>
          <a:ln w="9525">
            <a:noFill/>
            <a:miter lim="800000"/>
            <a:headEnd/>
            <a:tailEnd/>
          </a:ln>
        </p:spPr>
        <p:txBody>
          <a:bodyPr lIns="0" tIns="0" rIns="0" bIns="0">
            <a:spAutoFit/>
          </a:bodyPr>
          <a:lstStyle/>
          <a:p>
            <a:r>
              <a:rPr lang="en-US" altLang="ko-KR">
                <a:ea typeface="굴림" pitchFamily="34" charset="-127"/>
              </a:rPr>
              <a:t>Submission</a:t>
            </a:r>
          </a:p>
        </p:txBody>
      </p:sp>
      <p:sp>
        <p:nvSpPr>
          <p:cNvPr id="32777" name="Line 9"/>
          <p:cNvSpPr>
            <a:spLocks noChangeShapeType="1"/>
          </p:cNvSpPr>
          <p:nvPr/>
        </p:nvSpPr>
        <p:spPr bwMode="auto">
          <a:xfrm>
            <a:off x="709613" y="9558338"/>
            <a:ext cx="537845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32778" name="Line 10"/>
          <p:cNvSpPr>
            <a:spLocks noChangeShapeType="1"/>
          </p:cNvSpPr>
          <p:nvPr/>
        </p:nvSpPr>
        <p:spPr bwMode="auto">
          <a:xfrm>
            <a:off x="635000" y="315913"/>
            <a:ext cx="5527675" cy="0"/>
          </a:xfrm>
          <a:prstGeom prst="line">
            <a:avLst/>
          </a:prstGeom>
          <a:noFill/>
          <a:ln w="12700">
            <a:solidFill>
              <a:schemeClr val="tx1"/>
            </a:solidFill>
            <a:round/>
            <a:headEnd type="none" w="sm" len="sm"/>
            <a:tailEnd type="none" w="sm" len="sm"/>
          </a:ln>
        </p:spPr>
        <p:txBody>
          <a:bodyPr wrap="none" anchor="ctr"/>
          <a:lstStyle/>
          <a:p>
            <a:endParaRPr lang="en-US"/>
          </a:p>
        </p:txBody>
      </p:sp>
    </p:spTree>
    <p:extLst>
      <p:ext uri="{BB962C8B-B14F-4D97-AF65-F5344CB8AC3E}">
        <p14:creationId xmlns:p14="http://schemas.microsoft.com/office/powerpoint/2010/main" val="95253730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a:ln/>
        </p:spPr>
      </p:sp>
      <p:sp>
        <p:nvSpPr>
          <p:cNvPr id="33795" name="Notes Placeholder 2"/>
          <p:cNvSpPr>
            <a:spLocks noGrp="1"/>
          </p:cNvSpPr>
          <p:nvPr>
            <p:ph type="body" idx="1"/>
          </p:nvPr>
        </p:nvSpPr>
        <p:spPr>
          <a:noFill/>
          <a:ln/>
        </p:spPr>
        <p:txBody>
          <a:bodyPr/>
          <a:lstStyle/>
          <a:p>
            <a:endParaRPr lang="ko-KR" altLang="en-US" dirty="0" smtClean="0">
              <a:ea typeface="굴림" pitchFamily="34" charset="-127"/>
            </a:endParaRPr>
          </a:p>
        </p:txBody>
      </p:sp>
      <p:sp>
        <p:nvSpPr>
          <p:cNvPr id="33796" name="Header Placeholder 3"/>
          <p:cNvSpPr>
            <a:spLocks noGrp="1"/>
          </p:cNvSpPr>
          <p:nvPr>
            <p:ph type="hdr" sz="quarter"/>
          </p:nvPr>
        </p:nvSpPr>
        <p:spPr>
          <a:xfrm>
            <a:off x="3398838" y="-100013"/>
            <a:ext cx="2759075" cy="431801"/>
          </a:xfrm>
          <a:noFill/>
        </p:spPr>
        <p:txBody>
          <a:bodyPr/>
          <a:lstStyle/>
          <a:p>
            <a:r>
              <a:rPr lang="en-US" altLang="ko-KR" dirty="0" smtClean="0">
                <a:ea typeface="굴림" pitchFamily="34" charset="-127"/>
              </a:rPr>
              <a:t>doc.: IEEE 802.15-09-0114-00-004g-Trends-in-SUN-capacity</a:t>
            </a:r>
          </a:p>
        </p:txBody>
      </p:sp>
      <p:sp>
        <p:nvSpPr>
          <p:cNvPr id="33797" name="Date Placeholder 4"/>
          <p:cNvSpPr>
            <a:spLocks noGrp="1"/>
          </p:cNvSpPr>
          <p:nvPr>
            <p:ph type="dt" sz="quarter" idx="1"/>
          </p:nvPr>
        </p:nvSpPr>
        <p:spPr>
          <a:noFill/>
        </p:spPr>
        <p:txBody>
          <a:bodyPr/>
          <a:lstStyle/>
          <a:p>
            <a:r>
              <a:rPr lang="en-US" altLang="ko-KR" dirty="0" smtClean="0">
                <a:ea typeface="굴림" pitchFamily="34" charset="-127"/>
              </a:rPr>
              <a:t>&lt;month year&gt;</a:t>
            </a:r>
          </a:p>
        </p:txBody>
      </p:sp>
      <p:sp>
        <p:nvSpPr>
          <p:cNvPr id="33798" name="Footer Placeholder 5"/>
          <p:cNvSpPr>
            <a:spLocks noGrp="1"/>
          </p:cNvSpPr>
          <p:nvPr>
            <p:ph type="ftr" sz="quarter" idx="4"/>
          </p:nvPr>
        </p:nvSpPr>
        <p:spPr>
          <a:xfrm>
            <a:off x="3697288" y="9559925"/>
            <a:ext cx="2460625" cy="369888"/>
          </a:xfrm>
          <a:noFill/>
        </p:spPr>
        <p:txBody>
          <a:bodyPr/>
          <a:lstStyle/>
          <a:p>
            <a:pPr lvl="4"/>
            <a:r>
              <a:rPr lang="en-US" altLang="ko-KR" dirty="0" smtClean="0">
                <a:ea typeface="굴림" pitchFamily="34" charset="-127"/>
              </a:rPr>
              <a:t>Emmanuel </a:t>
            </a:r>
            <a:r>
              <a:rPr lang="en-US" altLang="ko-KR" dirty="0" err="1" smtClean="0">
                <a:ea typeface="굴림" pitchFamily="34" charset="-127"/>
              </a:rPr>
              <a:t>Monnerie</a:t>
            </a:r>
            <a:r>
              <a:rPr lang="en-US" altLang="ko-KR" smtClean="0">
                <a:ea typeface="굴림" pitchFamily="34" charset="-127"/>
              </a:rPr>
              <a:t>, Landis+Gyr</a:t>
            </a:r>
          </a:p>
        </p:txBody>
      </p:sp>
      <p:sp>
        <p:nvSpPr>
          <p:cNvPr id="33799" name="Slide Number Placeholder 6"/>
          <p:cNvSpPr>
            <a:spLocks noGrp="1"/>
          </p:cNvSpPr>
          <p:nvPr>
            <p:ph type="sldNum" sz="quarter" idx="5"/>
          </p:nvPr>
        </p:nvSpPr>
        <p:spPr>
          <a:noFill/>
        </p:spPr>
        <p:txBody>
          <a:bodyPr/>
          <a:lstStyle/>
          <a:p>
            <a:r>
              <a:rPr lang="en-US" altLang="ko-KR" smtClean="0">
                <a:ea typeface="굴림" pitchFamily="34" charset="-127"/>
              </a:rPr>
              <a:t>Page </a:t>
            </a:r>
            <a:fld id="{C52D869C-468D-417E-BA4A-90AEA20123A4}" type="slidenum">
              <a:rPr lang="en-US" altLang="ko-KR" smtClean="0">
                <a:ea typeface="굴림" pitchFamily="34" charset="-127"/>
              </a:rPr>
              <a:pPr/>
              <a:t>1</a:t>
            </a:fld>
            <a:endParaRPr lang="en-US" altLang="ko-KR" smtClean="0">
              <a:ea typeface="굴림" pitchFamily="34" charset="-127"/>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15100" y="685800"/>
            <a:ext cx="1943100" cy="5410200"/>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685800" y="685800"/>
            <a:ext cx="5676900" cy="5410200"/>
          </a:xfrm>
        </p:spPr>
        <p:txBody>
          <a:bodyPr vert="eaVert"/>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a:xfrm>
            <a:off x="685800" y="764704"/>
            <a:ext cx="7772400" cy="864096"/>
          </a:xfrm>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a:xfrm>
            <a:off x="685800" y="1772816"/>
            <a:ext cx="7772400" cy="4323184"/>
          </a:xfrm>
        </p:spPr>
        <p:txBody>
          <a:body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smtClean="0"/>
              <a:t>마스터 텍스트 스타일을 편집합니다</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dirty="0" smtClean="0"/>
              <a:t>마스터 텍스트 스타일을 편집합니다</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ko-KR" altLang="en-US" noProof="0" dirty="0" smtClean="0"/>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836613"/>
            <a:ext cx="7772400" cy="792162"/>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smtClean="0"/>
              <a:t>Click to edit Master title style</a:t>
            </a:r>
          </a:p>
        </p:txBody>
      </p:sp>
      <p:sp>
        <p:nvSpPr>
          <p:cNvPr id="1027" name="Rectangle 3"/>
          <p:cNvSpPr>
            <a:spLocks noGrp="1" noChangeArrowheads="1"/>
          </p:cNvSpPr>
          <p:nvPr>
            <p:ph type="body" idx="1"/>
          </p:nvPr>
        </p:nvSpPr>
        <p:spPr bwMode="auto">
          <a:xfrm>
            <a:off x="685800" y="1700213"/>
            <a:ext cx="7772400" cy="4395787"/>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ko-KR" dirty="0" smtClean="0"/>
              <a:t>Click to edit Master text styles</a:t>
            </a:r>
          </a:p>
          <a:p>
            <a:pPr lvl="1"/>
            <a:r>
              <a:rPr lang="en-US" altLang="ko-KR" dirty="0" smtClean="0"/>
              <a:t>Second level</a:t>
            </a:r>
          </a:p>
          <a:p>
            <a:pPr lvl="2"/>
            <a:r>
              <a:rPr lang="en-US" altLang="ko-KR" dirty="0" smtClean="0"/>
              <a:t>Third level</a:t>
            </a:r>
          </a:p>
          <a:p>
            <a:pPr lvl="3"/>
            <a:r>
              <a:rPr lang="en-US" altLang="ko-KR" dirty="0" smtClean="0"/>
              <a:t>Fourth level</a:t>
            </a:r>
          </a:p>
          <a:p>
            <a:pPr lvl="4"/>
            <a:r>
              <a:rPr lang="en-US" altLang="ko-KR" dirty="0" smtClean="0"/>
              <a:t>Fifth level</a:t>
            </a:r>
          </a:p>
        </p:txBody>
      </p:sp>
      <p:sp>
        <p:nvSpPr>
          <p:cNvPr id="1031" name="Rectangle 7"/>
          <p:cNvSpPr>
            <a:spLocks noChangeArrowheads="1"/>
          </p:cNvSpPr>
          <p:nvPr/>
        </p:nvSpPr>
        <p:spPr bwMode="auto">
          <a:xfrm>
            <a:off x="685800" y="397331"/>
            <a:ext cx="7772400" cy="215444"/>
          </a:xfrm>
          <a:prstGeom prst="rect">
            <a:avLst/>
          </a:prstGeom>
          <a:noFill/>
          <a:ln w="9525">
            <a:noFill/>
            <a:miter lim="800000"/>
            <a:headEnd/>
            <a:tailEnd/>
          </a:ln>
        </p:spPr>
        <p:txBody>
          <a:bodyPr wrap="square" lIns="0" tIns="0" rIns="0" bIns="0" anchor="b">
            <a:spAutoFit/>
          </a:bodyPr>
          <a:lstStyle/>
          <a:p>
            <a:pPr marL="0" lvl="4" indent="0" algn="r"/>
            <a:r>
              <a:rPr lang="en-US" altLang="ko-KR" sz="1400" b="1" dirty="0" smtClean="0">
                <a:solidFill>
                  <a:schemeClr val="tx1"/>
                </a:solidFill>
                <a:ea typeface="굴림" pitchFamily="34" charset="-127"/>
              </a:rPr>
              <a:t>March  2013                                                                                     doc</a:t>
            </a:r>
            <a:r>
              <a:rPr lang="en-US" altLang="ko-KR" sz="1400" b="1" dirty="0">
                <a:solidFill>
                  <a:schemeClr val="tx1"/>
                </a:solidFill>
                <a:ea typeface="굴림" pitchFamily="34" charset="-127"/>
              </a:rPr>
              <a:t>.: </a:t>
            </a:r>
            <a:r>
              <a:rPr lang="en-US" altLang="ko-KR" sz="1400" b="1" dirty="0" smtClean="0">
                <a:solidFill>
                  <a:schemeClr val="tx1"/>
                </a:solidFill>
                <a:ea typeface="굴림" pitchFamily="34" charset="-127"/>
              </a:rPr>
              <a:t>IEEE802.15-13-0150-00-004m</a:t>
            </a:r>
            <a:endParaRPr lang="en-US" altLang="ko-KR" sz="1400" b="1" dirty="0">
              <a:solidFill>
                <a:schemeClr val="tx1"/>
              </a:solidFill>
              <a:ea typeface="굴림" pitchFamily="34" charset="-127"/>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033" name="Rectangle 9"/>
          <p:cNvSpPr>
            <a:spLocks noChangeArrowheads="1"/>
          </p:cNvSpPr>
          <p:nvPr/>
        </p:nvSpPr>
        <p:spPr bwMode="auto">
          <a:xfrm>
            <a:off x="685800" y="6475413"/>
            <a:ext cx="7848600" cy="184666"/>
          </a:xfrm>
          <a:prstGeom prst="rect">
            <a:avLst/>
          </a:prstGeom>
          <a:noFill/>
          <a:ln w="9525">
            <a:noFill/>
            <a:miter lim="800000"/>
            <a:headEnd/>
            <a:tailEnd/>
          </a:ln>
        </p:spPr>
        <p:txBody>
          <a:bodyPr wrap="square" lIns="0" tIns="0" rIns="0" bIns="0">
            <a:spAutoFit/>
          </a:bodyPr>
          <a:lstStyle/>
          <a:p>
            <a:pPr marL="0" marR="0" indent="0" algn="l" defTabSz="914400" rtl="0" eaLnBrk="0" fontAlgn="base" latinLnBrk="0" hangingPunct="0">
              <a:lnSpc>
                <a:spcPct val="100000"/>
              </a:lnSpc>
              <a:spcBef>
                <a:spcPct val="0"/>
              </a:spcBef>
              <a:spcAft>
                <a:spcPct val="0"/>
              </a:spcAft>
              <a:buClrTx/>
              <a:buSzTx/>
              <a:buFontTx/>
              <a:buNone/>
              <a:tabLst/>
              <a:defRPr/>
            </a:pPr>
            <a:r>
              <a:rPr lang="en-US" altLang="ko-KR" dirty="0" smtClean="0">
                <a:ea typeface="굴림" pitchFamily="34" charset="-127"/>
              </a:rPr>
              <a:t>Submission                                                                             </a:t>
            </a:r>
            <a:fld id="{3AE39EAB-32E7-4F69-8869-344F7DC46521}" type="slidenum">
              <a:rPr lang="en-US" altLang="ko-KR" smtClean="0">
                <a:ea typeface="굴림" pitchFamily="34" charset="-127"/>
              </a:rPr>
              <a:pPr marL="0" marR="0" indent="0" algn="l" defTabSz="914400" rtl="0" eaLnBrk="0" fontAlgn="base" latinLnBrk="0" hangingPunct="0">
                <a:lnSpc>
                  <a:spcPct val="100000"/>
                </a:lnSpc>
                <a:spcBef>
                  <a:spcPct val="0"/>
                </a:spcBef>
                <a:spcAft>
                  <a:spcPct val="0"/>
                </a:spcAft>
                <a:buClrTx/>
                <a:buSzTx/>
                <a:buFontTx/>
                <a:buNone/>
                <a:tabLst/>
                <a:defRPr/>
              </a:pPr>
              <a:t>‹#›</a:t>
            </a:fld>
            <a:r>
              <a:rPr lang="en-US" altLang="ko-KR" dirty="0" smtClean="0">
                <a:ea typeface="굴림" pitchFamily="34" charset="-127"/>
              </a:rPr>
              <a:t>                                                                                              </a:t>
            </a:r>
            <a:r>
              <a:rPr lang="de-DE" altLang="ko-KR" dirty="0" smtClean="0"/>
              <a:t>(ETRI)</a:t>
            </a:r>
            <a:endParaRPr lang="en-US" altLang="ko-KR" dirty="0" smtClean="0"/>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725" r:id="rId1"/>
    <p:sldLayoutId id="2147483726" r:id="rId2"/>
    <p:sldLayoutId id="2147483727" r:id="rId3"/>
    <p:sldLayoutId id="2147483728" r:id="rId4"/>
    <p:sldLayoutId id="2147483729" r:id="rId5"/>
    <p:sldLayoutId id="2147483730" r:id="rId6"/>
    <p:sldLayoutId id="2147483721" r:id="rId7"/>
    <p:sldLayoutId id="2147483722" r:id="rId8"/>
    <p:sldLayoutId id="2147483731" r:id="rId9"/>
    <p:sldLayoutId id="2147483723" r:id="rId10"/>
    <p:sldLayoutId id="2147483724" r:id="rId11"/>
  </p:sldLayoutIdLst>
  <p:timing>
    <p:tnLst>
      <p:par>
        <p:cTn id="1" dur="indefinite" restart="never" nodeType="tmRoot"/>
      </p:par>
    </p:tnLst>
  </p:timing>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0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4"/>
          <p:cNvSpPr>
            <a:spLocks noChangeArrowheads="1"/>
          </p:cNvSpPr>
          <p:nvPr/>
        </p:nvSpPr>
        <p:spPr bwMode="auto">
          <a:xfrm>
            <a:off x="228600" y="765175"/>
            <a:ext cx="8735888" cy="4785926"/>
          </a:xfrm>
          <a:prstGeom prst="rect">
            <a:avLst/>
          </a:prstGeom>
          <a:noFill/>
          <a:ln w="12700">
            <a:noFill/>
            <a:miter lim="800000"/>
            <a:headEnd type="none" w="sm" len="sm"/>
            <a:tailEnd type="none" w="sm" len="sm"/>
          </a:ln>
          <a:effectLst/>
        </p:spPr>
        <p:txBody>
          <a:bodyPr wrap="square">
            <a:spAutoFit/>
          </a:bodyPr>
          <a:lstStyle/>
          <a:p>
            <a:pPr marL="914400" indent="-914400">
              <a:defRPr/>
            </a:pPr>
            <a:r>
              <a:rPr lang="en-US" altLang="ko-KR" sz="1800" b="1" u="sng" dirty="0">
                <a:effectLst>
                  <a:outerShdw blurRad="38100" dist="38100" dir="2700000" algn="tl">
                    <a:srgbClr val="C0C0C0"/>
                  </a:outerShdw>
                </a:effectLst>
                <a:ea typeface="굴림" pitchFamily="50" charset="-127"/>
              </a:rPr>
              <a:t>Project: IEEE P802.15 Working Group for Wireless Personal Area </a:t>
            </a:r>
            <a:r>
              <a:rPr lang="en-US" altLang="ko-KR" sz="1800" b="1" u="sng" dirty="0" smtClean="0">
                <a:effectLst>
                  <a:outerShdw blurRad="38100" dist="38100" dir="2700000" algn="tl">
                    <a:srgbClr val="C0C0C0"/>
                  </a:outerShdw>
                </a:effectLst>
                <a:ea typeface="굴림" pitchFamily="50" charset="-127"/>
              </a:rPr>
              <a:t>Networks (</a:t>
            </a:r>
            <a:r>
              <a:rPr lang="en-US" altLang="ko-KR" sz="1800" b="1" u="sng" dirty="0">
                <a:effectLst>
                  <a:outerShdw blurRad="38100" dist="38100" dir="2700000" algn="tl">
                    <a:srgbClr val="C0C0C0"/>
                  </a:outerShdw>
                </a:effectLst>
                <a:ea typeface="굴림" pitchFamily="50" charset="-127"/>
              </a:rPr>
              <a:t>WPANs)</a:t>
            </a:r>
            <a:endParaRPr lang="en-US" altLang="ko-KR" sz="1800" b="1" dirty="0">
              <a:ea typeface="굴림" pitchFamily="50" charset="-127"/>
            </a:endParaRPr>
          </a:p>
          <a:p>
            <a:pPr marL="914400" indent="-914400">
              <a:defRPr/>
            </a:pPr>
            <a:endParaRPr lang="en-US" altLang="ko-KR" sz="2000" dirty="0">
              <a:ea typeface="굴림" pitchFamily="50" charset="-127"/>
            </a:endParaRPr>
          </a:p>
          <a:p>
            <a:pPr marL="914400" indent="-914400">
              <a:defRPr/>
            </a:pPr>
            <a:r>
              <a:rPr lang="en-US" altLang="ko-KR" sz="1600" b="1" dirty="0">
                <a:ea typeface="굴림" pitchFamily="50" charset="-127"/>
              </a:rPr>
              <a:t>Submission Title: </a:t>
            </a:r>
            <a:r>
              <a:rPr lang="en-US" altLang="ko-KR" sz="1800" dirty="0"/>
              <a:t>Proposed </a:t>
            </a:r>
            <a:r>
              <a:rPr lang="en-US" altLang="ko-KR" sz="1800" dirty="0" smtClean="0"/>
              <a:t>resolutions </a:t>
            </a:r>
            <a:r>
              <a:rPr lang="en-US" altLang="ko-KR" sz="1800" dirty="0"/>
              <a:t>for </a:t>
            </a:r>
            <a:r>
              <a:rPr lang="en-US" altLang="ko-KR" sz="1800" dirty="0" smtClean="0"/>
              <a:t>CIDs 128, 129, 130, 131, 132, 133, and 134</a:t>
            </a:r>
            <a:endParaRPr lang="en-US" altLang="ko-KR" sz="1600" b="1" dirty="0" smtClean="0">
              <a:ea typeface="굴림" pitchFamily="50" charset="-127"/>
            </a:endParaRPr>
          </a:p>
          <a:p>
            <a:pPr marL="914400" indent="-914400">
              <a:defRPr/>
            </a:pPr>
            <a:r>
              <a:rPr lang="en-US" altLang="ko-KR" sz="1600" b="1" dirty="0" smtClean="0">
                <a:ea typeface="굴림" pitchFamily="50" charset="-127"/>
              </a:rPr>
              <a:t>Date </a:t>
            </a:r>
            <a:r>
              <a:rPr lang="en-US" altLang="ko-KR" sz="1600" b="1" dirty="0">
                <a:ea typeface="굴림" pitchFamily="50" charset="-127"/>
              </a:rPr>
              <a:t>Submitted: </a:t>
            </a:r>
            <a:r>
              <a:rPr lang="en-US" altLang="ko-KR" sz="1600" dirty="0" smtClean="0">
                <a:ea typeface="굴림" pitchFamily="50" charset="-127"/>
              </a:rPr>
              <a:t>March, 2013</a:t>
            </a:r>
            <a:endParaRPr lang="en-US" altLang="ko-KR" sz="1600" b="1" dirty="0" smtClean="0">
              <a:ea typeface="굴림" pitchFamily="50" charset="-127"/>
            </a:endParaRPr>
          </a:p>
          <a:p>
            <a:pPr marL="914400" indent="-914400">
              <a:spcBef>
                <a:spcPts val="600"/>
              </a:spcBef>
              <a:defRPr/>
            </a:pPr>
            <a:r>
              <a:rPr lang="en-US" altLang="ko-KR" sz="1600" b="1" dirty="0" smtClean="0">
                <a:ea typeface="굴림" pitchFamily="50" charset="-127"/>
              </a:rPr>
              <a:t>Source</a:t>
            </a:r>
            <a:r>
              <a:rPr lang="en-US" altLang="ko-KR" sz="1600" b="1" dirty="0">
                <a:ea typeface="굴림" pitchFamily="50" charset="-127"/>
              </a:rPr>
              <a:t>:</a:t>
            </a:r>
            <a:r>
              <a:rPr lang="en-US" altLang="ko-KR" sz="1600" dirty="0">
                <a:ea typeface="굴림" pitchFamily="50" charset="-127"/>
              </a:rPr>
              <a:t>  Youngae Jeon</a:t>
            </a:r>
            <a:r>
              <a:rPr lang="en-US" altLang="ko-KR" sz="1600" dirty="0">
                <a:solidFill>
                  <a:schemeClr val="tx2"/>
                </a:solidFill>
                <a:ea typeface="굴림" charset="-127"/>
              </a:rPr>
              <a:t>, Sangjae Lee, and Sangsung Choi </a:t>
            </a:r>
            <a:r>
              <a:rPr lang="en-US" altLang="ko-KR" sz="1600" dirty="0">
                <a:solidFill>
                  <a:schemeClr val="tx2"/>
                </a:solidFill>
                <a:ea typeface="굴림" pitchFamily="50" charset="-127"/>
              </a:rPr>
              <a:t>(ETRI), </a:t>
            </a:r>
            <a:r>
              <a:rPr lang="en-GB" altLang="ko-KR" sz="1600" dirty="0"/>
              <a:t>Soo-Young Chang (SYCA)</a:t>
            </a:r>
            <a:endParaRPr lang="en-US" altLang="ko-KR" sz="1600" dirty="0">
              <a:ea typeface="굴림" pitchFamily="50" charset="-127"/>
            </a:endParaRPr>
          </a:p>
          <a:p>
            <a:pPr marL="914400" indent="-914400">
              <a:spcBef>
                <a:spcPts val="600"/>
              </a:spcBef>
              <a:defRPr/>
            </a:pPr>
            <a:r>
              <a:rPr lang="en-US" altLang="ko-KR" sz="1600" b="1" dirty="0" smtClean="0">
                <a:ea typeface="굴림" pitchFamily="50" charset="-127"/>
              </a:rPr>
              <a:t>	Contact</a:t>
            </a:r>
            <a:r>
              <a:rPr lang="en-US" altLang="ko-KR" sz="1600" b="1" dirty="0">
                <a:ea typeface="굴림" pitchFamily="50" charset="-127"/>
              </a:rPr>
              <a:t>: </a:t>
            </a:r>
            <a:r>
              <a:rPr lang="en-US" altLang="ko-KR" sz="1600" dirty="0">
                <a:ea typeface="굴림" pitchFamily="50" charset="-127"/>
              </a:rPr>
              <a:t>yajeon@etri.re.kr</a:t>
            </a:r>
          </a:p>
          <a:p>
            <a:pPr marL="914400" indent="-914400">
              <a:spcBef>
                <a:spcPts val="600"/>
              </a:spcBef>
              <a:defRPr/>
            </a:pPr>
            <a:r>
              <a:rPr lang="en-US" altLang="ko-KR" sz="1600" b="1" dirty="0" smtClean="0">
                <a:ea typeface="굴림" pitchFamily="50" charset="-127"/>
              </a:rPr>
              <a:t>	Voice</a:t>
            </a:r>
            <a:r>
              <a:rPr lang="en-US" altLang="ko-KR" sz="1600" b="1" dirty="0">
                <a:ea typeface="굴림" pitchFamily="50" charset="-127"/>
              </a:rPr>
              <a:t>:</a:t>
            </a:r>
            <a:r>
              <a:rPr lang="en-US" altLang="ko-KR" sz="1600" dirty="0">
                <a:ea typeface="굴림" pitchFamily="50" charset="-127"/>
              </a:rPr>
              <a:t> </a:t>
            </a:r>
            <a:r>
              <a:rPr lang="en-US" altLang="ko-KR" sz="1600" dirty="0">
                <a:solidFill>
                  <a:schemeClr val="tx2"/>
                </a:solidFill>
                <a:ea typeface="굴림" pitchFamily="50" charset="-127"/>
              </a:rPr>
              <a:t>+82 42 860 6497</a:t>
            </a:r>
            <a:r>
              <a:rPr lang="en-US" altLang="ko-KR" sz="1600" dirty="0">
                <a:ea typeface="굴림" pitchFamily="50" charset="-127"/>
              </a:rPr>
              <a:t>, E-Mail: </a:t>
            </a:r>
            <a:r>
              <a:rPr lang="en-US" altLang="ko-KR" sz="1600" dirty="0" smtClean="0">
                <a:ea typeface="굴림" pitchFamily="50" charset="-127"/>
              </a:rPr>
              <a:t>yajeon@etri.re.kr</a:t>
            </a:r>
            <a:endParaRPr lang="en-US" altLang="ko-KR" sz="1600" b="1" dirty="0" smtClean="0">
              <a:ea typeface="굴림" pitchFamily="50" charset="-127"/>
            </a:endParaRPr>
          </a:p>
          <a:p>
            <a:pPr marL="914400" indent="-914400">
              <a:spcBef>
                <a:spcPts val="600"/>
              </a:spcBef>
              <a:defRPr/>
            </a:pPr>
            <a:r>
              <a:rPr lang="en-US" altLang="ko-KR" sz="1600" b="1" dirty="0" smtClean="0">
                <a:ea typeface="굴림" pitchFamily="50" charset="-127"/>
              </a:rPr>
              <a:t>Re: [</a:t>
            </a:r>
            <a:r>
              <a:rPr lang="en-US" altLang="ko-KR" sz="1600" dirty="0" smtClean="0">
                <a:ea typeface="굴림" pitchFamily="50" charset="-127"/>
              </a:rPr>
              <a:t>802.15 TG4m]</a:t>
            </a:r>
            <a:endParaRPr lang="en-GB" altLang="ko-KR" sz="1600" dirty="0" smtClean="0"/>
          </a:p>
          <a:p>
            <a:pPr marL="914400" indent="-914400">
              <a:defRPr/>
            </a:pPr>
            <a:r>
              <a:rPr lang="en-US" altLang="ko-KR" sz="1600" b="1" dirty="0" smtClean="0">
                <a:ea typeface="굴림" pitchFamily="50" charset="-127"/>
              </a:rPr>
              <a:t>Abstract</a:t>
            </a:r>
            <a:r>
              <a:rPr lang="en-US" altLang="ko-KR" sz="1600" b="1" dirty="0">
                <a:ea typeface="굴림" pitchFamily="50" charset="-127"/>
              </a:rPr>
              <a:t>: </a:t>
            </a:r>
            <a:r>
              <a:rPr lang="en-US" altLang="ko-KR" sz="1600" dirty="0"/>
              <a:t>This document provides </a:t>
            </a:r>
            <a:r>
              <a:rPr lang="en-US" altLang="ko-KR" sz="1600" dirty="0" smtClean="0"/>
              <a:t>proposed resolutions </a:t>
            </a:r>
            <a:r>
              <a:rPr lang="en-US" altLang="ko-KR" sz="1600" dirty="0"/>
              <a:t>for </a:t>
            </a:r>
            <a:r>
              <a:rPr lang="en-US" altLang="ko-KR" sz="1600" dirty="0" smtClean="0"/>
              <a:t>CIDs </a:t>
            </a:r>
            <a:r>
              <a:rPr lang="en-US" altLang="ko-KR" sz="1600" dirty="0"/>
              <a:t>128, 129, 130, 131, 132, 133, and </a:t>
            </a:r>
            <a:r>
              <a:rPr lang="en-US" altLang="ko-KR" sz="1600" dirty="0" smtClean="0"/>
              <a:t>134</a:t>
            </a:r>
            <a:r>
              <a:rPr lang="en-US" altLang="ko-KR" sz="1400" b="1" dirty="0" smtClean="0">
                <a:ea typeface="굴림" pitchFamily="50" charset="-127"/>
              </a:rPr>
              <a:t> </a:t>
            </a:r>
            <a:r>
              <a:rPr lang="en-US" altLang="ko-KR" sz="1600" dirty="0" smtClean="0"/>
              <a:t>of</a:t>
            </a:r>
            <a:r>
              <a:rPr lang="ko-KR" altLang="en-US" sz="1600" dirty="0" smtClean="0"/>
              <a:t> </a:t>
            </a:r>
            <a:r>
              <a:rPr lang="en-US" altLang="ko-KR" sz="1600" dirty="0" smtClean="0"/>
              <a:t>LB#87.</a:t>
            </a:r>
            <a:endParaRPr lang="en-GB" altLang="ko-KR" sz="1600" dirty="0"/>
          </a:p>
          <a:p>
            <a:pPr marL="914400" indent="-914400">
              <a:defRPr/>
            </a:pPr>
            <a:r>
              <a:rPr lang="en-US" altLang="ko-KR" sz="1600" b="1" dirty="0" smtClean="0">
                <a:ea typeface="굴림" pitchFamily="50" charset="-127"/>
              </a:rPr>
              <a:t>Purpose</a:t>
            </a:r>
            <a:r>
              <a:rPr lang="en-US" altLang="ko-KR" sz="1600" b="1" dirty="0">
                <a:ea typeface="굴림" pitchFamily="50" charset="-127"/>
              </a:rPr>
              <a:t>: </a:t>
            </a:r>
            <a:r>
              <a:rPr lang="en-US" altLang="ko-KR" sz="1600" dirty="0" smtClean="0"/>
              <a:t>To </a:t>
            </a:r>
            <a:r>
              <a:rPr lang="en-US" altLang="ko-KR" sz="1600" dirty="0"/>
              <a:t>provides proposed </a:t>
            </a:r>
            <a:r>
              <a:rPr lang="en-US" altLang="ko-KR" sz="1600" dirty="0" smtClean="0"/>
              <a:t>resolutions </a:t>
            </a:r>
            <a:r>
              <a:rPr lang="en-US" altLang="ko-KR" sz="1600" dirty="0"/>
              <a:t>for </a:t>
            </a:r>
            <a:r>
              <a:rPr lang="en-US" altLang="ko-KR" sz="1600" dirty="0" smtClean="0"/>
              <a:t>CIDs </a:t>
            </a:r>
            <a:r>
              <a:rPr lang="en-US" altLang="ko-KR" sz="1600" dirty="0"/>
              <a:t>128, 129, 130, 131, 132, 133, and </a:t>
            </a:r>
            <a:r>
              <a:rPr lang="en-US" altLang="ko-KR" sz="1600" dirty="0" smtClean="0"/>
              <a:t>134</a:t>
            </a:r>
            <a:r>
              <a:rPr lang="en-US" altLang="ko-KR" sz="1400" b="1" dirty="0" smtClean="0">
                <a:ea typeface="굴림" pitchFamily="50" charset="-127"/>
              </a:rPr>
              <a:t> </a:t>
            </a:r>
            <a:r>
              <a:rPr lang="en-US" altLang="ko-KR" sz="1600" dirty="0" smtClean="0"/>
              <a:t>of </a:t>
            </a:r>
            <a:r>
              <a:rPr lang="en-US" altLang="ko-KR" sz="1400" b="1" dirty="0" smtClean="0">
                <a:ea typeface="굴림" pitchFamily="50" charset="-127"/>
              </a:rPr>
              <a:t> </a:t>
            </a:r>
            <a:r>
              <a:rPr lang="en-US" altLang="ko-KR" sz="1600" dirty="0"/>
              <a:t>LB#87</a:t>
            </a:r>
            <a:endParaRPr lang="en-US" altLang="ko-KR" sz="1600" b="1" dirty="0" smtClean="0">
              <a:ea typeface="굴림" pitchFamily="50" charset="-127"/>
            </a:endParaRPr>
          </a:p>
          <a:p>
            <a:pPr marL="684000" indent="-914400">
              <a:defRPr/>
            </a:pPr>
            <a:r>
              <a:rPr lang="en-US" altLang="ko-KR" sz="1600" b="1" dirty="0" smtClean="0">
                <a:ea typeface="굴림" pitchFamily="50" charset="-127"/>
              </a:rPr>
              <a:t>Notice</a:t>
            </a:r>
            <a:r>
              <a:rPr lang="en-US" altLang="ko-KR" sz="1600" b="1" dirty="0">
                <a:ea typeface="굴림" pitchFamily="50" charset="-127"/>
              </a:rPr>
              <a:t>: </a:t>
            </a:r>
            <a:r>
              <a:rPr lang="en-US" altLang="ko-KR" sz="1600" dirty="0"/>
              <a:t>This document has been prepared to assist the IEEE P802.15.  It is offered as a basis </a:t>
            </a:r>
            <a:r>
              <a:rPr lang="en-US" altLang="ko-KR" sz="1600" dirty="0" smtClean="0"/>
              <a:t>for discussion </a:t>
            </a:r>
            <a:r>
              <a:rPr lang="en-US" altLang="ko-KR" sz="1600" dirty="0"/>
              <a:t>and is not binding on the contributing individual(s) or organization(s). The material in this document is subject to change in form and content after further study. The contributor(s) reserve(s) the right to add, amend or withdraw material contained herein.</a:t>
            </a:r>
            <a:endParaRPr lang="en-US" altLang="ko-KR" sz="1600" dirty="0">
              <a:ea typeface="굴림" pitchFamily="50" charset="-127"/>
            </a:endParaRPr>
          </a:p>
          <a:p>
            <a:pPr marL="774000" indent="-914400">
              <a:spcBef>
                <a:spcPts val="600"/>
              </a:spcBef>
              <a:defRPr/>
            </a:pPr>
            <a:r>
              <a:rPr lang="en-US" altLang="ko-KR" sz="1600" b="1" dirty="0" smtClean="0">
                <a:ea typeface="굴림" pitchFamily="50" charset="-127"/>
              </a:rPr>
              <a:t>Release:</a:t>
            </a:r>
            <a:r>
              <a:rPr lang="en-US" altLang="ko-KR" sz="1600" dirty="0">
                <a:ea typeface="굴림" pitchFamily="50" charset="-127"/>
              </a:rPr>
              <a:t> </a:t>
            </a:r>
            <a:r>
              <a:rPr lang="en-US" altLang="ko-KR" sz="1600" dirty="0" smtClean="0">
                <a:ea typeface="굴림" pitchFamily="50" charset="-127"/>
              </a:rPr>
              <a:t>The </a:t>
            </a:r>
            <a:r>
              <a:rPr lang="en-US" altLang="ko-KR" sz="1600" dirty="0">
                <a:ea typeface="굴림" pitchFamily="50" charset="-127"/>
              </a:rPr>
              <a:t>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2800" b="1" dirty="0" smtClean="0"/>
              <a:t>Comments for Sub-clause 5.1.14.1</a:t>
            </a:r>
            <a:endParaRPr lang="ko-KR" altLang="en-US" sz="2800" dirty="0">
              <a:ea typeface="굴림" pitchFamily="34" charset="-127"/>
            </a:endParaRPr>
          </a:p>
        </p:txBody>
      </p:sp>
      <p:sp>
        <p:nvSpPr>
          <p:cNvPr id="3" name="내용 개체 틀 2"/>
          <p:cNvSpPr>
            <a:spLocks noGrp="1"/>
          </p:cNvSpPr>
          <p:nvPr>
            <p:ph idx="1"/>
          </p:nvPr>
        </p:nvSpPr>
        <p:spPr>
          <a:xfrm>
            <a:off x="685800" y="1772816"/>
            <a:ext cx="8206680" cy="4680520"/>
          </a:xfrm>
        </p:spPr>
        <p:txBody>
          <a:bodyPr/>
          <a:lstStyle/>
          <a:p>
            <a:r>
              <a:rPr lang="en-US" altLang="ko-KR" dirty="0" smtClean="0"/>
              <a:t>CID 128 (Editorial)</a:t>
            </a:r>
          </a:p>
          <a:p>
            <a:r>
              <a:rPr lang="en-US" altLang="ko-KR" dirty="0"/>
              <a:t>CID </a:t>
            </a:r>
            <a:r>
              <a:rPr lang="en-US" altLang="ko-KR" dirty="0" smtClean="0"/>
              <a:t>129 </a:t>
            </a:r>
            <a:r>
              <a:rPr lang="en-US" altLang="ko-KR" dirty="0"/>
              <a:t>(Technical)</a:t>
            </a:r>
          </a:p>
          <a:p>
            <a:r>
              <a:rPr lang="en-US" altLang="ko-KR" dirty="0"/>
              <a:t>CID </a:t>
            </a:r>
            <a:r>
              <a:rPr lang="en-US" altLang="ko-KR" dirty="0" smtClean="0"/>
              <a:t>130 </a:t>
            </a:r>
            <a:r>
              <a:rPr lang="en-US" altLang="ko-KR" dirty="0"/>
              <a:t>(Editorial)</a:t>
            </a:r>
          </a:p>
          <a:p>
            <a:r>
              <a:rPr lang="en-US" altLang="ko-KR" dirty="0" smtClean="0"/>
              <a:t>CID 131 </a:t>
            </a:r>
            <a:r>
              <a:rPr lang="en-US" altLang="ko-KR" dirty="0"/>
              <a:t>(Editorial</a:t>
            </a:r>
            <a:r>
              <a:rPr lang="en-US" altLang="ko-KR" dirty="0" smtClean="0"/>
              <a:t>)</a:t>
            </a:r>
          </a:p>
          <a:p>
            <a:r>
              <a:rPr lang="en-US" altLang="ko-KR" dirty="0"/>
              <a:t>CID </a:t>
            </a:r>
            <a:r>
              <a:rPr lang="en-US" altLang="ko-KR" dirty="0" smtClean="0"/>
              <a:t>132 </a:t>
            </a:r>
            <a:r>
              <a:rPr lang="en-US" altLang="ko-KR" dirty="0"/>
              <a:t>(Editorial)</a:t>
            </a:r>
          </a:p>
          <a:p>
            <a:r>
              <a:rPr lang="en-US" altLang="ko-KR" dirty="0"/>
              <a:t>CID </a:t>
            </a:r>
            <a:r>
              <a:rPr lang="en-US" altLang="ko-KR" dirty="0" smtClean="0"/>
              <a:t>133 </a:t>
            </a:r>
            <a:r>
              <a:rPr lang="en-US" altLang="ko-KR" dirty="0"/>
              <a:t>(Editorial)</a:t>
            </a:r>
          </a:p>
          <a:p>
            <a:r>
              <a:rPr lang="en-US" altLang="ko-KR" dirty="0"/>
              <a:t>CID </a:t>
            </a:r>
            <a:r>
              <a:rPr lang="en-US" altLang="ko-KR" dirty="0" smtClean="0"/>
              <a:t>134 </a:t>
            </a:r>
            <a:r>
              <a:rPr lang="en-US" altLang="ko-KR" dirty="0"/>
              <a:t>(Editorial</a:t>
            </a:r>
            <a:r>
              <a:rPr lang="en-US" altLang="ko-KR" dirty="0" smtClean="0"/>
              <a:t>)</a:t>
            </a:r>
          </a:p>
        </p:txBody>
      </p:sp>
    </p:spTree>
    <p:extLst>
      <p:ext uri="{BB962C8B-B14F-4D97-AF65-F5344CB8AC3E}">
        <p14:creationId xmlns:p14="http://schemas.microsoft.com/office/powerpoint/2010/main" val="24352305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a:lnSpc>
                <a:spcPts val="2900"/>
              </a:lnSpc>
            </a:pPr>
            <a:r>
              <a:rPr lang="en-US" altLang="ko-KR" b="1" dirty="0" smtClean="0"/>
              <a:t>CID 128 (Editorial)</a:t>
            </a:r>
            <a:endParaRPr lang="ko-KR" altLang="en-US" b="1" dirty="0"/>
          </a:p>
        </p:txBody>
      </p:sp>
      <p:sp>
        <p:nvSpPr>
          <p:cNvPr id="3" name="내용 개체 틀 2"/>
          <p:cNvSpPr>
            <a:spLocks noGrp="1"/>
          </p:cNvSpPr>
          <p:nvPr>
            <p:ph idx="1"/>
          </p:nvPr>
        </p:nvSpPr>
        <p:spPr/>
        <p:txBody>
          <a:bodyPr/>
          <a:lstStyle/>
          <a:p>
            <a:r>
              <a:rPr lang="en-US" altLang="ko-KR" dirty="0" smtClean="0"/>
              <a:t>Comment</a:t>
            </a:r>
          </a:p>
          <a:p>
            <a:pPr lvl="1"/>
            <a:r>
              <a:rPr lang="en-US" altLang="ko-KR" sz="1800" dirty="0"/>
              <a:t>1st instance and def. of acronym GDB occur above in 4.3.2</a:t>
            </a:r>
            <a:r>
              <a:rPr lang="en-US" altLang="ko-KR" sz="1800" dirty="0" smtClean="0"/>
              <a:t>.</a:t>
            </a:r>
          </a:p>
          <a:p>
            <a:r>
              <a:rPr lang="en-US" altLang="ko-KR" dirty="0" smtClean="0"/>
              <a:t>Proposed Change</a:t>
            </a:r>
          </a:p>
          <a:p>
            <a:pPr lvl="1"/>
            <a:r>
              <a:rPr lang="en-US" altLang="ko-KR" sz="1800" dirty="0"/>
              <a:t>Remove acronym </a:t>
            </a:r>
            <a:r>
              <a:rPr lang="en-US" altLang="ko-KR" sz="1800" dirty="0" smtClean="0"/>
              <a:t>defin</a:t>
            </a:r>
            <a:r>
              <a:rPr lang="en-US" altLang="ko-KR" sz="1800" dirty="0"/>
              <a:t>i</a:t>
            </a:r>
            <a:r>
              <a:rPr lang="en-US" altLang="ko-KR" sz="1800" dirty="0" smtClean="0"/>
              <a:t>tion.</a:t>
            </a:r>
            <a:endParaRPr lang="en-US" altLang="ko-KR" sz="1800" dirty="0"/>
          </a:p>
          <a:p>
            <a:r>
              <a:rPr lang="en-US" altLang="ko-KR" dirty="0" smtClean="0"/>
              <a:t>Proposed Resolution</a:t>
            </a:r>
          </a:p>
          <a:p>
            <a:pPr lvl="1"/>
            <a:r>
              <a:rPr lang="en-US" altLang="ko-KR" sz="1800" b="1" i="1" dirty="0" smtClean="0">
                <a:solidFill>
                  <a:srgbClr val="0000FF"/>
                </a:solidFill>
              </a:rPr>
              <a:t>(from) </a:t>
            </a:r>
            <a:r>
              <a:rPr lang="en-US" altLang="ko-KR" sz="1800" dirty="0"/>
              <a:t>In step A, the SPC obtains the list of available TVWS channels from the </a:t>
            </a:r>
            <a:r>
              <a:rPr lang="en-US" altLang="ko-KR" sz="1800" strike="sngStrike" dirty="0">
                <a:solidFill>
                  <a:srgbClr val="FF0000"/>
                </a:solidFill>
              </a:rPr>
              <a:t>geo-location database (</a:t>
            </a:r>
            <a:r>
              <a:rPr lang="en-US" altLang="ko-KR" sz="1800" dirty="0" smtClean="0"/>
              <a:t>GDB</a:t>
            </a:r>
            <a:r>
              <a:rPr lang="en-US" altLang="ko-KR" sz="1800" strike="sngStrike" dirty="0" smtClean="0">
                <a:solidFill>
                  <a:srgbClr val="FF0000"/>
                </a:solidFill>
              </a:rPr>
              <a:t>)</a:t>
            </a:r>
            <a:r>
              <a:rPr lang="en-US" altLang="ko-KR" sz="1800" dirty="0" smtClean="0"/>
              <a:t> through </a:t>
            </a:r>
            <a:r>
              <a:rPr lang="en-US" altLang="ko-KR" sz="1800" dirty="0"/>
              <a:t>the Internet</a:t>
            </a:r>
            <a:r>
              <a:rPr lang="en-US" altLang="ko-KR" sz="1800" dirty="0" smtClean="0"/>
              <a:t>.</a:t>
            </a:r>
          </a:p>
          <a:p>
            <a:pPr lvl="1"/>
            <a:r>
              <a:rPr lang="en-US" altLang="ko-KR" sz="1800" b="1" i="1" dirty="0" smtClean="0">
                <a:solidFill>
                  <a:srgbClr val="0000FF"/>
                </a:solidFill>
              </a:rPr>
              <a:t>(to) </a:t>
            </a:r>
            <a:r>
              <a:rPr lang="en-US" altLang="ko-KR" sz="1800" dirty="0"/>
              <a:t>In step A, the SPC obtains the list of available TVWS channels from the </a:t>
            </a:r>
            <a:r>
              <a:rPr lang="en-US" altLang="ko-KR" sz="1800" dirty="0" smtClean="0">
                <a:solidFill>
                  <a:srgbClr val="FF0000"/>
                </a:solidFill>
              </a:rPr>
              <a:t>GDB</a:t>
            </a:r>
            <a:r>
              <a:rPr lang="en-US" altLang="ko-KR" sz="1800" dirty="0" smtClean="0"/>
              <a:t> </a:t>
            </a:r>
            <a:r>
              <a:rPr lang="en-US" altLang="ko-KR" sz="1800" dirty="0"/>
              <a:t>through the Internet.</a:t>
            </a:r>
          </a:p>
        </p:txBody>
      </p:sp>
      <p:sp>
        <p:nvSpPr>
          <p:cNvPr id="4" name="직사각형 3"/>
          <p:cNvSpPr/>
          <p:nvPr/>
        </p:nvSpPr>
        <p:spPr>
          <a:xfrm>
            <a:off x="683568" y="629077"/>
            <a:ext cx="1019195" cy="276999"/>
          </a:xfrm>
          <a:prstGeom prst="rect">
            <a:avLst/>
          </a:prstGeom>
          <a:solidFill>
            <a:schemeClr val="bg1"/>
          </a:solidFill>
          <a:ln>
            <a:solidFill>
              <a:srgbClr val="FF0000"/>
            </a:solidFill>
          </a:ln>
        </p:spPr>
        <p:txBody>
          <a:bodyPr wrap="square">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a:r>
              <a:rPr lang="en-US" altLang="ko-KR" b="1" dirty="0" smtClean="0">
                <a:solidFill>
                  <a:srgbClr val="FF0000"/>
                </a:solidFill>
              </a:rPr>
              <a:t>CS: A</a:t>
            </a:r>
          </a:p>
        </p:txBody>
      </p:sp>
    </p:spTree>
    <p:extLst>
      <p:ext uri="{BB962C8B-B14F-4D97-AF65-F5344CB8AC3E}">
        <p14:creationId xmlns:p14="http://schemas.microsoft.com/office/powerpoint/2010/main" val="208655110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a:lnSpc>
                <a:spcPts val="2900"/>
              </a:lnSpc>
            </a:pPr>
            <a:r>
              <a:rPr lang="en-US" altLang="ko-KR" b="1" dirty="0" smtClean="0"/>
              <a:t>CID 129 </a:t>
            </a:r>
            <a:r>
              <a:rPr lang="en-US" altLang="ko-KR" b="1" dirty="0">
                <a:solidFill>
                  <a:schemeClr val="tx1"/>
                </a:solidFill>
              </a:rPr>
              <a:t>(Technical</a:t>
            </a:r>
            <a:r>
              <a:rPr lang="en-US" altLang="ko-KR" b="1" dirty="0" smtClean="0">
                <a:solidFill>
                  <a:schemeClr val="tx1"/>
                </a:solidFill>
              </a:rPr>
              <a:t>)</a:t>
            </a:r>
            <a:endParaRPr lang="ko-KR" altLang="en-US" b="1" dirty="0"/>
          </a:p>
        </p:txBody>
      </p:sp>
      <p:sp>
        <p:nvSpPr>
          <p:cNvPr id="3" name="내용 개체 틀 2"/>
          <p:cNvSpPr>
            <a:spLocks noGrp="1"/>
          </p:cNvSpPr>
          <p:nvPr>
            <p:ph idx="1"/>
          </p:nvPr>
        </p:nvSpPr>
        <p:spPr/>
        <p:txBody>
          <a:bodyPr/>
          <a:lstStyle/>
          <a:p>
            <a:r>
              <a:rPr lang="en-US" altLang="ko-KR" dirty="0" smtClean="0"/>
              <a:t>Comment</a:t>
            </a:r>
          </a:p>
          <a:p>
            <a:pPr lvl="1"/>
            <a:r>
              <a:rPr lang="en-US" altLang="ko-KR" sz="1800" dirty="0"/>
              <a:t>It is not clear here what "Fixed, Mode II, or Mode I Device" </a:t>
            </a:r>
            <a:r>
              <a:rPr lang="en-US" altLang="ko-KR" sz="1800" dirty="0" smtClean="0"/>
              <a:t>are </a:t>
            </a:r>
          </a:p>
          <a:p>
            <a:r>
              <a:rPr lang="en-US" altLang="ko-KR" dirty="0" smtClean="0"/>
              <a:t>Proposed Change</a:t>
            </a:r>
          </a:p>
          <a:p>
            <a:pPr lvl="1"/>
            <a:r>
              <a:rPr lang="en-US" altLang="ko-KR" sz="1800" dirty="0"/>
              <a:t>Either use a footnote to refer to the FCC definitions or cross reference Table 4ig Device category where these are </a:t>
            </a:r>
            <a:r>
              <a:rPr lang="en-US" altLang="ko-KR" sz="1800" dirty="0" smtClean="0"/>
              <a:t>defined</a:t>
            </a:r>
          </a:p>
          <a:p>
            <a:r>
              <a:rPr lang="en-US" altLang="ko-KR" dirty="0" smtClean="0"/>
              <a:t>Proposed Resolution</a:t>
            </a:r>
          </a:p>
          <a:p>
            <a:pPr lvl="1"/>
            <a:r>
              <a:rPr lang="en-US" altLang="ko-KR" sz="1800" b="1" i="1" dirty="0" smtClean="0">
                <a:solidFill>
                  <a:srgbClr val="0000FF"/>
                </a:solidFill>
              </a:rPr>
              <a:t>(from) </a:t>
            </a:r>
            <a:r>
              <a:rPr lang="en-US" altLang="ko-KR" sz="1800" dirty="0"/>
              <a:t>Alternately, the SPC may obtain the list of available TVWS channels from another device </a:t>
            </a:r>
            <a:r>
              <a:rPr lang="en-US" altLang="ko-KR" sz="1800" dirty="0">
                <a:solidFill>
                  <a:srgbClr val="FF0000"/>
                </a:solidFill>
              </a:rPr>
              <a:t>(Fixed, Mode II or Mode I Device</a:t>
            </a:r>
            <a:r>
              <a:rPr lang="en-US" altLang="ko-KR" sz="1800" dirty="0" smtClean="0">
                <a:solidFill>
                  <a:srgbClr val="FF0000"/>
                </a:solidFill>
              </a:rPr>
              <a:t>)</a:t>
            </a:r>
            <a:r>
              <a:rPr lang="en-US" altLang="ko-KR" sz="1800" dirty="0" smtClean="0"/>
              <a:t>.</a:t>
            </a:r>
          </a:p>
          <a:p>
            <a:pPr lvl="1"/>
            <a:r>
              <a:rPr lang="en-US" altLang="ko-KR" sz="1800" b="1" i="1" dirty="0" smtClean="0">
                <a:solidFill>
                  <a:srgbClr val="0000FF"/>
                </a:solidFill>
              </a:rPr>
              <a:t>(to) </a:t>
            </a:r>
            <a:r>
              <a:rPr lang="en-US" altLang="ko-KR" sz="1800" dirty="0"/>
              <a:t>Alternately, the SPC may obtain the list of available TVWS channels from another </a:t>
            </a:r>
            <a:r>
              <a:rPr lang="en-US" altLang="ko-KR" sz="1800" dirty="0" smtClean="0"/>
              <a:t>device</a:t>
            </a:r>
            <a:r>
              <a:rPr lang="en-US" altLang="ko-KR" sz="1800" dirty="0" smtClean="0">
                <a:solidFill>
                  <a:srgbClr val="009900"/>
                </a:solidFill>
              </a:rPr>
              <a:t> </a:t>
            </a:r>
            <a:r>
              <a:rPr lang="en-US" altLang="ko-KR" sz="1800" dirty="0" smtClean="0">
                <a:solidFill>
                  <a:srgbClr val="FF0000"/>
                </a:solidFill>
              </a:rPr>
              <a:t>which can be a fixed, mode II or mode I device listed in Table 4ig.</a:t>
            </a:r>
            <a:endParaRPr lang="en-US" altLang="ko-KR" sz="1800" dirty="0">
              <a:solidFill>
                <a:srgbClr val="FF0000"/>
              </a:solidFill>
            </a:endParaRPr>
          </a:p>
        </p:txBody>
      </p:sp>
      <p:sp>
        <p:nvSpPr>
          <p:cNvPr id="4" name="직사각형 3"/>
          <p:cNvSpPr/>
          <p:nvPr/>
        </p:nvSpPr>
        <p:spPr>
          <a:xfrm>
            <a:off x="683568" y="629077"/>
            <a:ext cx="1019195" cy="276999"/>
          </a:xfrm>
          <a:prstGeom prst="rect">
            <a:avLst/>
          </a:prstGeom>
          <a:solidFill>
            <a:schemeClr val="bg1"/>
          </a:solidFill>
          <a:ln>
            <a:solidFill>
              <a:srgbClr val="FF0000"/>
            </a:solidFill>
          </a:ln>
        </p:spPr>
        <p:txBody>
          <a:bodyPr wrap="square">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a:r>
              <a:rPr lang="en-US" altLang="ko-KR" b="1" dirty="0" smtClean="0">
                <a:solidFill>
                  <a:srgbClr val="FF0000"/>
                </a:solidFill>
              </a:rPr>
              <a:t>CS: A</a:t>
            </a:r>
          </a:p>
        </p:txBody>
      </p:sp>
    </p:spTree>
    <p:extLst>
      <p:ext uri="{BB962C8B-B14F-4D97-AF65-F5344CB8AC3E}">
        <p14:creationId xmlns:p14="http://schemas.microsoft.com/office/powerpoint/2010/main" val="207521185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a:lnSpc>
                <a:spcPts val="2900"/>
              </a:lnSpc>
            </a:pPr>
            <a:r>
              <a:rPr lang="en-US" altLang="ko-KR" b="1" dirty="0"/>
              <a:t>CID </a:t>
            </a:r>
            <a:r>
              <a:rPr lang="en-US" altLang="ko-KR" b="1" dirty="0" smtClean="0"/>
              <a:t>130 </a:t>
            </a:r>
            <a:r>
              <a:rPr lang="en-US" altLang="ko-KR" b="1" dirty="0" smtClean="0">
                <a:solidFill>
                  <a:schemeClr val="tx1"/>
                </a:solidFill>
              </a:rPr>
              <a:t>(</a:t>
            </a:r>
            <a:r>
              <a:rPr lang="en-US" altLang="ko-KR" b="1" dirty="0" smtClean="0"/>
              <a:t>Editorial</a:t>
            </a:r>
            <a:r>
              <a:rPr lang="en-US" altLang="ko-KR" b="1" dirty="0" smtClean="0">
                <a:solidFill>
                  <a:schemeClr val="tx1"/>
                </a:solidFill>
              </a:rPr>
              <a:t>)</a:t>
            </a:r>
            <a:endParaRPr lang="ko-KR" altLang="en-US" b="1" dirty="0">
              <a:solidFill>
                <a:schemeClr val="tx1"/>
              </a:solidFill>
            </a:endParaRPr>
          </a:p>
        </p:txBody>
      </p:sp>
      <p:sp>
        <p:nvSpPr>
          <p:cNvPr id="3" name="내용 개체 틀 2"/>
          <p:cNvSpPr>
            <a:spLocks noGrp="1"/>
          </p:cNvSpPr>
          <p:nvPr>
            <p:ph idx="1"/>
          </p:nvPr>
        </p:nvSpPr>
        <p:spPr>
          <a:xfrm>
            <a:off x="685800" y="1772816"/>
            <a:ext cx="8134672" cy="4323184"/>
          </a:xfrm>
        </p:spPr>
        <p:txBody>
          <a:bodyPr/>
          <a:lstStyle/>
          <a:p>
            <a:r>
              <a:rPr lang="en-US" altLang="ko-KR" sz="2800" dirty="0" smtClean="0"/>
              <a:t>Comment</a:t>
            </a:r>
          </a:p>
          <a:p>
            <a:pPr lvl="1"/>
            <a:r>
              <a:rPr lang="en-US" altLang="ko-KR" dirty="0"/>
              <a:t>Missing "described</a:t>
            </a:r>
            <a:r>
              <a:rPr lang="en-US" altLang="ko-KR" dirty="0" smtClean="0"/>
              <a:t>"?</a:t>
            </a:r>
            <a:endParaRPr lang="en-US" altLang="ko-KR" dirty="0"/>
          </a:p>
          <a:p>
            <a:r>
              <a:rPr lang="en-US" altLang="ko-KR" sz="2800" dirty="0" smtClean="0"/>
              <a:t>Proposed Change</a:t>
            </a:r>
          </a:p>
          <a:p>
            <a:pPr lvl="1"/>
            <a:r>
              <a:rPr lang="en-US" altLang="ko-KR" dirty="0" err="1"/>
              <a:t>eg</a:t>
            </a:r>
            <a:r>
              <a:rPr lang="en-US" altLang="ko-KR" dirty="0"/>
              <a:t> "…as described in</a:t>
            </a:r>
            <a:r>
              <a:rPr lang="en-US" altLang="ko-KR" dirty="0" smtClean="0"/>
              <a:t>...</a:t>
            </a:r>
            <a:endParaRPr lang="en-US" altLang="ko-KR" dirty="0"/>
          </a:p>
          <a:p>
            <a:r>
              <a:rPr lang="en-US" altLang="ko-KR" sz="2800" dirty="0" smtClean="0"/>
              <a:t>Proposed Resolution</a:t>
            </a:r>
          </a:p>
          <a:p>
            <a:pPr lvl="1"/>
            <a:r>
              <a:rPr lang="en-US" altLang="ko-KR" b="1" i="1" dirty="0" smtClean="0">
                <a:solidFill>
                  <a:srgbClr val="0000FF"/>
                </a:solidFill>
              </a:rPr>
              <a:t>(from) </a:t>
            </a:r>
            <a:r>
              <a:rPr lang="en-US" altLang="ko-KR" dirty="0"/>
              <a:t>In Step B, the SPC transmits an enhanced beacon containing a TMCTP Extended Superframe </a:t>
            </a:r>
            <a:r>
              <a:rPr lang="en-US" altLang="ko-KR" dirty="0" smtClean="0"/>
              <a:t>Specification IE </a:t>
            </a:r>
            <a:r>
              <a:rPr lang="en-US" altLang="ko-KR" dirty="0">
                <a:solidFill>
                  <a:srgbClr val="FF0000"/>
                </a:solidFill>
              </a:rPr>
              <a:t>as in </a:t>
            </a:r>
            <a:r>
              <a:rPr lang="en-US" altLang="ko-KR" dirty="0"/>
              <a:t>5.2.4.35. </a:t>
            </a:r>
            <a:endParaRPr lang="en-US" altLang="ko-KR" dirty="0" smtClean="0"/>
          </a:p>
          <a:p>
            <a:pPr lvl="1"/>
            <a:r>
              <a:rPr lang="en-US" altLang="ko-KR" b="1" i="1" dirty="0" smtClean="0">
                <a:solidFill>
                  <a:srgbClr val="0000FF"/>
                </a:solidFill>
              </a:rPr>
              <a:t>(to) </a:t>
            </a:r>
            <a:r>
              <a:rPr lang="en-US" altLang="ko-KR" dirty="0"/>
              <a:t>In Step B, the SPC transmits an enhanced beacon containing a TMCTP Extended Superframe Specification IE </a:t>
            </a:r>
            <a:r>
              <a:rPr lang="en-US" altLang="ko-KR" dirty="0">
                <a:solidFill>
                  <a:srgbClr val="FF0000"/>
                </a:solidFill>
              </a:rPr>
              <a:t>as described </a:t>
            </a:r>
            <a:r>
              <a:rPr lang="en-US" altLang="ko-KR" dirty="0" smtClean="0">
                <a:solidFill>
                  <a:srgbClr val="FF0000"/>
                </a:solidFill>
              </a:rPr>
              <a:t>in </a:t>
            </a:r>
            <a:r>
              <a:rPr lang="en-US" altLang="ko-KR" dirty="0"/>
              <a:t>5.2.4.35. </a:t>
            </a:r>
          </a:p>
        </p:txBody>
      </p:sp>
      <p:sp>
        <p:nvSpPr>
          <p:cNvPr id="4" name="직사각형 3"/>
          <p:cNvSpPr/>
          <p:nvPr/>
        </p:nvSpPr>
        <p:spPr>
          <a:xfrm>
            <a:off x="683568" y="629077"/>
            <a:ext cx="1019195" cy="276999"/>
          </a:xfrm>
          <a:prstGeom prst="rect">
            <a:avLst/>
          </a:prstGeom>
          <a:solidFill>
            <a:schemeClr val="bg1"/>
          </a:solidFill>
          <a:ln>
            <a:solidFill>
              <a:srgbClr val="FF0000"/>
            </a:solidFill>
          </a:ln>
        </p:spPr>
        <p:txBody>
          <a:bodyPr wrap="square">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a:r>
              <a:rPr lang="en-US" altLang="ko-KR" b="1" dirty="0" smtClean="0">
                <a:solidFill>
                  <a:srgbClr val="FF0000"/>
                </a:solidFill>
              </a:rPr>
              <a:t>CS: A</a:t>
            </a:r>
          </a:p>
        </p:txBody>
      </p:sp>
    </p:spTree>
    <p:extLst>
      <p:ext uri="{BB962C8B-B14F-4D97-AF65-F5344CB8AC3E}">
        <p14:creationId xmlns:p14="http://schemas.microsoft.com/office/powerpoint/2010/main" val="146519988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a:lnSpc>
                <a:spcPts val="2900"/>
              </a:lnSpc>
            </a:pPr>
            <a:r>
              <a:rPr lang="en-US" altLang="ko-KR" b="1" dirty="0"/>
              <a:t>CID </a:t>
            </a:r>
            <a:r>
              <a:rPr lang="en-US" altLang="ko-KR" b="1" dirty="0" smtClean="0"/>
              <a:t>131 </a:t>
            </a:r>
            <a:r>
              <a:rPr lang="en-US" altLang="ko-KR" b="1" dirty="0" smtClean="0">
                <a:solidFill>
                  <a:schemeClr val="tx1"/>
                </a:solidFill>
              </a:rPr>
              <a:t>(</a:t>
            </a:r>
            <a:r>
              <a:rPr lang="en-US" altLang="ko-KR" b="1" dirty="0" smtClean="0"/>
              <a:t>Editorial</a:t>
            </a:r>
            <a:r>
              <a:rPr lang="en-US" altLang="ko-KR" b="1" dirty="0" smtClean="0">
                <a:solidFill>
                  <a:schemeClr val="tx1"/>
                </a:solidFill>
              </a:rPr>
              <a:t>)</a:t>
            </a:r>
            <a:endParaRPr lang="ko-KR" altLang="en-US" b="1" dirty="0">
              <a:solidFill>
                <a:schemeClr val="tx1"/>
              </a:solidFill>
            </a:endParaRPr>
          </a:p>
        </p:txBody>
      </p:sp>
      <p:sp>
        <p:nvSpPr>
          <p:cNvPr id="3" name="내용 개체 틀 2"/>
          <p:cNvSpPr>
            <a:spLocks noGrp="1"/>
          </p:cNvSpPr>
          <p:nvPr>
            <p:ph idx="1"/>
          </p:nvPr>
        </p:nvSpPr>
        <p:spPr>
          <a:xfrm>
            <a:off x="685800" y="1772816"/>
            <a:ext cx="8134672" cy="4323184"/>
          </a:xfrm>
        </p:spPr>
        <p:txBody>
          <a:bodyPr/>
          <a:lstStyle/>
          <a:p>
            <a:r>
              <a:rPr lang="en-US" altLang="ko-KR" dirty="0" smtClean="0"/>
              <a:t>Comment</a:t>
            </a:r>
          </a:p>
          <a:p>
            <a:pPr lvl="1"/>
            <a:r>
              <a:rPr lang="en-US" altLang="ko-KR" sz="1800" dirty="0"/>
              <a:t>Missing "by" &amp; "described</a:t>
            </a:r>
            <a:r>
              <a:rPr lang="en-US" altLang="ko-KR" sz="1800" dirty="0" smtClean="0"/>
              <a:t>"</a:t>
            </a:r>
            <a:endParaRPr lang="en-US" altLang="ko-KR" sz="1800" dirty="0"/>
          </a:p>
          <a:p>
            <a:r>
              <a:rPr lang="en-US" altLang="ko-KR" dirty="0" smtClean="0"/>
              <a:t>Proposed Change</a:t>
            </a:r>
          </a:p>
          <a:p>
            <a:pPr lvl="1"/>
            <a:r>
              <a:rPr lang="en-US" altLang="ko-KR" sz="1800" dirty="0"/>
              <a:t>Change to "…request a DBS allocation by sending a DBS request, as described in 5.3.14</a:t>
            </a:r>
            <a:r>
              <a:rPr lang="en-US" altLang="ko-KR" sz="1800" dirty="0" smtClean="0"/>
              <a:t>,"</a:t>
            </a:r>
            <a:endParaRPr lang="en-US" altLang="ko-KR" sz="1800" dirty="0"/>
          </a:p>
          <a:p>
            <a:r>
              <a:rPr lang="en-US" altLang="ko-KR" dirty="0" smtClean="0"/>
              <a:t>Proposed Resolution</a:t>
            </a:r>
          </a:p>
          <a:p>
            <a:pPr lvl="1"/>
            <a:r>
              <a:rPr lang="en-US" altLang="ko-KR" sz="1800" b="1" i="1" dirty="0" smtClean="0">
                <a:solidFill>
                  <a:srgbClr val="0000FF"/>
                </a:solidFill>
              </a:rPr>
              <a:t>(</a:t>
            </a:r>
            <a:r>
              <a:rPr lang="en-US" altLang="ko-KR" sz="1800" b="1" i="1" dirty="0">
                <a:solidFill>
                  <a:srgbClr val="0000FF"/>
                </a:solidFill>
              </a:rPr>
              <a:t>from) </a:t>
            </a:r>
            <a:r>
              <a:rPr lang="en-US" altLang="ko-KR" sz="1800" dirty="0" smtClean="0"/>
              <a:t>Upon </a:t>
            </a:r>
            <a:r>
              <a:rPr lang="en-US" altLang="ko-KR" sz="1800" dirty="0"/>
              <a:t>successful reception of the beacon from the SPC, the TMCTP-child </a:t>
            </a:r>
            <a:r>
              <a:rPr lang="en-US" altLang="ko-KR" sz="1800" dirty="0" smtClean="0"/>
              <a:t>PAN coordinator </a:t>
            </a:r>
            <a:r>
              <a:rPr lang="en-US" altLang="ko-KR" sz="1800" dirty="0"/>
              <a:t>may request a DBS allocation </a:t>
            </a:r>
            <a:r>
              <a:rPr lang="en-US" altLang="ko-KR" sz="1800" dirty="0">
                <a:solidFill>
                  <a:srgbClr val="FF0000"/>
                </a:solidFill>
              </a:rPr>
              <a:t>sending</a:t>
            </a:r>
            <a:r>
              <a:rPr lang="en-US" altLang="ko-KR" sz="1800" dirty="0"/>
              <a:t> a DBS request, </a:t>
            </a:r>
            <a:r>
              <a:rPr lang="en-US" altLang="ko-KR" sz="1800" dirty="0">
                <a:solidFill>
                  <a:srgbClr val="FF0000"/>
                </a:solidFill>
              </a:rPr>
              <a:t>as in </a:t>
            </a:r>
            <a:r>
              <a:rPr lang="en-US" altLang="ko-KR" sz="1800" dirty="0"/>
              <a:t>5.3.14, to the SPC</a:t>
            </a:r>
            <a:r>
              <a:rPr lang="en-US" altLang="ko-KR" sz="1800" dirty="0" smtClean="0"/>
              <a:t>.</a:t>
            </a:r>
          </a:p>
          <a:p>
            <a:pPr lvl="1"/>
            <a:r>
              <a:rPr lang="en-US" altLang="ko-KR" sz="1800" b="1" i="1" dirty="0" smtClean="0">
                <a:solidFill>
                  <a:srgbClr val="0000FF"/>
                </a:solidFill>
              </a:rPr>
              <a:t>(to) </a:t>
            </a:r>
            <a:r>
              <a:rPr lang="en-US" altLang="ko-KR" sz="1800" dirty="0"/>
              <a:t>Upon successful reception of the beacon from the SPC, the TMCTP-child PAN coordinator may request a DBS allocation </a:t>
            </a:r>
            <a:r>
              <a:rPr lang="en-US" altLang="ko-KR" sz="1800" dirty="0" smtClean="0">
                <a:solidFill>
                  <a:srgbClr val="FF0000"/>
                </a:solidFill>
              </a:rPr>
              <a:t>by sending </a:t>
            </a:r>
            <a:r>
              <a:rPr lang="en-US" altLang="ko-KR" sz="1800" dirty="0"/>
              <a:t>a DBS request, </a:t>
            </a:r>
            <a:r>
              <a:rPr lang="en-US" altLang="ko-KR" sz="1800" dirty="0" smtClean="0">
                <a:solidFill>
                  <a:srgbClr val="FF0000"/>
                </a:solidFill>
              </a:rPr>
              <a:t>as </a:t>
            </a:r>
            <a:r>
              <a:rPr lang="en-US" altLang="ko-KR" sz="1800" dirty="0">
                <a:solidFill>
                  <a:srgbClr val="FF0000"/>
                </a:solidFill>
              </a:rPr>
              <a:t>described</a:t>
            </a:r>
            <a:r>
              <a:rPr lang="en-US" altLang="ko-KR" sz="1800" dirty="0" smtClean="0">
                <a:solidFill>
                  <a:srgbClr val="FF0000"/>
                </a:solidFill>
              </a:rPr>
              <a:t> </a:t>
            </a:r>
            <a:r>
              <a:rPr lang="en-US" altLang="ko-KR" sz="1800" dirty="0">
                <a:solidFill>
                  <a:srgbClr val="FF0000"/>
                </a:solidFill>
              </a:rPr>
              <a:t>in</a:t>
            </a:r>
            <a:r>
              <a:rPr lang="en-US" altLang="ko-KR" sz="1800" dirty="0"/>
              <a:t> 5.3.14, to the SPC.</a:t>
            </a:r>
          </a:p>
        </p:txBody>
      </p:sp>
      <p:sp>
        <p:nvSpPr>
          <p:cNvPr id="4" name="직사각형 3"/>
          <p:cNvSpPr/>
          <p:nvPr/>
        </p:nvSpPr>
        <p:spPr>
          <a:xfrm>
            <a:off x="683568" y="629077"/>
            <a:ext cx="1019195" cy="276999"/>
          </a:xfrm>
          <a:prstGeom prst="rect">
            <a:avLst/>
          </a:prstGeom>
          <a:solidFill>
            <a:schemeClr val="bg1"/>
          </a:solidFill>
          <a:ln>
            <a:solidFill>
              <a:srgbClr val="FF0000"/>
            </a:solidFill>
          </a:ln>
        </p:spPr>
        <p:txBody>
          <a:bodyPr wrap="square">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a:r>
              <a:rPr lang="en-US" altLang="ko-KR" b="1" dirty="0" smtClean="0">
                <a:solidFill>
                  <a:srgbClr val="FF0000"/>
                </a:solidFill>
              </a:rPr>
              <a:t>CS: A</a:t>
            </a:r>
          </a:p>
        </p:txBody>
      </p:sp>
    </p:spTree>
    <p:extLst>
      <p:ext uri="{BB962C8B-B14F-4D97-AF65-F5344CB8AC3E}">
        <p14:creationId xmlns:p14="http://schemas.microsoft.com/office/powerpoint/2010/main" val="365070992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a:lnSpc>
                <a:spcPts val="2900"/>
              </a:lnSpc>
            </a:pPr>
            <a:r>
              <a:rPr lang="en-US" altLang="ko-KR" b="1" dirty="0"/>
              <a:t>CID </a:t>
            </a:r>
            <a:r>
              <a:rPr lang="en-US" altLang="ko-KR" b="1" dirty="0" smtClean="0"/>
              <a:t>132 </a:t>
            </a:r>
            <a:r>
              <a:rPr lang="en-US" altLang="ko-KR" b="1" dirty="0" smtClean="0">
                <a:solidFill>
                  <a:schemeClr val="tx1"/>
                </a:solidFill>
              </a:rPr>
              <a:t>(</a:t>
            </a:r>
            <a:r>
              <a:rPr lang="en-US" altLang="ko-KR" b="1" dirty="0" smtClean="0"/>
              <a:t>Editorial</a:t>
            </a:r>
            <a:r>
              <a:rPr lang="en-US" altLang="ko-KR" b="1" dirty="0" smtClean="0">
                <a:solidFill>
                  <a:schemeClr val="tx1"/>
                </a:solidFill>
              </a:rPr>
              <a:t>)</a:t>
            </a:r>
            <a:endParaRPr lang="ko-KR" altLang="en-US" b="1" dirty="0">
              <a:solidFill>
                <a:schemeClr val="tx1"/>
              </a:solidFill>
            </a:endParaRPr>
          </a:p>
        </p:txBody>
      </p:sp>
      <p:sp>
        <p:nvSpPr>
          <p:cNvPr id="3" name="내용 개체 틀 2"/>
          <p:cNvSpPr>
            <a:spLocks noGrp="1"/>
          </p:cNvSpPr>
          <p:nvPr>
            <p:ph idx="1"/>
          </p:nvPr>
        </p:nvSpPr>
        <p:spPr>
          <a:xfrm>
            <a:off x="685800" y="1772816"/>
            <a:ext cx="8134672" cy="4323184"/>
          </a:xfrm>
        </p:spPr>
        <p:txBody>
          <a:bodyPr/>
          <a:lstStyle/>
          <a:p>
            <a:r>
              <a:rPr lang="en-US" altLang="ko-KR" dirty="0" smtClean="0"/>
              <a:t>Comment</a:t>
            </a:r>
          </a:p>
          <a:p>
            <a:pPr lvl="1"/>
            <a:r>
              <a:rPr lang="en-US" altLang="ko-KR" sz="1800" dirty="0"/>
              <a:t>Remove comma after "Step </a:t>
            </a:r>
            <a:r>
              <a:rPr lang="en-US" altLang="ko-KR" sz="1800" dirty="0" smtClean="0"/>
              <a:t>C"</a:t>
            </a:r>
            <a:endParaRPr lang="en-US" altLang="ko-KR" sz="1800" dirty="0"/>
          </a:p>
          <a:p>
            <a:r>
              <a:rPr lang="en-US" altLang="ko-KR" dirty="0" smtClean="0"/>
              <a:t>Proposed Change</a:t>
            </a:r>
          </a:p>
          <a:p>
            <a:pPr lvl="1"/>
            <a:r>
              <a:rPr lang="en-US" altLang="ko-KR" sz="1800" dirty="0" err="1"/>
              <a:t>ie</a:t>
            </a:r>
            <a:r>
              <a:rPr lang="en-US" altLang="ko-KR" sz="1800" dirty="0"/>
              <a:t> "In Step C of the </a:t>
            </a:r>
            <a:r>
              <a:rPr lang="en-US" altLang="ko-KR" sz="1800" dirty="0" smtClean="0"/>
              <a:t>example,"</a:t>
            </a:r>
            <a:endParaRPr lang="en-US" altLang="ko-KR" sz="1800" dirty="0"/>
          </a:p>
          <a:p>
            <a:r>
              <a:rPr lang="en-US" altLang="ko-KR" dirty="0" smtClean="0"/>
              <a:t>Proposed Resolution</a:t>
            </a:r>
          </a:p>
          <a:p>
            <a:pPr lvl="1"/>
            <a:r>
              <a:rPr lang="en-US" altLang="ko-KR" sz="1800" b="1" i="1" dirty="0" smtClean="0">
                <a:solidFill>
                  <a:srgbClr val="0000FF"/>
                </a:solidFill>
              </a:rPr>
              <a:t>(</a:t>
            </a:r>
            <a:r>
              <a:rPr lang="en-US" altLang="ko-KR" sz="1800" b="1" i="1" dirty="0">
                <a:solidFill>
                  <a:srgbClr val="0000FF"/>
                </a:solidFill>
              </a:rPr>
              <a:t>from) </a:t>
            </a:r>
            <a:r>
              <a:rPr lang="en-US" altLang="ko-KR" sz="1800" dirty="0"/>
              <a:t>In Step C</a:t>
            </a:r>
            <a:r>
              <a:rPr lang="en-US" altLang="ko-KR" sz="1800" dirty="0">
                <a:solidFill>
                  <a:srgbClr val="FF0000"/>
                </a:solidFill>
              </a:rPr>
              <a:t>,</a:t>
            </a:r>
            <a:r>
              <a:rPr lang="en-US" altLang="ko-KR" sz="1800" dirty="0"/>
              <a:t> of the example, the SPC indicates pending data for the TMCTP-child PAN coordinator in its </a:t>
            </a:r>
            <a:r>
              <a:rPr lang="en-US" altLang="ko-KR" sz="1800" dirty="0" smtClean="0"/>
              <a:t>beacon.</a:t>
            </a:r>
          </a:p>
          <a:p>
            <a:pPr lvl="1"/>
            <a:r>
              <a:rPr lang="en-US" altLang="ko-KR" sz="1800" b="1" i="1" dirty="0" smtClean="0">
                <a:solidFill>
                  <a:srgbClr val="0000FF"/>
                </a:solidFill>
              </a:rPr>
              <a:t>(to) </a:t>
            </a:r>
            <a:r>
              <a:rPr lang="en-US" altLang="ko-KR" sz="1800" dirty="0">
                <a:solidFill>
                  <a:srgbClr val="FF0000"/>
                </a:solidFill>
              </a:rPr>
              <a:t>In Step </a:t>
            </a:r>
            <a:r>
              <a:rPr lang="en-US" altLang="ko-KR" sz="1800" dirty="0" smtClean="0">
                <a:solidFill>
                  <a:srgbClr val="FF0000"/>
                </a:solidFill>
              </a:rPr>
              <a:t>C </a:t>
            </a:r>
            <a:r>
              <a:rPr lang="en-US" altLang="ko-KR" sz="1800" dirty="0">
                <a:solidFill>
                  <a:srgbClr val="FF0000"/>
                </a:solidFill>
              </a:rPr>
              <a:t>of the example</a:t>
            </a:r>
            <a:r>
              <a:rPr lang="en-US" altLang="ko-KR" sz="1800" dirty="0"/>
              <a:t>, the SPC indicates pending data for the TMCTP-child PAN coordinator in its beacon.</a:t>
            </a:r>
          </a:p>
        </p:txBody>
      </p:sp>
      <p:sp>
        <p:nvSpPr>
          <p:cNvPr id="4" name="직사각형 3"/>
          <p:cNvSpPr/>
          <p:nvPr/>
        </p:nvSpPr>
        <p:spPr>
          <a:xfrm>
            <a:off x="683568" y="629077"/>
            <a:ext cx="1019195" cy="276999"/>
          </a:xfrm>
          <a:prstGeom prst="rect">
            <a:avLst/>
          </a:prstGeom>
          <a:solidFill>
            <a:schemeClr val="bg1"/>
          </a:solidFill>
          <a:ln>
            <a:solidFill>
              <a:srgbClr val="FF0000"/>
            </a:solidFill>
          </a:ln>
        </p:spPr>
        <p:txBody>
          <a:bodyPr wrap="square">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a:r>
              <a:rPr lang="en-US" altLang="ko-KR" b="1" dirty="0" smtClean="0">
                <a:solidFill>
                  <a:srgbClr val="FF0000"/>
                </a:solidFill>
              </a:rPr>
              <a:t>CS: A</a:t>
            </a:r>
          </a:p>
        </p:txBody>
      </p:sp>
    </p:spTree>
    <p:extLst>
      <p:ext uri="{BB962C8B-B14F-4D97-AF65-F5344CB8AC3E}">
        <p14:creationId xmlns:p14="http://schemas.microsoft.com/office/powerpoint/2010/main" val="391220259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a:lnSpc>
                <a:spcPts val="2900"/>
              </a:lnSpc>
            </a:pPr>
            <a:r>
              <a:rPr lang="en-US" altLang="ko-KR" b="1" dirty="0" smtClean="0"/>
              <a:t>CIDs 133 and 134 </a:t>
            </a:r>
            <a:r>
              <a:rPr lang="en-US" altLang="ko-KR" b="1" dirty="0" smtClean="0">
                <a:solidFill>
                  <a:schemeClr val="tx1"/>
                </a:solidFill>
              </a:rPr>
              <a:t>(</a:t>
            </a:r>
            <a:r>
              <a:rPr lang="en-US" altLang="ko-KR" b="1" dirty="0" smtClean="0"/>
              <a:t>Editorial</a:t>
            </a:r>
            <a:r>
              <a:rPr lang="en-US" altLang="ko-KR" b="1" dirty="0" smtClean="0">
                <a:solidFill>
                  <a:schemeClr val="tx1"/>
                </a:solidFill>
              </a:rPr>
              <a:t>)</a:t>
            </a:r>
            <a:endParaRPr lang="ko-KR" altLang="en-US" b="1" dirty="0">
              <a:solidFill>
                <a:schemeClr val="tx1"/>
              </a:solidFill>
            </a:endParaRPr>
          </a:p>
        </p:txBody>
      </p:sp>
      <p:sp>
        <p:nvSpPr>
          <p:cNvPr id="3" name="내용 개체 틀 2"/>
          <p:cNvSpPr>
            <a:spLocks noGrp="1"/>
          </p:cNvSpPr>
          <p:nvPr>
            <p:ph idx="1"/>
          </p:nvPr>
        </p:nvSpPr>
        <p:spPr>
          <a:xfrm>
            <a:off x="685800" y="1772816"/>
            <a:ext cx="8134672" cy="4323184"/>
          </a:xfrm>
        </p:spPr>
        <p:txBody>
          <a:bodyPr/>
          <a:lstStyle/>
          <a:p>
            <a:r>
              <a:rPr lang="en-US" altLang="ko-KR" sz="2000" dirty="0" smtClean="0"/>
              <a:t>Comment</a:t>
            </a:r>
          </a:p>
          <a:p>
            <a:pPr lvl="1"/>
            <a:r>
              <a:rPr lang="en-US" altLang="ko-KR" sz="1600" dirty="0" smtClean="0"/>
              <a:t>CID 133</a:t>
            </a:r>
            <a:r>
              <a:rPr lang="en-US" altLang="ko-KR" sz="1600" dirty="0"/>
              <a:t>: Superfluous "a"? </a:t>
            </a:r>
            <a:endParaRPr lang="en-US" altLang="ko-KR" sz="1600" dirty="0" smtClean="0"/>
          </a:p>
          <a:p>
            <a:pPr lvl="1"/>
            <a:r>
              <a:rPr lang="en-US" altLang="ko-KR" sz="1600" dirty="0" smtClean="0"/>
              <a:t>CID 134</a:t>
            </a:r>
            <a:r>
              <a:rPr lang="en-US" altLang="ko-KR" sz="1600" dirty="0"/>
              <a:t>: Superfluous "or" in the text "and a channel allocated, or it or sends the DBS request"</a:t>
            </a:r>
          </a:p>
          <a:p>
            <a:r>
              <a:rPr lang="en-US" altLang="ko-KR" sz="2000" dirty="0" smtClean="0"/>
              <a:t>Proposed Change</a:t>
            </a:r>
          </a:p>
          <a:p>
            <a:pPr lvl="1"/>
            <a:r>
              <a:rPr lang="en-US" altLang="ko-KR" sz="1600" dirty="0"/>
              <a:t>CID 133: </a:t>
            </a:r>
            <a:r>
              <a:rPr lang="en-US" altLang="ko-KR" sz="1600" dirty="0" err="1"/>
              <a:t>eg</a:t>
            </a:r>
            <a:r>
              <a:rPr lang="en-US" altLang="ko-KR" sz="1600" dirty="0"/>
              <a:t> "...reporting the slot and channel allocated</a:t>
            </a:r>
            <a:r>
              <a:rPr lang="en-US" altLang="ko-KR" sz="1600" dirty="0" smtClean="0"/>
              <a:t>,</a:t>
            </a:r>
            <a:r>
              <a:rPr lang="en-US" altLang="ko-KR" sz="1600" dirty="0"/>
              <a:t> "</a:t>
            </a:r>
            <a:endParaRPr lang="en-US" altLang="ko-KR" sz="1600" dirty="0" smtClean="0"/>
          </a:p>
          <a:p>
            <a:pPr lvl="1"/>
            <a:r>
              <a:rPr lang="en-US" altLang="ko-KR" sz="1600" dirty="0" smtClean="0"/>
              <a:t>CID </a:t>
            </a:r>
            <a:r>
              <a:rPr lang="en-US" altLang="ko-KR" sz="1600" dirty="0"/>
              <a:t>134: "and a channel allocated, or it sends the DBS </a:t>
            </a:r>
            <a:r>
              <a:rPr lang="en-US" altLang="ko-KR" sz="1600" dirty="0" smtClean="0"/>
              <a:t>request"</a:t>
            </a:r>
            <a:endParaRPr lang="en-US" altLang="ko-KR" sz="1600" dirty="0"/>
          </a:p>
          <a:p>
            <a:r>
              <a:rPr lang="en-US" altLang="ko-KR" sz="2000" dirty="0" smtClean="0"/>
              <a:t>Proposed Resolution</a:t>
            </a:r>
          </a:p>
          <a:p>
            <a:pPr lvl="1"/>
            <a:r>
              <a:rPr lang="en-US" altLang="ko-KR" sz="1600" b="1" i="1" dirty="0" smtClean="0">
                <a:solidFill>
                  <a:srgbClr val="0000FF"/>
                </a:solidFill>
              </a:rPr>
              <a:t>(</a:t>
            </a:r>
            <a:r>
              <a:rPr lang="en-US" altLang="ko-KR" sz="1600" b="1" i="1" dirty="0">
                <a:solidFill>
                  <a:srgbClr val="0000FF"/>
                </a:solidFill>
              </a:rPr>
              <a:t>from) </a:t>
            </a:r>
            <a:r>
              <a:rPr lang="en-US" altLang="ko-KR" sz="1600" dirty="0"/>
              <a:t>Upon receiving the DBS request, the TMCTP-parent PAN coordinator directly generates the DBS response frame reporting the slot and </a:t>
            </a:r>
            <a:r>
              <a:rPr lang="en-US" altLang="ko-KR" sz="1600" strike="sngStrike" dirty="0">
                <a:solidFill>
                  <a:srgbClr val="FF0000"/>
                </a:solidFill>
              </a:rPr>
              <a:t>a</a:t>
            </a:r>
            <a:r>
              <a:rPr lang="en-US" altLang="ko-KR" sz="1600" dirty="0">
                <a:solidFill>
                  <a:srgbClr val="FF0000"/>
                </a:solidFill>
              </a:rPr>
              <a:t> channel </a:t>
            </a:r>
            <a:r>
              <a:rPr lang="en-US" altLang="ko-KR" sz="1600" dirty="0"/>
              <a:t>allocated, </a:t>
            </a:r>
            <a:r>
              <a:rPr lang="en-US" altLang="ko-KR" sz="1600" dirty="0">
                <a:solidFill>
                  <a:srgbClr val="FF0000"/>
                </a:solidFill>
              </a:rPr>
              <a:t>or it </a:t>
            </a:r>
            <a:r>
              <a:rPr lang="en-US" altLang="ko-KR" sz="1600" strike="sngStrike" dirty="0">
                <a:solidFill>
                  <a:srgbClr val="FF0000"/>
                </a:solidFill>
              </a:rPr>
              <a:t>or</a:t>
            </a:r>
            <a:r>
              <a:rPr lang="en-US" altLang="ko-KR" sz="1600" dirty="0">
                <a:solidFill>
                  <a:srgbClr val="FF0000"/>
                </a:solidFill>
              </a:rPr>
              <a:t> sends </a:t>
            </a:r>
            <a:r>
              <a:rPr lang="en-US" altLang="ko-KR" sz="1600" dirty="0"/>
              <a:t>the DBS request command frame to the SPC and then receives the DBS response command frame from the SPC</a:t>
            </a:r>
            <a:r>
              <a:rPr lang="en-US" altLang="ko-KR" sz="1600" dirty="0" smtClean="0"/>
              <a:t>.</a:t>
            </a:r>
          </a:p>
          <a:p>
            <a:pPr lvl="1"/>
            <a:r>
              <a:rPr lang="en-US" altLang="ko-KR" sz="1600" b="1" i="1" dirty="0" smtClean="0">
                <a:solidFill>
                  <a:srgbClr val="0000FF"/>
                </a:solidFill>
              </a:rPr>
              <a:t>(to) </a:t>
            </a:r>
            <a:r>
              <a:rPr lang="en-US" altLang="ko-KR" sz="1600" dirty="0"/>
              <a:t>Upon receiving the DBS request, the TMCTP-parent PAN coordinator directly generates the DBS response frame reporting the slot and </a:t>
            </a:r>
            <a:r>
              <a:rPr lang="en-US" altLang="ko-KR" sz="1600" dirty="0" smtClean="0">
                <a:solidFill>
                  <a:srgbClr val="FF0000"/>
                </a:solidFill>
              </a:rPr>
              <a:t>the channel </a:t>
            </a:r>
            <a:r>
              <a:rPr lang="en-US" altLang="ko-KR" sz="1600" dirty="0"/>
              <a:t>allocated, </a:t>
            </a:r>
            <a:r>
              <a:rPr lang="en-US" altLang="ko-KR" sz="1600" dirty="0">
                <a:solidFill>
                  <a:srgbClr val="FF0000"/>
                </a:solidFill>
              </a:rPr>
              <a:t>or it </a:t>
            </a:r>
            <a:r>
              <a:rPr lang="en-US" altLang="ko-KR" sz="1600" dirty="0" smtClean="0">
                <a:solidFill>
                  <a:srgbClr val="FF0000"/>
                </a:solidFill>
              </a:rPr>
              <a:t>sends </a:t>
            </a:r>
            <a:r>
              <a:rPr lang="en-US" altLang="ko-KR" sz="1600" dirty="0"/>
              <a:t>the DBS request command frame to the SPC and then receives the DBS response command frame from the SPC</a:t>
            </a:r>
          </a:p>
        </p:txBody>
      </p:sp>
      <p:sp>
        <p:nvSpPr>
          <p:cNvPr id="4" name="직사각형 3"/>
          <p:cNvSpPr/>
          <p:nvPr/>
        </p:nvSpPr>
        <p:spPr>
          <a:xfrm>
            <a:off x="683568" y="629077"/>
            <a:ext cx="1019195" cy="276999"/>
          </a:xfrm>
          <a:prstGeom prst="rect">
            <a:avLst/>
          </a:prstGeom>
          <a:solidFill>
            <a:schemeClr val="bg1"/>
          </a:solidFill>
          <a:ln>
            <a:solidFill>
              <a:srgbClr val="FF0000"/>
            </a:solidFill>
          </a:ln>
        </p:spPr>
        <p:txBody>
          <a:bodyPr wrap="square">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a:r>
              <a:rPr lang="en-US" altLang="ko-KR" b="1" dirty="0" smtClean="0">
                <a:solidFill>
                  <a:srgbClr val="FF0000"/>
                </a:solidFill>
              </a:rPr>
              <a:t>CS: A</a:t>
            </a:r>
          </a:p>
        </p:txBody>
      </p:sp>
    </p:spTree>
    <p:extLst>
      <p:ext uri="{BB962C8B-B14F-4D97-AF65-F5344CB8AC3E}">
        <p14:creationId xmlns:p14="http://schemas.microsoft.com/office/powerpoint/2010/main" val="393086906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테마">
  <a:themeElements>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테마">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테마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테마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테마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테마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테마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테마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34266</TotalTime>
  <Words>744</Words>
  <Application>Microsoft Office PowerPoint</Application>
  <PresentationFormat>화면 슬라이드 쇼(4:3)</PresentationFormat>
  <Paragraphs>80</Paragraphs>
  <Slides>8</Slides>
  <Notes>1</Notes>
  <HiddenSlides>0</HiddenSlides>
  <MMClips>0</MMClips>
  <ScaleCrop>false</ScaleCrop>
  <HeadingPairs>
    <vt:vector size="4" baseType="variant">
      <vt:variant>
        <vt:lpstr>테마</vt:lpstr>
      </vt:variant>
      <vt:variant>
        <vt:i4>1</vt:i4>
      </vt:variant>
      <vt:variant>
        <vt:lpstr>슬라이드 제목</vt:lpstr>
      </vt:variant>
      <vt:variant>
        <vt:i4>8</vt:i4>
      </vt:variant>
    </vt:vector>
  </HeadingPairs>
  <TitlesOfParts>
    <vt:vector size="9" baseType="lpstr">
      <vt:lpstr>Office 테마</vt:lpstr>
      <vt:lpstr>PowerPoint 프레젠테이션</vt:lpstr>
      <vt:lpstr>Comments for Sub-clause 5.1.14.1</vt:lpstr>
      <vt:lpstr>CID 128 (Editorial)</vt:lpstr>
      <vt:lpstr>CID 129 (Technical)</vt:lpstr>
      <vt:lpstr>CID 130 (Editorial)</vt:lpstr>
      <vt:lpstr>CID 131 (Editorial)</vt:lpstr>
      <vt:lpstr>CID 132 (Editorial)</vt:lpstr>
      <vt:lpstr>CIDs 133 and 134 (Editorial)</vt:lpstr>
    </vt:vector>
  </TitlesOfParts>
  <Company>GTE Laboratories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subject>IEEE 802.15 &lt;subject&gt;</dc:subject>
  <dc:creator>Rober F. Heile</dc:creator>
  <dc:description>&lt;doc#&gt;</dc:description>
  <cp:lastModifiedBy>itces</cp:lastModifiedBy>
  <cp:revision>777</cp:revision>
  <cp:lastPrinted>2012-07-09T00:38:43Z</cp:lastPrinted>
  <dcterms:created xsi:type="dcterms:W3CDTF">1999-11-08T18:59:45Z</dcterms:created>
  <dcterms:modified xsi:type="dcterms:W3CDTF">2013-03-18T17:08:24Z</dcterms:modified>
</cp:coreProperties>
</file>