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handoutMasterIdLst>
    <p:handoutMasterId r:id="rId12"/>
  </p:handoutMasterIdLst>
  <p:sldIdLst>
    <p:sldId id="342" r:id="rId2"/>
    <p:sldId id="407" r:id="rId3"/>
    <p:sldId id="422" r:id="rId4"/>
    <p:sldId id="423" r:id="rId5"/>
    <p:sldId id="424" r:id="rId6"/>
    <p:sldId id="425" r:id="rId7"/>
    <p:sldId id="426" r:id="rId8"/>
    <p:sldId id="427" r:id="rId9"/>
    <p:sldId id="428" r:id="rId1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a:srgbClr val="00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0" d="100"/>
          <a:sy n="70" d="100"/>
        </p:scale>
        <p:origin x="-1200" y="-10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IEEE802.15-13-0149-02-004m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36, 37, 38, 39, 40, 41, 42, 43, 44, and 45</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36, 37, 38, 39, 40, 41, 42, 43, 44, and </a:t>
            </a:r>
            <a:r>
              <a:rPr lang="en-US" altLang="ko-KR" sz="1600" dirty="0" smtClean="0"/>
              <a:t>45</a:t>
            </a:r>
            <a:r>
              <a:rPr lang="en-US" altLang="ko-KR" sz="1400" b="1" dirty="0" smtClean="0">
                <a:ea typeface="굴림" pitchFamily="50" charset="-127"/>
              </a:rPr>
              <a:t> </a:t>
            </a:r>
            <a:r>
              <a:rPr lang="en-US" altLang="ko-KR" sz="1600" dirty="0" smtClean="0"/>
              <a:t>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for CIDs </a:t>
            </a:r>
            <a:r>
              <a:rPr lang="en-US" altLang="ko-KR" sz="1600" dirty="0"/>
              <a:t>36, 37, 38, 39, 40, 41, 42, 43, 44, and </a:t>
            </a:r>
            <a:r>
              <a:rPr lang="en-US" altLang="ko-KR" sz="1600" dirty="0" smtClean="0"/>
              <a:t>45</a:t>
            </a:r>
            <a:r>
              <a:rPr lang="en-US" altLang="ko-KR" sz="1400" b="1" dirty="0" smtClean="0">
                <a:ea typeface="굴림" pitchFamily="50" charset="-127"/>
              </a:rPr>
              <a:t> </a:t>
            </a:r>
            <a:r>
              <a:rPr lang="en-US" altLang="ko-KR" sz="1600" dirty="0" smtClean="0"/>
              <a:t>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5.1.1.1.3 and 5.1.1.8</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36 (Editorial)</a:t>
            </a:r>
          </a:p>
          <a:p>
            <a:r>
              <a:rPr lang="en-US" altLang="ko-KR" dirty="0"/>
              <a:t>CID </a:t>
            </a:r>
            <a:r>
              <a:rPr lang="en-US" altLang="ko-KR" dirty="0" smtClean="0"/>
              <a:t>37 </a:t>
            </a:r>
            <a:r>
              <a:rPr lang="en-US" altLang="ko-KR" dirty="0"/>
              <a:t>(Technical)</a:t>
            </a:r>
          </a:p>
          <a:p>
            <a:r>
              <a:rPr lang="en-US" altLang="ko-KR" dirty="0"/>
              <a:t>CID </a:t>
            </a:r>
            <a:r>
              <a:rPr lang="en-US" altLang="ko-KR" dirty="0" smtClean="0"/>
              <a:t>38 </a:t>
            </a:r>
            <a:r>
              <a:rPr lang="en-US" altLang="ko-KR" dirty="0"/>
              <a:t>(Editorial)</a:t>
            </a:r>
          </a:p>
          <a:p>
            <a:r>
              <a:rPr lang="en-US" altLang="ko-KR" dirty="0" smtClean="0"/>
              <a:t>CID 39 </a:t>
            </a:r>
            <a:r>
              <a:rPr lang="en-US" altLang="ko-KR" dirty="0"/>
              <a:t>(Editorial</a:t>
            </a:r>
            <a:r>
              <a:rPr lang="en-US" altLang="ko-KR" dirty="0" smtClean="0"/>
              <a:t>)</a:t>
            </a:r>
          </a:p>
          <a:p>
            <a:r>
              <a:rPr lang="en-US" altLang="ko-KR" dirty="0"/>
              <a:t>CID </a:t>
            </a:r>
            <a:r>
              <a:rPr lang="en-US" altLang="ko-KR" dirty="0" smtClean="0"/>
              <a:t>40 </a:t>
            </a:r>
            <a:r>
              <a:rPr lang="en-US" altLang="ko-KR" dirty="0"/>
              <a:t>(Editorial)</a:t>
            </a:r>
          </a:p>
          <a:p>
            <a:r>
              <a:rPr lang="en-US" altLang="ko-KR" dirty="0"/>
              <a:t>CID </a:t>
            </a:r>
            <a:r>
              <a:rPr lang="en-US" altLang="ko-KR" dirty="0" smtClean="0"/>
              <a:t>41 </a:t>
            </a:r>
            <a:r>
              <a:rPr lang="en-US" altLang="ko-KR" dirty="0"/>
              <a:t>(Editorial)</a:t>
            </a:r>
          </a:p>
          <a:p>
            <a:r>
              <a:rPr lang="en-US" altLang="ko-KR" dirty="0"/>
              <a:t>CID 42 (Editorial)</a:t>
            </a:r>
            <a:endParaRPr lang="en-US" altLang="ko-KR" dirty="0" smtClean="0"/>
          </a:p>
          <a:p>
            <a:r>
              <a:rPr lang="en-US" altLang="ko-KR" dirty="0" smtClean="0"/>
              <a:t>CID 43 </a:t>
            </a:r>
            <a:r>
              <a:rPr lang="en-US" altLang="ko-KR" dirty="0"/>
              <a:t>(Editorial</a:t>
            </a:r>
            <a:r>
              <a:rPr lang="en-US" altLang="ko-KR" dirty="0" smtClean="0"/>
              <a:t>)</a:t>
            </a:r>
          </a:p>
          <a:p>
            <a:r>
              <a:rPr lang="en-US" altLang="ko-KR" dirty="0"/>
              <a:t>CID </a:t>
            </a:r>
            <a:r>
              <a:rPr lang="en-US" altLang="ko-KR" dirty="0" smtClean="0"/>
              <a:t>44 </a:t>
            </a:r>
            <a:r>
              <a:rPr lang="en-US" altLang="ko-KR" dirty="0"/>
              <a:t>(Editorial)</a:t>
            </a:r>
          </a:p>
          <a:p>
            <a:r>
              <a:rPr lang="en-US" altLang="ko-KR" dirty="0"/>
              <a:t>CID </a:t>
            </a:r>
            <a:r>
              <a:rPr lang="en-US" altLang="ko-KR" dirty="0" smtClean="0"/>
              <a:t>45 </a:t>
            </a:r>
            <a:r>
              <a:rPr lang="en-US" altLang="ko-KR" dirty="0"/>
              <a:t>(Editorial</a:t>
            </a:r>
            <a:r>
              <a:rPr lang="en-US" altLang="ko-KR" dirty="0" smtClean="0"/>
              <a:t>)</a:t>
            </a:r>
            <a:endParaRPr lang="en-US" altLang="ko-KR" dirty="0"/>
          </a:p>
        </p:txBody>
      </p:sp>
    </p:spTree>
    <p:extLst>
      <p:ext uri="{BB962C8B-B14F-4D97-AF65-F5344CB8AC3E}">
        <p14:creationId xmlns:p14="http://schemas.microsoft.com/office/powerpoint/2010/main" xmlns=""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36 (Editorial)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Don't break up the important part of the sentence with a reference - "...is complete one IFS period, as described in 5.1.1.3, before the end of its </a:t>
            </a:r>
            <a:r>
              <a:rPr lang="en-US" altLang="ko-KR" sz="1600" dirty="0" smtClean="0"/>
              <a:t>DBS</a:t>
            </a:r>
            <a:r>
              <a:rPr lang="en-US" altLang="ko-KR" sz="1600" dirty="0"/>
              <a:t>"</a:t>
            </a:r>
            <a:r>
              <a:rPr lang="en-US" altLang="ko-KR" sz="1600" dirty="0" smtClean="0"/>
              <a:t> </a:t>
            </a:r>
          </a:p>
          <a:p>
            <a:r>
              <a:rPr lang="en-US" altLang="ko-KR" sz="2000" dirty="0" smtClean="0"/>
              <a:t>Proposed Change</a:t>
            </a:r>
          </a:p>
          <a:p>
            <a:pPr lvl="1"/>
            <a:r>
              <a:rPr lang="en-US" altLang="ko-KR" sz="1600" dirty="0"/>
              <a:t>Replace with "...is complete one IFS period before the end of its DBS.  The IFS period is described in section 5.1.1.3</a:t>
            </a:r>
            <a:r>
              <a:rPr lang="en-US" altLang="ko-KR" sz="1600" dirty="0" smtClean="0"/>
              <a:t>.</a:t>
            </a:r>
            <a:r>
              <a:rPr lang="en-US" altLang="ko-KR" sz="1600" dirty="0"/>
              <a:t> "</a:t>
            </a:r>
          </a:p>
          <a:p>
            <a:r>
              <a:rPr lang="en-US" altLang="ko-KR" sz="2000" dirty="0" smtClean="0"/>
              <a:t>Proposed Resolution</a:t>
            </a:r>
          </a:p>
          <a:p>
            <a:pPr lvl="1"/>
            <a:r>
              <a:rPr lang="en-US" altLang="ko-KR" sz="1600" b="1" i="1" dirty="0" smtClean="0">
                <a:solidFill>
                  <a:srgbClr val="0000FF"/>
                </a:solidFill>
              </a:rPr>
              <a:t>(from) </a:t>
            </a:r>
            <a:r>
              <a:rPr lang="en-US" altLang="ko-KR" sz="1600" dirty="0"/>
              <a:t>A TMCTP-child PAN coordinator transmitting in the BOP shall ensure that its beacon transmission </a:t>
            </a:r>
            <a:r>
              <a:rPr lang="en-US" altLang="ko-KR" sz="1600" dirty="0" smtClean="0">
                <a:solidFill>
                  <a:srgbClr val="FF0000"/>
                </a:solidFill>
              </a:rPr>
              <a:t>is complete </a:t>
            </a:r>
            <a:r>
              <a:rPr lang="en-US" altLang="ko-KR" sz="1600" dirty="0">
                <a:solidFill>
                  <a:srgbClr val="FF0000"/>
                </a:solidFill>
              </a:rPr>
              <a:t>one IFS period, as described in 5.1.1.3, before the end of its DBS.</a:t>
            </a:r>
            <a:endParaRPr lang="en-US" altLang="ko-KR" sz="1600" dirty="0" smtClean="0">
              <a:solidFill>
                <a:srgbClr val="FF0000"/>
              </a:solidFill>
            </a:endParaRPr>
          </a:p>
          <a:p>
            <a:pPr lvl="1"/>
            <a:r>
              <a:rPr lang="en-US" altLang="ko-KR" sz="1600" b="1" i="1" dirty="0" smtClean="0">
                <a:solidFill>
                  <a:srgbClr val="0000FF"/>
                </a:solidFill>
              </a:rPr>
              <a:t>(to) </a:t>
            </a:r>
            <a:r>
              <a:rPr lang="en-US" altLang="ko-KR" sz="1600" dirty="0"/>
              <a:t>A TMCTP-child PAN coordinator transmitting in the BOP shall ensure that its beacon transmission </a:t>
            </a:r>
            <a:r>
              <a:rPr lang="en-US" altLang="ko-KR" sz="1600" dirty="0">
                <a:solidFill>
                  <a:srgbClr val="FF0000"/>
                </a:solidFill>
              </a:rPr>
              <a:t>is complete one IFS </a:t>
            </a:r>
            <a:r>
              <a:rPr lang="en-US" altLang="ko-KR" sz="1600" dirty="0" smtClean="0">
                <a:solidFill>
                  <a:srgbClr val="FF0000"/>
                </a:solidFill>
              </a:rPr>
              <a:t>period before </a:t>
            </a:r>
            <a:r>
              <a:rPr lang="en-US" altLang="ko-KR" sz="1600" dirty="0">
                <a:solidFill>
                  <a:srgbClr val="FF0000"/>
                </a:solidFill>
              </a:rPr>
              <a:t>the end of its DBS</a:t>
            </a:r>
            <a:r>
              <a:rPr lang="en-US" altLang="ko-KR" sz="1600" dirty="0" smtClean="0">
                <a:solidFill>
                  <a:srgbClr val="FF0000"/>
                </a:solidFill>
              </a:rPr>
              <a:t>. </a:t>
            </a:r>
            <a:r>
              <a:rPr lang="en-US" altLang="ko-KR" sz="1600" dirty="0">
                <a:solidFill>
                  <a:srgbClr val="FF0000"/>
                </a:solidFill>
              </a:rPr>
              <a:t>The IFS period is described in section 5.1.1.3.</a:t>
            </a:r>
            <a:r>
              <a:rPr lang="en-US" altLang="ko-KR" sz="1600" dirty="0"/>
              <a:t> </a:t>
            </a:r>
            <a:endParaRPr lang="en-US" altLang="ko-KR" sz="1600" dirty="0">
              <a:solidFill>
                <a:srgbClr val="FF0000"/>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Where is Figure 5a? Has it been omitted or is the reference incorrect? </a:t>
            </a:r>
            <a:endParaRPr lang="en-US" altLang="ko-KR" sz="1600" dirty="0" smtClean="0"/>
          </a:p>
          <a:p>
            <a:r>
              <a:rPr lang="en-US" altLang="ko-KR" sz="2000" dirty="0" smtClean="0"/>
              <a:t>Proposed Change</a:t>
            </a:r>
          </a:p>
          <a:p>
            <a:pPr lvl="1"/>
            <a:r>
              <a:rPr lang="en-US" altLang="ko-KR" sz="1600" dirty="0"/>
              <a:t>Clarification </a:t>
            </a:r>
            <a:r>
              <a:rPr lang="en-US" altLang="ko-KR" sz="1600" dirty="0" smtClean="0"/>
              <a:t>required</a:t>
            </a:r>
          </a:p>
          <a:p>
            <a:r>
              <a:rPr lang="en-US" altLang="ko-KR" sz="2000" dirty="0" smtClean="0"/>
              <a:t>Proposed Resolution</a:t>
            </a:r>
          </a:p>
          <a:p>
            <a:pPr lvl="1">
              <a:buNone/>
            </a:pPr>
            <a:r>
              <a:rPr lang="en-US" altLang="ko-KR" sz="1600" dirty="0" smtClean="0">
                <a:solidFill>
                  <a:srgbClr val="0000FF"/>
                </a:solidFill>
              </a:rPr>
              <a:t>The figure is present. Text is hyperlinked to Figure 5a.</a:t>
            </a:r>
            <a:endParaRPr lang="en-US" altLang="ko-KR" sz="1600" dirty="0" smtClean="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075211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CAP, CFP, GTS </a:t>
            </a:r>
            <a:r>
              <a:rPr lang="en-US" altLang="ko-KR" sz="1600" dirty="0" smtClean="0"/>
              <a:t>definitions </a:t>
            </a:r>
            <a:r>
              <a:rPr lang="en-US" altLang="ko-KR" sz="1600" dirty="0"/>
              <a:t>are all given above or in base doc</a:t>
            </a:r>
            <a:r>
              <a:rPr lang="en-US" altLang="ko-KR" sz="1600" dirty="0" smtClean="0"/>
              <a:t>.</a:t>
            </a:r>
            <a:endParaRPr lang="en-US" altLang="ko-KR" sz="1600" dirty="0"/>
          </a:p>
          <a:p>
            <a:r>
              <a:rPr lang="en-US" altLang="ko-KR" sz="2000" dirty="0" smtClean="0"/>
              <a:t>Proposed Change</a:t>
            </a:r>
          </a:p>
          <a:p>
            <a:pPr lvl="1"/>
            <a:r>
              <a:rPr lang="en-US" altLang="ko-KR" sz="1600" dirty="0"/>
              <a:t>Remove acronym </a:t>
            </a:r>
            <a:r>
              <a:rPr lang="en-US" altLang="ko-KR" sz="1600" dirty="0" smtClean="0"/>
              <a:t>definitions.</a:t>
            </a:r>
            <a:endParaRPr lang="en-US" altLang="ko-KR" sz="1600" dirty="0"/>
          </a:p>
          <a:p>
            <a:r>
              <a:rPr lang="en-US" altLang="ko-KR" sz="2000" dirty="0" smtClean="0"/>
              <a:t>Proposed Resolution</a:t>
            </a:r>
          </a:p>
          <a:p>
            <a:pPr lvl="1"/>
            <a:r>
              <a:rPr lang="en-US" altLang="ko-KR" sz="1600" b="1" i="1" dirty="0" smtClean="0">
                <a:solidFill>
                  <a:srgbClr val="0000FF"/>
                </a:solidFill>
              </a:rPr>
              <a:t>(from) </a:t>
            </a:r>
            <a:r>
              <a:rPr lang="en-US" altLang="ko-KR" sz="1600" dirty="0"/>
              <a:t>The </a:t>
            </a:r>
            <a:r>
              <a:rPr lang="en-US" altLang="ko-KR" sz="1600" strike="sngStrike" dirty="0">
                <a:solidFill>
                  <a:srgbClr val="FF0000"/>
                </a:solidFill>
              </a:rPr>
              <a:t>contention access period (</a:t>
            </a:r>
            <a:r>
              <a:rPr lang="en-US" altLang="ko-KR" sz="1600" dirty="0"/>
              <a:t>CAP</a:t>
            </a:r>
            <a:r>
              <a:rPr lang="en-US" altLang="ko-KR" sz="1600" strike="sngStrike" dirty="0">
                <a:solidFill>
                  <a:srgbClr val="FF0000"/>
                </a:solidFill>
              </a:rPr>
              <a:t>)</a:t>
            </a:r>
            <a:r>
              <a:rPr lang="en-US" altLang="ko-KR" sz="1600" dirty="0"/>
              <a:t>, as described in 5.1.1.1.1, which is used to communicate </a:t>
            </a:r>
            <a:r>
              <a:rPr lang="en-US" altLang="ko-KR" sz="1600" dirty="0" smtClean="0"/>
              <a:t>command frames </a:t>
            </a:r>
            <a:r>
              <a:rPr lang="en-US" altLang="ko-KR" sz="1600" dirty="0"/>
              <a:t>and/or </a:t>
            </a:r>
            <a:r>
              <a:rPr lang="en-US" altLang="ko-KR" sz="1600" dirty="0" smtClean="0"/>
              <a:t>data.</a:t>
            </a:r>
            <a:r>
              <a:rPr lang="en-US" altLang="ko-KR" sz="1600" dirty="0"/>
              <a:t> </a:t>
            </a:r>
            <a:r>
              <a:rPr lang="en-US" altLang="ko-KR" sz="1600" dirty="0" smtClean="0"/>
              <a:t>                                     The </a:t>
            </a:r>
            <a:r>
              <a:rPr lang="en-US" altLang="ko-KR" sz="1600" strike="sngStrike" dirty="0">
                <a:solidFill>
                  <a:srgbClr val="FF0000"/>
                </a:solidFill>
              </a:rPr>
              <a:t>contention free period (</a:t>
            </a:r>
            <a:r>
              <a:rPr lang="en-US" altLang="ko-KR" sz="1600" dirty="0"/>
              <a:t>CFP</a:t>
            </a:r>
            <a:r>
              <a:rPr lang="en-US" altLang="ko-KR" sz="1600" strike="sngStrike" dirty="0">
                <a:solidFill>
                  <a:srgbClr val="FF0000"/>
                </a:solidFill>
              </a:rPr>
              <a:t>)</a:t>
            </a:r>
            <a:r>
              <a:rPr lang="en-US" altLang="ko-KR" sz="1600" dirty="0"/>
              <a:t>, as described in 5.1.1.1.2, which is composed of </a:t>
            </a:r>
            <a:r>
              <a:rPr lang="en-US" altLang="ko-KR" sz="1600" strike="sngStrike" dirty="0">
                <a:solidFill>
                  <a:srgbClr val="FF0000"/>
                </a:solidFill>
              </a:rPr>
              <a:t>guaranteed </a:t>
            </a:r>
            <a:r>
              <a:rPr lang="en-US" altLang="ko-KR" sz="1600" strike="sngStrike" dirty="0" smtClean="0">
                <a:solidFill>
                  <a:srgbClr val="FF0000"/>
                </a:solidFill>
              </a:rPr>
              <a:t>time slots </a:t>
            </a:r>
            <a:r>
              <a:rPr lang="en-US" altLang="ko-KR" sz="1600" strike="sngStrike" dirty="0">
                <a:solidFill>
                  <a:srgbClr val="FF0000"/>
                </a:solidFill>
              </a:rPr>
              <a:t>(</a:t>
            </a:r>
            <a:r>
              <a:rPr lang="en-US" altLang="ko-KR" sz="1600" dirty="0"/>
              <a:t>GTSs</a:t>
            </a:r>
            <a:r>
              <a:rPr lang="en-US" altLang="ko-KR" sz="1600" strike="sngStrike" dirty="0">
                <a:solidFill>
                  <a:srgbClr val="FF0000"/>
                </a:solidFill>
              </a:rPr>
              <a:t>)</a:t>
            </a:r>
            <a:r>
              <a:rPr lang="en-US" altLang="ko-KR" sz="1600" dirty="0"/>
              <a:t>. No transmissions within the CFP shall use a CSMA-CA mechanism to access </a:t>
            </a:r>
            <a:r>
              <a:rPr lang="en-US" altLang="ko-KR" sz="1600" dirty="0" smtClean="0"/>
              <a:t>the channel.</a:t>
            </a:r>
          </a:p>
          <a:p>
            <a:pPr lvl="1"/>
            <a:r>
              <a:rPr lang="en-US" altLang="ko-KR" sz="1600" b="1" i="1" dirty="0" smtClean="0">
                <a:solidFill>
                  <a:srgbClr val="0000FF"/>
                </a:solidFill>
              </a:rPr>
              <a:t>(to) </a:t>
            </a:r>
            <a:r>
              <a:rPr lang="en-US" altLang="ko-KR" sz="1600" dirty="0"/>
              <a:t>The </a:t>
            </a:r>
            <a:r>
              <a:rPr lang="en-US" altLang="ko-KR" sz="1600" dirty="0" smtClean="0">
                <a:solidFill>
                  <a:srgbClr val="FF0000"/>
                </a:solidFill>
              </a:rPr>
              <a:t>CAP</a:t>
            </a:r>
            <a:r>
              <a:rPr lang="en-US" altLang="ko-KR" sz="1600" dirty="0" smtClean="0"/>
              <a:t>, </a:t>
            </a:r>
            <a:r>
              <a:rPr lang="en-US" altLang="ko-KR" sz="1600" dirty="0"/>
              <a:t>as described in 5.1.1.1.1, which is used to communicate command frames and/or data. </a:t>
            </a:r>
            <a:r>
              <a:rPr lang="en-US" altLang="ko-KR" sz="1600" dirty="0" smtClean="0"/>
              <a:t>                                                                         The </a:t>
            </a:r>
            <a:r>
              <a:rPr lang="en-US" altLang="ko-KR" sz="1600" dirty="0" smtClean="0">
                <a:solidFill>
                  <a:srgbClr val="FF0000"/>
                </a:solidFill>
              </a:rPr>
              <a:t>CFP</a:t>
            </a:r>
            <a:r>
              <a:rPr lang="en-US" altLang="ko-KR" sz="1600" dirty="0" smtClean="0"/>
              <a:t>, </a:t>
            </a:r>
            <a:r>
              <a:rPr lang="en-US" altLang="ko-KR" sz="1600" dirty="0"/>
              <a:t>as described in 5.1.1.1.2, which is composed of </a:t>
            </a:r>
            <a:r>
              <a:rPr lang="en-US" altLang="ko-KR" sz="1600" dirty="0" smtClean="0">
                <a:solidFill>
                  <a:srgbClr val="FF0000"/>
                </a:solidFill>
              </a:rPr>
              <a:t>GTSs</a:t>
            </a:r>
            <a:r>
              <a:rPr lang="en-US" altLang="ko-KR" sz="1600" dirty="0" smtClean="0"/>
              <a:t>. </a:t>
            </a:r>
            <a:r>
              <a:rPr lang="en-US" altLang="ko-KR" sz="1600" dirty="0"/>
              <a:t>No transmissions within the CFP shall use a CSMA-CA mechanism to access the channel.</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1465199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39 and 40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CID 39</a:t>
            </a:r>
            <a:r>
              <a:rPr lang="en-US" altLang="ko-KR" sz="1600" dirty="0"/>
              <a:t>: Missing the "...are same as described in…"</a:t>
            </a:r>
            <a:endParaRPr lang="en-US" altLang="ko-KR" sz="1600" dirty="0" smtClean="0"/>
          </a:p>
          <a:p>
            <a:pPr lvl="1"/>
            <a:r>
              <a:rPr lang="en-US" altLang="ko-KR" sz="1600" dirty="0" smtClean="0"/>
              <a:t>CID 40</a:t>
            </a:r>
            <a:r>
              <a:rPr lang="en-US" altLang="ko-KR" sz="1600" dirty="0"/>
              <a:t>: "The SD and BI of the TMCTP superframe are same as…", should be "The SD and BI of the TMCTP superframe are the same as</a:t>
            </a:r>
            <a:r>
              <a:rPr lang="en-US" altLang="ko-KR" sz="1600" dirty="0" smtClean="0"/>
              <a:t>…"</a:t>
            </a:r>
            <a:endParaRPr lang="en-US" altLang="ko-KR" sz="1600" dirty="0"/>
          </a:p>
          <a:p>
            <a:r>
              <a:rPr lang="en-US" altLang="ko-KR" sz="2000" dirty="0"/>
              <a:t>Proposed </a:t>
            </a:r>
            <a:r>
              <a:rPr lang="en-US" altLang="ko-KR" sz="2000" dirty="0" smtClean="0"/>
              <a:t>Change</a:t>
            </a:r>
          </a:p>
          <a:p>
            <a:pPr lvl="1"/>
            <a:r>
              <a:rPr lang="en-US" altLang="ko-KR" sz="1600" dirty="0"/>
              <a:t>CID 39: Add the </a:t>
            </a:r>
            <a:r>
              <a:rPr lang="en-US" altLang="ko-KR" sz="1600" dirty="0" err="1"/>
              <a:t>ie</a:t>
            </a:r>
            <a:r>
              <a:rPr lang="en-US" altLang="ko-KR" sz="1600" dirty="0"/>
              <a:t> "..are the same as described in…"</a:t>
            </a:r>
          </a:p>
          <a:p>
            <a:pPr lvl="1"/>
            <a:r>
              <a:rPr lang="en-US" altLang="ko-KR" sz="1600" dirty="0"/>
              <a:t>CID 40: Make it so</a:t>
            </a:r>
            <a:r>
              <a:rPr lang="en-US" altLang="ko-KR" sz="1600" dirty="0" smtClean="0"/>
              <a:t>.</a:t>
            </a:r>
          </a:p>
          <a:p>
            <a:r>
              <a:rPr lang="en-US" altLang="ko-KR" sz="2000" dirty="0" smtClean="0"/>
              <a:t>Proposed Resolution</a:t>
            </a:r>
          </a:p>
          <a:p>
            <a:pPr lvl="1"/>
            <a:r>
              <a:rPr lang="en-US" altLang="ko-KR" sz="1600" i="1" dirty="0">
                <a:solidFill>
                  <a:srgbClr val="0000FF"/>
                </a:solidFill>
              </a:rPr>
              <a:t>(from) </a:t>
            </a:r>
            <a:r>
              <a:rPr lang="en-US" altLang="ko-KR" sz="1600" dirty="0"/>
              <a:t>The SD and BI of the TMCTP superframe </a:t>
            </a:r>
            <a:r>
              <a:rPr lang="en-US" altLang="ko-KR" sz="1600" dirty="0">
                <a:solidFill>
                  <a:srgbClr val="FF0000"/>
                </a:solidFill>
              </a:rPr>
              <a:t>are same as </a:t>
            </a:r>
            <a:r>
              <a:rPr lang="en-US" altLang="ko-KR" sz="1600" dirty="0"/>
              <a:t>described in 5.1.1.1</a:t>
            </a:r>
            <a:r>
              <a:rPr lang="en-US" altLang="ko-KR" sz="1600"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dirty="0"/>
              <a:t>The SD and BI of the TMCTP superframe </a:t>
            </a:r>
            <a:r>
              <a:rPr lang="en-US" altLang="ko-KR" sz="1600" dirty="0">
                <a:solidFill>
                  <a:srgbClr val="FF0000"/>
                </a:solidFill>
              </a:rPr>
              <a:t>are </a:t>
            </a:r>
            <a:r>
              <a:rPr lang="en-US" altLang="ko-KR" sz="1600" dirty="0" smtClean="0">
                <a:solidFill>
                  <a:srgbClr val="FF0000"/>
                </a:solidFill>
              </a:rPr>
              <a:t>the same </a:t>
            </a:r>
            <a:r>
              <a:rPr lang="en-US" altLang="ko-KR" sz="1600" dirty="0">
                <a:solidFill>
                  <a:srgbClr val="FF0000"/>
                </a:solidFill>
              </a:rPr>
              <a:t>as </a:t>
            </a:r>
            <a:r>
              <a:rPr lang="en-US" altLang="ko-KR" sz="1600" dirty="0"/>
              <a:t>described in 5.1.1.1.</a:t>
            </a:r>
            <a:endParaRPr lang="en-US" altLang="ko-KR" sz="1600" dirty="0">
              <a:solidFill>
                <a:srgbClr val="FF0000"/>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86871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41 and 42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39</a:t>
            </a:r>
            <a:r>
              <a:rPr lang="en-US" altLang="ko-KR" sz="1600" dirty="0"/>
              <a:t>: "</a:t>
            </a:r>
            <a:r>
              <a:rPr lang="en-US" altLang="ko-KR" sz="1600" dirty="0" err="1"/>
              <a:t>aNumSuprframeSlots</a:t>
            </a:r>
            <a:r>
              <a:rPr lang="en-US" altLang="ko-KR" sz="1600" dirty="0"/>
              <a:t>", should be "</a:t>
            </a:r>
            <a:r>
              <a:rPr lang="en-US" altLang="ko-KR" sz="1600" dirty="0" err="1" smtClean="0"/>
              <a:t>aNumSuperframeSlots</a:t>
            </a:r>
            <a:r>
              <a:rPr lang="en-US" altLang="ko-KR" sz="1600" dirty="0" smtClean="0"/>
              <a:t>“.</a:t>
            </a:r>
          </a:p>
          <a:p>
            <a:pPr lvl="1"/>
            <a:r>
              <a:rPr lang="en-US" altLang="ko-KR" sz="1600" dirty="0" smtClean="0"/>
              <a:t>CID 40</a:t>
            </a:r>
            <a:r>
              <a:rPr lang="en-US" altLang="ko-KR" sz="1600" dirty="0"/>
              <a:t>: typo error, "</a:t>
            </a:r>
            <a:r>
              <a:rPr lang="en-US" altLang="ko-KR" sz="1600" dirty="0" err="1"/>
              <a:t>aNumSuprframeSlots</a:t>
            </a:r>
            <a:r>
              <a:rPr lang="en-US" altLang="ko-KR" sz="1600" dirty="0"/>
              <a:t>" should be "</a:t>
            </a:r>
            <a:r>
              <a:rPr lang="en-US" altLang="ko-KR" sz="1600" dirty="0" err="1" smtClean="0"/>
              <a:t>aNumSuperframeSlots</a:t>
            </a:r>
            <a:r>
              <a:rPr lang="en-US" altLang="ko-KR" sz="1600" dirty="0"/>
              <a:t>"</a:t>
            </a:r>
            <a:endParaRPr lang="en-US" altLang="ko-KR" sz="1600" dirty="0" smtClean="0"/>
          </a:p>
          <a:p>
            <a:r>
              <a:rPr lang="en-US" altLang="ko-KR" sz="2000" dirty="0" smtClean="0"/>
              <a:t>Proposed Change</a:t>
            </a:r>
          </a:p>
          <a:p>
            <a:pPr lvl="1"/>
            <a:r>
              <a:rPr lang="en-US" altLang="ko-KR" sz="1600" dirty="0"/>
              <a:t>CID 39: Make it so for line 14 and for line 18 as well.</a:t>
            </a:r>
          </a:p>
          <a:p>
            <a:pPr lvl="1"/>
            <a:r>
              <a:rPr lang="en-US" altLang="ko-KR" sz="1600" dirty="0"/>
              <a:t>CID 40: Make </a:t>
            </a:r>
            <a:r>
              <a:rPr lang="en-US" altLang="ko-KR" sz="1600" dirty="0" smtClean="0"/>
              <a:t>the change</a:t>
            </a:r>
          </a:p>
          <a:p>
            <a:r>
              <a:rPr lang="en-US" altLang="ko-KR" sz="2000" dirty="0" smtClean="0"/>
              <a:t>Proposed Resolution</a:t>
            </a:r>
          </a:p>
          <a:p>
            <a:pPr lvl="1"/>
            <a:r>
              <a:rPr lang="en-US" altLang="ko-KR" sz="1600" i="1" dirty="0">
                <a:solidFill>
                  <a:srgbClr val="0000FF"/>
                </a:solidFill>
              </a:rPr>
              <a:t>(from) </a:t>
            </a:r>
            <a:r>
              <a:rPr lang="en-US" altLang="ko-KR" sz="1600" i="1" dirty="0"/>
              <a:t>= </a:t>
            </a:r>
            <a:r>
              <a:rPr lang="en-US" altLang="ko-KR" sz="1600" i="1" dirty="0" err="1"/>
              <a:t>aBaseSlotDuration</a:t>
            </a:r>
            <a:r>
              <a:rPr lang="en-US" altLang="ko-KR" sz="1600" i="1" dirty="0"/>
              <a:t> × ( </a:t>
            </a:r>
            <a:r>
              <a:rPr lang="en-US" altLang="ko-KR" sz="1600" i="1" dirty="0" err="1">
                <a:solidFill>
                  <a:srgbClr val="FF0000"/>
                </a:solidFill>
              </a:rPr>
              <a:t>aNumSuprframeSlots</a:t>
            </a:r>
            <a:r>
              <a:rPr lang="en-US" altLang="ko-KR" sz="1600" i="1" dirty="0"/>
              <a:t> × 2</a:t>
            </a:r>
            <a:r>
              <a:rPr lang="en-US" altLang="ko-KR" sz="1600" i="1" baseline="30000" dirty="0"/>
              <a:t>macTMCTPExtendedOrder</a:t>
            </a:r>
            <a:r>
              <a:rPr lang="en-US" altLang="ko-KR" sz="1600" i="1" dirty="0"/>
              <a:t> )</a:t>
            </a:r>
            <a:endParaRPr lang="en-US" altLang="ko-KR" sz="1600" dirty="0" smtClean="0"/>
          </a:p>
          <a:p>
            <a:pPr lvl="1"/>
            <a:r>
              <a:rPr lang="en-US" altLang="ko-KR" sz="1600" i="1" dirty="0" smtClean="0">
                <a:solidFill>
                  <a:srgbClr val="0000FF"/>
                </a:solidFill>
              </a:rPr>
              <a:t>(</a:t>
            </a:r>
            <a:r>
              <a:rPr lang="en-US" altLang="ko-KR" sz="1600" i="1" dirty="0">
                <a:solidFill>
                  <a:srgbClr val="0000FF"/>
                </a:solidFill>
              </a:rPr>
              <a:t>to) </a:t>
            </a:r>
            <a:r>
              <a:rPr lang="en-US" altLang="ko-KR" sz="1600" i="1" dirty="0"/>
              <a:t>= </a:t>
            </a:r>
            <a:r>
              <a:rPr lang="en-US" altLang="ko-KR" sz="1600" i="1" dirty="0" err="1"/>
              <a:t>aBaseSlotDuration</a:t>
            </a:r>
            <a:r>
              <a:rPr lang="en-US" altLang="ko-KR" sz="1600" i="1" dirty="0"/>
              <a:t> × ( </a:t>
            </a:r>
            <a:r>
              <a:rPr lang="en-US" altLang="ko-KR" sz="1600" i="1" dirty="0" err="1" smtClean="0"/>
              <a:t>aNumSup</a:t>
            </a:r>
            <a:r>
              <a:rPr lang="en-US" altLang="ko-KR" sz="1600" i="1" dirty="0" err="1" smtClean="0">
                <a:solidFill>
                  <a:srgbClr val="FF0000"/>
                </a:solidFill>
              </a:rPr>
              <a:t>e</a:t>
            </a:r>
            <a:r>
              <a:rPr lang="en-US" altLang="ko-KR" sz="1600" i="1" dirty="0" err="1" smtClean="0"/>
              <a:t>rframeSlots</a:t>
            </a:r>
            <a:r>
              <a:rPr lang="en-US" altLang="ko-KR" sz="1600" i="1" dirty="0" smtClean="0"/>
              <a:t> </a:t>
            </a:r>
            <a:r>
              <a:rPr lang="en-US" altLang="ko-KR" sz="1600" i="1" dirty="0"/>
              <a:t>× 2</a:t>
            </a:r>
            <a:r>
              <a:rPr lang="en-US" altLang="ko-KR" sz="1600" i="1" baseline="30000" dirty="0"/>
              <a:t>macTMCTPExtendedOrder</a:t>
            </a:r>
            <a:r>
              <a:rPr lang="en-US" altLang="ko-KR" sz="1600" i="1" dirty="0"/>
              <a:t> </a:t>
            </a:r>
            <a:r>
              <a:rPr lang="en-US" altLang="ko-KR" sz="1600" i="1" dirty="0" smtClean="0"/>
              <a:t>)</a:t>
            </a:r>
          </a:p>
          <a:p>
            <a:pPr lvl="1"/>
            <a:r>
              <a:rPr lang="en-US" altLang="ko-KR" sz="1600" i="1" dirty="0">
                <a:solidFill>
                  <a:srgbClr val="0000FF"/>
                </a:solidFill>
              </a:rPr>
              <a:t>(from) </a:t>
            </a:r>
            <a:r>
              <a:rPr lang="en-US" altLang="ko-KR" sz="1600" i="1" dirty="0"/>
              <a:t>The ED of each TMCTP superframe shall be divided into </a:t>
            </a:r>
            <a:r>
              <a:rPr lang="en-US" altLang="ko-KR" sz="1600" i="1" dirty="0" err="1">
                <a:solidFill>
                  <a:srgbClr val="FF0000"/>
                </a:solidFill>
              </a:rPr>
              <a:t>aNumSuprframeSlots</a:t>
            </a:r>
            <a:r>
              <a:rPr lang="en-US" altLang="ko-KR" sz="1600" i="1" dirty="0"/>
              <a:t> × </a:t>
            </a:r>
            <a:r>
              <a:rPr lang="en-US" altLang="ko-KR" sz="1600" i="1" dirty="0" smtClean="0"/>
              <a:t>2</a:t>
            </a:r>
            <a:r>
              <a:rPr lang="en-US" altLang="ko-KR" sz="1600" i="1" baseline="30000" dirty="0" smtClean="0"/>
              <a:t>macTMCTPExtendedOrder</a:t>
            </a:r>
            <a:r>
              <a:rPr lang="en-US" altLang="ko-KR" sz="1600" i="1" dirty="0" smtClean="0"/>
              <a:t> equally </a:t>
            </a:r>
            <a:r>
              <a:rPr lang="en-US" altLang="ko-KR" sz="1600" i="1" dirty="0"/>
              <a:t>spaced slots of duration </a:t>
            </a:r>
            <a:r>
              <a:rPr lang="en-US" altLang="ko-KR" sz="1600" i="1" dirty="0" err="1"/>
              <a:t>aBaseSlotDuration</a:t>
            </a:r>
            <a:r>
              <a:rPr lang="en-US" altLang="ko-KR" sz="1600" i="1" dirty="0"/>
              <a:t> and is </a:t>
            </a:r>
            <a:r>
              <a:rPr lang="en-US" altLang="ko-KR" sz="1600" i="1"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i="1" dirty="0"/>
              <a:t>The ED of each TMCTP superframe shall be divided into </a:t>
            </a:r>
            <a:r>
              <a:rPr lang="en-US" altLang="ko-KR" sz="1600" i="1" dirty="0" err="1"/>
              <a:t>aNumSup</a:t>
            </a:r>
            <a:r>
              <a:rPr lang="en-US" altLang="ko-KR" sz="1600" i="1" dirty="0" err="1">
                <a:solidFill>
                  <a:srgbClr val="FF0000"/>
                </a:solidFill>
              </a:rPr>
              <a:t>e</a:t>
            </a:r>
            <a:r>
              <a:rPr lang="en-US" altLang="ko-KR" sz="1600" i="1" dirty="0" err="1"/>
              <a:t>rframeSlots</a:t>
            </a:r>
            <a:r>
              <a:rPr lang="en-US" altLang="ko-KR" sz="1600" i="1" dirty="0" smtClean="0"/>
              <a:t> </a:t>
            </a:r>
            <a:r>
              <a:rPr lang="en-US" altLang="ko-KR" sz="1600" i="1" dirty="0"/>
              <a:t>× 2</a:t>
            </a:r>
            <a:r>
              <a:rPr lang="en-US" altLang="ko-KR" sz="1600" i="1" baseline="30000" dirty="0"/>
              <a:t>macTMCTPExtendedOrder</a:t>
            </a:r>
            <a:r>
              <a:rPr lang="en-US" altLang="ko-KR" sz="1600" i="1" dirty="0"/>
              <a:t> equally spaced slots of duration </a:t>
            </a:r>
            <a:r>
              <a:rPr lang="en-US" altLang="ko-KR" sz="1600" i="1" dirty="0" err="1"/>
              <a:t>aBaseSlotDuration</a:t>
            </a:r>
            <a:r>
              <a:rPr lang="en-US" altLang="ko-KR" sz="1600" i="1" dirty="0"/>
              <a:t> and is </a:t>
            </a:r>
            <a:r>
              <a:rPr lang="en-US" altLang="ko-KR" sz="1600" i="1" dirty="0" smtClean="0"/>
              <a:t>…</a:t>
            </a:r>
            <a:endParaRPr lang="en-US" altLang="ko-KR" sz="1600" i="1"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425301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43 and 44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43</a:t>
            </a:r>
            <a:r>
              <a:rPr lang="en-US" altLang="ko-KR" sz="1600" dirty="0"/>
              <a:t>: 1st instance and def. of acronym BOP occur above in 4.2</a:t>
            </a:r>
            <a:r>
              <a:rPr lang="en-US" altLang="ko-KR" sz="1600" dirty="0" smtClean="0"/>
              <a:t>.</a:t>
            </a:r>
          </a:p>
          <a:p>
            <a:pPr lvl="1"/>
            <a:r>
              <a:rPr lang="en-US" altLang="ko-KR" sz="1600" dirty="0" smtClean="0"/>
              <a:t>CID 44</a:t>
            </a:r>
            <a:r>
              <a:rPr lang="en-US" altLang="ko-KR" sz="1600" dirty="0"/>
              <a:t>: Is there a missing "a" in the sentence "...composed of beacon only period (BOP</a:t>
            </a:r>
            <a:r>
              <a:rPr lang="en-US" altLang="ko-KR" sz="1600" dirty="0" smtClean="0"/>
              <a:t>).</a:t>
            </a:r>
            <a:r>
              <a:rPr lang="en-US" altLang="ko-KR" sz="1600" dirty="0"/>
              <a:t> "</a:t>
            </a:r>
            <a:r>
              <a:rPr lang="en-US" altLang="ko-KR" sz="1600" dirty="0" smtClean="0"/>
              <a:t>? </a:t>
            </a:r>
          </a:p>
          <a:p>
            <a:r>
              <a:rPr lang="en-US" altLang="ko-KR" sz="2000" dirty="0" smtClean="0"/>
              <a:t>Proposed Change</a:t>
            </a:r>
          </a:p>
          <a:p>
            <a:pPr lvl="1"/>
            <a:r>
              <a:rPr lang="en-US" altLang="ko-KR" sz="1600" dirty="0"/>
              <a:t>CID </a:t>
            </a:r>
            <a:r>
              <a:rPr lang="en-US" altLang="ko-KR" sz="1600" dirty="0" smtClean="0"/>
              <a:t>43</a:t>
            </a:r>
            <a:r>
              <a:rPr lang="en-US" altLang="ko-KR" sz="1600" dirty="0"/>
              <a:t>: Remove acronym </a:t>
            </a:r>
            <a:r>
              <a:rPr lang="en-US" altLang="ko-KR" sz="1600" dirty="0" err="1" smtClean="0"/>
              <a:t>defintion</a:t>
            </a:r>
            <a:r>
              <a:rPr lang="en-US" altLang="ko-KR" sz="1600" dirty="0" smtClean="0"/>
              <a:t>.</a:t>
            </a:r>
            <a:endParaRPr lang="en-US" altLang="ko-KR" sz="1600" dirty="0"/>
          </a:p>
          <a:p>
            <a:pPr lvl="1"/>
            <a:r>
              <a:rPr lang="en-US" altLang="ko-KR" sz="1600" dirty="0"/>
              <a:t>CID </a:t>
            </a:r>
            <a:r>
              <a:rPr lang="en-US" altLang="ko-KR" sz="1600" dirty="0" smtClean="0"/>
              <a:t>44</a:t>
            </a:r>
            <a:r>
              <a:rPr lang="en-US" altLang="ko-KR" sz="1600" dirty="0"/>
              <a:t>: Add a </a:t>
            </a:r>
            <a:r>
              <a:rPr lang="en-US" altLang="ko-KR" sz="1600" dirty="0" err="1"/>
              <a:t>ie</a:t>
            </a:r>
            <a:r>
              <a:rPr lang="en-US" altLang="ko-KR" sz="1600" dirty="0"/>
              <a:t> "...composed of a beacon only period (BOP</a:t>
            </a:r>
            <a:r>
              <a:rPr lang="en-US" altLang="ko-KR" sz="1600" dirty="0" smtClean="0"/>
              <a:t>)</a:t>
            </a:r>
            <a:r>
              <a:rPr lang="en-US" altLang="ko-KR" sz="1600" dirty="0"/>
              <a:t> "</a:t>
            </a:r>
            <a:endParaRPr lang="en-US" altLang="ko-KR" sz="1600" dirty="0" smtClean="0"/>
          </a:p>
          <a:p>
            <a:r>
              <a:rPr lang="en-US" altLang="ko-KR" sz="2000" dirty="0" smtClean="0"/>
              <a:t>Proposed Resolution</a:t>
            </a:r>
          </a:p>
          <a:p>
            <a:pPr lvl="1"/>
            <a:r>
              <a:rPr lang="en-US" altLang="ko-KR" sz="1600" i="1" dirty="0">
                <a:solidFill>
                  <a:srgbClr val="0000FF"/>
                </a:solidFill>
              </a:rPr>
              <a:t>(from) </a:t>
            </a:r>
            <a:r>
              <a:rPr lang="en-US" altLang="ko-KR" sz="1600" i="1" dirty="0" smtClean="0">
                <a:solidFill>
                  <a:srgbClr val="0000FF"/>
                </a:solidFill>
              </a:rPr>
              <a:t>… </a:t>
            </a:r>
            <a:r>
              <a:rPr lang="en-US" altLang="ko-KR" sz="1600" dirty="0" smtClean="0"/>
              <a:t>equally </a:t>
            </a:r>
            <a:r>
              <a:rPr lang="en-US" altLang="ko-KR" sz="1600" dirty="0"/>
              <a:t>spaced slots of duration </a:t>
            </a:r>
            <a:r>
              <a:rPr lang="en-US" altLang="ko-KR" sz="1600" i="1" dirty="0" err="1"/>
              <a:t>aBaseSlotDuration</a:t>
            </a:r>
            <a:r>
              <a:rPr lang="en-US" altLang="ko-KR" sz="1600" i="1" dirty="0"/>
              <a:t> </a:t>
            </a:r>
            <a:r>
              <a:rPr lang="en-US" altLang="ko-KR" sz="1600" dirty="0"/>
              <a:t>and is composed of </a:t>
            </a:r>
            <a:r>
              <a:rPr lang="en-US" altLang="ko-KR" sz="1600" strike="sngStrike" dirty="0">
                <a:solidFill>
                  <a:srgbClr val="FF0000"/>
                </a:solidFill>
              </a:rPr>
              <a:t>beacon only period (</a:t>
            </a:r>
            <a:r>
              <a:rPr lang="en-US" altLang="ko-KR" sz="1600" dirty="0"/>
              <a:t>BOP</a:t>
            </a:r>
            <a:r>
              <a:rPr lang="en-US" altLang="ko-KR" sz="1600" strike="sngStrike" dirty="0" smtClean="0">
                <a:solidFill>
                  <a:srgbClr val="FF0000"/>
                </a:solidFill>
              </a:rPr>
              <a:t>)</a:t>
            </a:r>
            <a:r>
              <a:rPr lang="en-US" altLang="ko-KR" sz="1600"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i="1" dirty="0" smtClean="0">
                <a:solidFill>
                  <a:srgbClr val="0000FF"/>
                </a:solidFill>
              </a:rPr>
              <a:t>… </a:t>
            </a:r>
            <a:r>
              <a:rPr lang="en-US" altLang="ko-KR" sz="1600" dirty="0" smtClean="0"/>
              <a:t>equally </a:t>
            </a:r>
            <a:r>
              <a:rPr lang="en-US" altLang="ko-KR" sz="1600" dirty="0"/>
              <a:t>spaced slots of duration </a:t>
            </a:r>
            <a:r>
              <a:rPr lang="en-US" altLang="ko-KR" sz="1600" i="1" dirty="0" err="1"/>
              <a:t>aBaseSlotDuration</a:t>
            </a:r>
            <a:r>
              <a:rPr lang="en-US" altLang="ko-KR" sz="1600" i="1" dirty="0"/>
              <a:t> </a:t>
            </a:r>
            <a:r>
              <a:rPr lang="en-US" altLang="ko-KR" sz="1600" dirty="0"/>
              <a:t>and is composed of </a:t>
            </a:r>
            <a:r>
              <a:rPr lang="en-US" altLang="ko-KR" sz="1600" dirty="0" smtClean="0">
                <a:solidFill>
                  <a:srgbClr val="FF0000"/>
                </a:solidFill>
              </a:rPr>
              <a:t>a</a:t>
            </a:r>
            <a:r>
              <a:rPr lang="en-US" altLang="ko-KR" sz="1600" dirty="0">
                <a:solidFill>
                  <a:srgbClr val="FF0000"/>
                </a:solidFill>
              </a:rPr>
              <a:t> </a:t>
            </a:r>
            <a:r>
              <a:rPr lang="en-US" altLang="ko-KR" sz="1600" dirty="0" smtClean="0">
                <a:solidFill>
                  <a:srgbClr val="FF0000"/>
                </a:solidFill>
              </a:rPr>
              <a:t>BOP</a:t>
            </a:r>
            <a:r>
              <a:rPr lang="en-US" altLang="ko-KR" sz="1600" dirty="0" smtClean="0"/>
              <a:t>.</a:t>
            </a:r>
            <a:endParaRPr lang="en-US" altLang="ko-KR"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3169138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45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43</a:t>
            </a:r>
            <a:r>
              <a:rPr lang="en-US" altLang="ko-KR" sz="1600" dirty="0"/>
              <a:t>: "</a:t>
            </a:r>
            <a:r>
              <a:rPr lang="en-US" altLang="ko-KR" sz="1600" dirty="0" err="1"/>
              <a:t>macsuperframeOrder</a:t>
            </a:r>
            <a:r>
              <a:rPr lang="en-US" altLang="ko-KR" sz="1600" dirty="0"/>
              <a:t>" missing capital "S</a:t>
            </a:r>
            <a:r>
              <a:rPr lang="en-US" altLang="ko-KR" sz="1600" dirty="0" smtClean="0"/>
              <a:t>"</a:t>
            </a:r>
          </a:p>
          <a:p>
            <a:r>
              <a:rPr lang="en-US" altLang="ko-KR" sz="2000" dirty="0" smtClean="0"/>
              <a:t>Proposed Change</a:t>
            </a:r>
          </a:p>
          <a:p>
            <a:pPr lvl="1"/>
            <a:r>
              <a:rPr lang="en-US" altLang="ko-KR" sz="1600" dirty="0"/>
              <a:t>CID </a:t>
            </a:r>
            <a:r>
              <a:rPr lang="en-US" altLang="ko-KR" sz="1600" dirty="0" smtClean="0"/>
              <a:t>43</a:t>
            </a:r>
            <a:r>
              <a:rPr lang="en-US" altLang="ko-KR" sz="1600" dirty="0"/>
              <a:t>: Change to </a:t>
            </a:r>
            <a:r>
              <a:rPr lang="en-US" altLang="ko-KR" sz="1600" dirty="0" err="1" smtClean="0"/>
              <a:t>macSuperframeOrder</a:t>
            </a:r>
            <a:endParaRPr lang="en-US" altLang="ko-KR" sz="1600" dirty="0" smtClean="0"/>
          </a:p>
          <a:p>
            <a:r>
              <a:rPr lang="en-US" altLang="ko-KR" sz="2000" dirty="0" smtClean="0"/>
              <a:t>Proposed Resolution</a:t>
            </a:r>
          </a:p>
          <a:p>
            <a:pPr lvl="1"/>
            <a:r>
              <a:rPr lang="en-US" altLang="ko-KR" sz="1600" i="1" dirty="0">
                <a:solidFill>
                  <a:srgbClr val="0000FF"/>
                </a:solidFill>
              </a:rPr>
              <a:t>(from) </a:t>
            </a:r>
            <a:r>
              <a:rPr lang="en-US" altLang="ko-KR" sz="1600" i="1" dirty="0" smtClean="0">
                <a:solidFill>
                  <a:srgbClr val="0000FF"/>
                </a:solidFill>
              </a:rPr>
              <a:t>… </a:t>
            </a:r>
            <a:r>
              <a:rPr lang="en-US" altLang="ko-KR" sz="1600" dirty="0"/>
              <a:t>according to the </a:t>
            </a:r>
            <a:r>
              <a:rPr lang="en-US" altLang="ko-KR" sz="1600" dirty="0" err="1"/>
              <a:t>macBeaconOrder</a:t>
            </a:r>
            <a:r>
              <a:rPr lang="en-US" altLang="ko-KR" sz="1600" dirty="0"/>
              <a:t>, the </a:t>
            </a:r>
            <a:r>
              <a:rPr lang="en-US" altLang="ko-KR" sz="1600" dirty="0" err="1">
                <a:solidFill>
                  <a:srgbClr val="FF0000"/>
                </a:solidFill>
              </a:rPr>
              <a:t>macsuperframeOrder</a:t>
            </a:r>
            <a:r>
              <a:rPr lang="en-US" altLang="ko-KR" sz="1600" dirty="0"/>
              <a:t> and the </a:t>
            </a:r>
            <a:r>
              <a:rPr lang="en-US" altLang="ko-KR" sz="1600" dirty="0" err="1"/>
              <a:t>macTMCTPExtendedOrder</a:t>
            </a:r>
            <a:r>
              <a:rPr lang="en-US" altLang="ko-KR" sz="1600" dirty="0"/>
              <a:t> as shown in Figure 11ha.</a:t>
            </a:r>
            <a:endParaRPr lang="en-US" altLang="ko-KR" sz="1600" dirty="0" smtClean="0"/>
          </a:p>
          <a:p>
            <a:pPr lvl="1"/>
            <a:r>
              <a:rPr lang="en-US" altLang="ko-KR" sz="1600" i="1" dirty="0" smtClean="0">
                <a:solidFill>
                  <a:srgbClr val="0000FF"/>
                </a:solidFill>
              </a:rPr>
              <a:t>(</a:t>
            </a:r>
            <a:r>
              <a:rPr lang="en-US" altLang="ko-KR" sz="1600" i="1" dirty="0">
                <a:solidFill>
                  <a:srgbClr val="0000FF"/>
                </a:solidFill>
              </a:rPr>
              <a:t>to) </a:t>
            </a:r>
            <a:r>
              <a:rPr lang="en-US" altLang="ko-KR" sz="1600" i="1" dirty="0" smtClean="0">
                <a:solidFill>
                  <a:srgbClr val="0000FF"/>
                </a:solidFill>
              </a:rPr>
              <a:t>… </a:t>
            </a:r>
            <a:r>
              <a:rPr lang="en-US" altLang="ko-KR" sz="1600" dirty="0"/>
              <a:t>according to the </a:t>
            </a:r>
            <a:r>
              <a:rPr lang="en-US" altLang="ko-KR" sz="1600" dirty="0" err="1"/>
              <a:t>macBeaconOrder</a:t>
            </a:r>
            <a:r>
              <a:rPr lang="en-US" altLang="ko-KR" sz="1600" dirty="0"/>
              <a:t>, the </a:t>
            </a:r>
            <a:r>
              <a:rPr lang="en-US" altLang="ko-KR" sz="1600" dirty="0" err="1" smtClean="0"/>
              <a:t>mac</a:t>
            </a:r>
            <a:r>
              <a:rPr lang="en-US" altLang="ko-KR" sz="1600" dirty="0" err="1" smtClean="0">
                <a:solidFill>
                  <a:srgbClr val="FF0000"/>
                </a:solidFill>
              </a:rPr>
              <a:t>S</a:t>
            </a:r>
            <a:r>
              <a:rPr lang="en-US" altLang="ko-KR" sz="1600" dirty="0" err="1" smtClean="0"/>
              <a:t>uperframeOrder</a:t>
            </a:r>
            <a:r>
              <a:rPr lang="en-US" altLang="ko-KR" sz="1600" dirty="0" smtClean="0"/>
              <a:t> </a:t>
            </a:r>
            <a:r>
              <a:rPr lang="en-US" altLang="ko-KR" sz="1600" dirty="0"/>
              <a:t>and the </a:t>
            </a:r>
            <a:r>
              <a:rPr lang="en-US" altLang="ko-KR" sz="1600" dirty="0" err="1"/>
              <a:t>macTMCTPExtendedOrder</a:t>
            </a:r>
            <a:r>
              <a:rPr lang="en-US" altLang="ko-KR" sz="1600" dirty="0"/>
              <a:t> as shown in Figure 11ha.</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428482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34235</TotalTime>
  <Words>901</Words>
  <Application>Microsoft Office PowerPoint</Application>
  <PresentationFormat>On-screen Show (4:3)</PresentationFormat>
  <Paragraphs>97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테마</vt:lpstr>
      <vt:lpstr>Slide 1</vt:lpstr>
      <vt:lpstr>Comments for Sub-clauses 5.1.1.1.3 and 5.1.1.8</vt:lpstr>
      <vt:lpstr>CID 36 (Editorial)</vt:lpstr>
      <vt:lpstr>CID 37 (Technical)</vt:lpstr>
      <vt:lpstr>CID 38 (Editorial)</vt:lpstr>
      <vt:lpstr>CIDs 39 and 40 (Editorial)</vt:lpstr>
      <vt:lpstr>CIDs 41 and 42 (Editorial)</vt:lpstr>
      <vt:lpstr>CIDs 43 and 44 (Editorial)</vt:lpstr>
      <vt:lpstr>CID 45 (Editorial)</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772</cp:revision>
  <cp:lastPrinted>2012-07-09T00:38:43Z</cp:lastPrinted>
  <dcterms:created xsi:type="dcterms:W3CDTF">1999-11-08T18:59:45Z</dcterms:created>
  <dcterms:modified xsi:type="dcterms:W3CDTF">2013-03-20T21:48:53Z</dcterms:modified>
</cp:coreProperties>
</file>