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1"/>
  </p:notesMasterIdLst>
  <p:handoutMasterIdLst>
    <p:handoutMasterId r:id="rId12"/>
  </p:handoutMasterIdLst>
  <p:sldIdLst>
    <p:sldId id="342" r:id="rId2"/>
    <p:sldId id="407" r:id="rId3"/>
    <p:sldId id="422" r:id="rId4"/>
    <p:sldId id="423" r:id="rId5"/>
    <p:sldId id="424" r:id="rId6"/>
    <p:sldId id="425" r:id="rId7"/>
    <p:sldId id="426" r:id="rId8"/>
    <p:sldId id="427" r:id="rId9"/>
    <p:sldId id="428" r:id="rId10"/>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7739" autoAdjust="0"/>
    <p:restoredTop sz="99663" autoAdjust="0"/>
  </p:normalViewPr>
  <p:slideViewPr>
    <p:cSldViewPr>
      <p:cViewPr varScale="1">
        <p:scale>
          <a:sx n="117" d="100"/>
          <a:sy n="117" d="100"/>
        </p:scale>
        <p:origin x="-1464" y="-96"/>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notesViewPr>
    <p:cSldViewPr>
      <p:cViewPr>
        <p:scale>
          <a:sx n="120" d="100"/>
          <a:sy n="120" d="100"/>
        </p:scale>
        <p:origin x="-114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0025"/>
            <a:ext cx="26416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81038" y="200025"/>
            <a:ext cx="226536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078288" y="9556750"/>
            <a:ext cx="2116137"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44775" y="9556750"/>
            <a:ext cx="1357313"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988F2E2-922E-431E-B06C-4EE79B7F5B83}" type="slidenum">
              <a:rPr lang="en-US" altLang="ko-KR"/>
              <a:pPr>
                <a:defRPr/>
              </a:pPr>
              <a:t>‹#›</a:t>
            </a:fld>
            <a:endParaRPr lang="en-US" altLang="ko-KR"/>
          </a:p>
        </p:txBody>
      </p:sp>
      <p:sp>
        <p:nvSpPr>
          <p:cNvPr id="36870"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6871" name="Rectangle 7"/>
          <p:cNvSpPr>
            <a:spLocks noChangeArrowheads="1"/>
          </p:cNvSpPr>
          <p:nvPr/>
        </p:nvSpPr>
        <p:spPr bwMode="auto">
          <a:xfrm>
            <a:off x="679450" y="9556750"/>
            <a:ext cx="698500" cy="369888"/>
          </a:xfrm>
          <a:prstGeom prst="rect">
            <a:avLst/>
          </a:prstGeom>
          <a:noFill/>
          <a:ln w="9525">
            <a:noFill/>
            <a:miter lim="800000"/>
            <a:headEnd/>
            <a:tailEnd/>
          </a:ln>
        </p:spPr>
        <p:txBody>
          <a:bodyPr lIns="0" tIns="0" rIns="0" bIns="0">
            <a:spAutoFit/>
          </a:bodyPr>
          <a:lstStyle/>
          <a:p>
            <a:pPr defTabSz="933450"/>
            <a:r>
              <a:rPr lang="en-US" altLang="ko-KR">
                <a:ea typeface="굴림" pitchFamily="34" charset="-127"/>
              </a:rPr>
              <a:t>Submission</a:t>
            </a:r>
          </a:p>
        </p:txBody>
      </p:sp>
      <p:sp>
        <p:nvSpPr>
          <p:cNvPr id="36872"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022289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5888"/>
            <a:ext cx="27590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41350" y="115888"/>
            <a:ext cx="26828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277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697288" y="9559925"/>
            <a:ext cx="24606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876550" y="9559925"/>
            <a:ext cx="785813"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4C9BD0D1-A2EC-4FF9-9E14-97B5F050AA57}" type="slidenum">
              <a:rPr lang="en-US" altLang="ko-KR"/>
              <a:pPr>
                <a:defRPr/>
              </a:pPr>
              <a:t>‹#›</a:t>
            </a:fld>
            <a:endParaRPr lang="en-US" altLang="ko-KR"/>
          </a:p>
        </p:txBody>
      </p:sp>
      <p:sp>
        <p:nvSpPr>
          <p:cNvPr id="32776" name="Rectangle 8"/>
          <p:cNvSpPr>
            <a:spLocks noChangeArrowheads="1"/>
          </p:cNvSpPr>
          <p:nvPr/>
        </p:nvSpPr>
        <p:spPr bwMode="auto">
          <a:xfrm>
            <a:off x="709613" y="9559925"/>
            <a:ext cx="696912" cy="369888"/>
          </a:xfrm>
          <a:prstGeom prst="rect">
            <a:avLst/>
          </a:prstGeom>
          <a:noFill/>
          <a:ln w="9525">
            <a:noFill/>
            <a:miter lim="800000"/>
            <a:headEnd/>
            <a:tailEnd/>
          </a:ln>
        </p:spPr>
        <p:txBody>
          <a:bodyPr lIns="0" tIns="0" rIns="0" bIns="0">
            <a:spAutoFit/>
          </a:bodyPr>
          <a:lstStyle/>
          <a:p>
            <a:r>
              <a:rPr lang="en-US" altLang="ko-KR">
                <a:ea typeface="굴림" pitchFamily="34" charset="-127"/>
              </a:rPr>
              <a:t>Submission</a:t>
            </a:r>
          </a:p>
        </p:txBody>
      </p:sp>
      <p:sp>
        <p:nvSpPr>
          <p:cNvPr id="32777"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2778"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95253730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ko-KR" altLang="en-US" dirty="0" smtClean="0">
              <a:ea typeface="굴림" pitchFamily="34" charset="-127"/>
            </a:endParaRPr>
          </a:p>
        </p:txBody>
      </p:sp>
      <p:sp>
        <p:nvSpPr>
          <p:cNvPr id="33796" name="Header Placeholder 3"/>
          <p:cNvSpPr>
            <a:spLocks noGrp="1"/>
          </p:cNvSpPr>
          <p:nvPr>
            <p:ph type="hdr" sz="quarter"/>
          </p:nvPr>
        </p:nvSpPr>
        <p:spPr>
          <a:xfrm>
            <a:off x="3398838" y="-100013"/>
            <a:ext cx="2759075" cy="431801"/>
          </a:xfrm>
          <a:noFill/>
        </p:spPr>
        <p:txBody>
          <a:bodyPr/>
          <a:lstStyle/>
          <a:p>
            <a:r>
              <a:rPr lang="en-US" altLang="ko-KR" dirty="0" smtClean="0">
                <a:ea typeface="굴림" pitchFamily="34" charset="-127"/>
              </a:rPr>
              <a:t>doc.: IEEE 802.15-09-0114-00-004g-Trends-in-SUN-capacity</a:t>
            </a:r>
          </a:p>
        </p:txBody>
      </p:sp>
      <p:sp>
        <p:nvSpPr>
          <p:cNvPr id="33797" name="Date Placeholder 4"/>
          <p:cNvSpPr>
            <a:spLocks noGrp="1"/>
          </p:cNvSpPr>
          <p:nvPr>
            <p:ph type="dt" sz="quarter" idx="1"/>
          </p:nvPr>
        </p:nvSpPr>
        <p:spPr>
          <a:noFill/>
        </p:spPr>
        <p:txBody>
          <a:bodyPr/>
          <a:lstStyle/>
          <a:p>
            <a:r>
              <a:rPr lang="en-US" altLang="ko-KR" dirty="0" smtClean="0">
                <a:ea typeface="굴림" pitchFamily="34" charset="-127"/>
              </a:rPr>
              <a:t>&lt;month year&gt;</a:t>
            </a:r>
          </a:p>
        </p:txBody>
      </p:sp>
      <p:sp>
        <p:nvSpPr>
          <p:cNvPr id="33798" name="Footer Placeholder 5"/>
          <p:cNvSpPr>
            <a:spLocks noGrp="1"/>
          </p:cNvSpPr>
          <p:nvPr>
            <p:ph type="ftr" sz="quarter" idx="4"/>
          </p:nvPr>
        </p:nvSpPr>
        <p:spPr>
          <a:xfrm>
            <a:off x="3697288" y="9559925"/>
            <a:ext cx="2460625" cy="369888"/>
          </a:xfrm>
          <a:noFill/>
        </p:spPr>
        <p:txBody>
          <a:bodyPr/>
          <a:lstStyle/>
          <a:p>
            <a:pPr lvl="4"/>
            <a:r>
              <a:rPr lang="en-US" altLang="ko-KR" dirty="0" smtClean="0">
                <a:ea typeface="굴림" pitchFamily="34" charset="-127"/>
              </a:rPr>
              <a:t>Emmanuel </a:t>
            </a:r>
            <a:r>
              <a:rPr lang="en-US" altLang="ko-KR" dirty="0" err="1" smtClean="0">
                <a:ea typeface="굴림" pitchFamily="34" charset="-127"/>
              </a:rPr>
              <a:t>Monnerie</a:t>
            </a:r>
            <a:r>
              <a:rPr lang="en-US" altLang="ko-KR" smtClean="0">
                <a:ea typeface="굴림" pitchFamily="34" charset="-127"/>
              </a:rPr>
              <a:t>, Landis+Gyr</a:t>
            </a:r>
          </a:p>
        </p:txBody>
      </p:sp>
      <p:sp>
        <p:nvSpPr>
          <p:cNvPr id="33799" name="Slide Number Placeholder 6"/>
          <p:cNvSpPr>
            <a:spLocks noGrp="1"/>
          </p:cNvSpPr>
          <p:nvPr>
            <p:ph type="sldNum" sz="quarter" idx="5"/>
          </p:nvPr>
        </p:nvSpPr>
        <p:spPr>
          <a:noFill/>
        </p:spPr>
        <p:txBody>
          <a:bodyPr/>
          <a:lstStyle/>
          <a:p>
            <a:r>
              <a:rPr lang="en-US" altLang="ko-KR" smtClean="0">
                <a:ea typeface="굴림" pitchFamily="34" charset="-127"/>
              </a:rPr>
              <a:t>Page </a:t>
            </a:r>
            <a:fld id="{C52D869C-468D-417E-BA4A-90AEA20123A4}" type="slidenum">
              <a:rPr lang="en-US" altLang="ko-KR" smtClean="0">
                <a:ea typeface="굴림" pitchFamily="34" charset="-127"/>
              </a:rPr>
              <a:pPr/>
              <a:t>1</a:t>
            </a:fld>
            <a:endParaRPr lang="en-US" altLang="ko-KR" smtClean="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마스터 텍스트 스타일을 편집합니다</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31" name="Rectangle 7"/>
          <p:cNvSpPr>
            <a:spLocks noChangeArrowheads="1"/>
          </p:cNvSpPr>
          <p:nvPr/>
        </p:nvSpPr>
        <p:spPr bwMode="auto">
          <a:xfrm>
            <a:off x="685800" y="397331"/>
            <a:ext cx="7772400" cy="215444"/>
          </a:xfrm>
          <a:prstGeom prst="rect">
            <a:avLst/>
          </a:prstGeom>
          <a:noFill/>
          <a:ln w="9525">
            <a:noFill/>
            <a:miter lim="800000"/>
            <a:headEnd/>
            <a:tailEnd/>
          </a:ln>
        </p:spPr>
        <p:txBody>
          <a:bodyPr wrap="square" lIns="0" tIns="0" rIns="0" bIns="0" anchor="b">
            <a:spAutoFit/>
          </a:bodyPr>
          <a:lstStyle/>
          <a:p>
            <a:pPr marL="0" lvl="4" indent="0" algn="r"/>
            <a:r>
              <a:rPr lang="en-US" altLang="ko-KR" sz="1400" b="1" dirty="0" smtClean="0">
                <a:solidFill>
                  <a:schemeClr val="tx1"/>
                </a:solidFill>
                <a:ea typeface="굴림" pitchFamily="34" charset="-127"/>
              </a:rPr>
              <a:t>March  2013                                                                                     doc</a:t>
            </a:r>
            <a:r>
              <a:rPr lang="en-US" altLang="ko-KR" sz="1400" b="1" dirty="0">
                <a:solidFill>
                  <a:schemeClr val="tx1"/>
                </a:solidFill>
                <a:ea typeface="굴림" pitchFamily="34" charset="-127"/>
              </a:rPr>
              <a:t>.: </a:t>
            </a:r>
            <a:r>
              <a:rPr lang="en-US" altLang="ko-KR" sz="1400" b="1" dirty="0" smtClean="0">
                <a:solidFill>
                  <a:schemeClr val="tx1"/>
                </a:solidFill>
                <a:ea typeface="굴림" pitchFamily="34" charset="-127"/>
              </a:rPr>
              <a:t>IEEE802.15-13-0149-01-004m</a:t>
            </a:r>
            <a:endParaRPr lang="en-US" altLang="ko-KR" sz="1400" b="1" dirty="0">
              <a:solidFill>
                <a:schemeClr val="tx1"/>
              </a:solidFill>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7848600" cy="184666"/>
          </a:xfrm>
          <a:prstGeom prst="rect">
            <a:avLst/>
          </a:prstGeom>
          <a:noFill/>
          <a:ln w="9525">
            <a:noFill/>
            <a:miter lim="800000"/>
            <a:headEnd/>
            <a:tailEnd/>
          </a:ln>
        </p:spPr>
        <p:txBody>
          <a:bodyPr wrap="square" lIns="0" tIns="0" rIns="0" bIns="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ko-KR" dirty="0" smtClean="0">
                <a:ea typeface="굴림" pitchFamily="34" charset="-127"/>
              </a:rPr>
              <a:t>Submission                                                                             </a:t>
            </a:r>
            <a:fld id="{3AE39EAB-32E7-4F69-8869-344F7DC46521}" type="slidenum">
              <a:rPr lang="en-US" altLang="ko-KR" smtClean="0">
                <a:ea typeface="굴림" pitchFamily="34" charset="-127"/>
              </a:rPr>
              <a:pPr marL="0" marR="0" indent="0" algn="l" defTabSz="914400" rtl="0" eaLnBrk="0" fontAlgn="base" latinLnBrk="0" hangingPunct="0">
                <a:lnSpc>
                  <a:spcPct val="100000"/>
                </a:lnSpc>
                <a:spcBef>
                  <a:spcPct val="0"/>
                </a:spcBef>
                <a:spcAft>
                  <a:spcPct val="0"/>
                </a:spcAft>
                <a:buClrTx/>
                <a:buSzTx/>
                <a:buFontTx/>
                <a:buNone/>
                <a:tabLst/>
                <a:defRPr/>
              </a:pPr>
              <a:t>‹#›</a:t>
            </a:fld>
            <a:r>
              <a:rPr lang="en-US" altLang="ko-KR" dirty="0" smtClean="0">
                <a:ea typeface="굴림" pitchFamily="34" charset="-127"/>
              </a:rPr>
              <a:t>                                                                                              </a:t>
            </a:r>
            <a:r>
              <a:rPr lang="de-DE" altLang="ko-KR" dirty="0" smtClean="0"/>
              <a:t>(ETRI)</a:t>
            </a:r>
            <a:endParaRPr lang="en-US" altLang="ko-KR" dirty="0" smtClean="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21" r:id="rId7"/>
    <p:sldLayoutId id="2147483722" r:id="rId8"/>
    <p:sldLayoutId id="2147483731" r:id="rId9"/>
    <p:sldLayoutId id="2147483723" r:id="rId10"/>
    <p:sldLayoutId id="2147483724"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28600" y="765175"/>
            <a:ext cx="8735888" cy="4785926"/>
          </a:xfrm>
          <a:prstGeom prst="rect">
            <a:avLst/>
          </a:prstGeom>
          <a:noFill/>
          <a:ln w="12700">
            <a:noFill/>
            <a:miter lim="800000"/>
            <a:headEnd type="none" w="sm" len="sm"/>
            <a:tailEnd type="none" w="sm" len="sm"/>
          </a:ln>
          <a:effectLst/>
        </p:spPr>
        <p:txBody>
          <a:bodyPr wrap="square">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a:t>
            </a:r>
            <a:r>
              <a:rPr lang="en-US" altLang="ko-KR" sz="1800" b="1" u="sng" dirty="0" smtClean="0">
                <a:effectLst>
                  <a:outerShdw blurRad="38100" dist="38100" dir="2700000" algn="tl">
                    <a:srgbClr val="C0C0C0"/>
                  </a:outerShdw>
                </a:effectLst>
                <a:ea typeface="굴림" pitchFamily="50" charset="-127"/>
              </a:rPr>
              <a:t>Networks (</a:t>
            </a:r>
            <a:r>
              <a:rPr lang="en-US" altLang="ko-KR" sz="1800" b="1" u="sng" dirty="0">
                <a:effectLst>
                  <a:outerShdw blurRad="38100" dist="38100" dir="2700000" algn="tl">
                    <a:srgbClr val="C0C0C0"/>
                  </a:outerShdw>
                </a:effectLst>
                <a:ea typeface="굴림" pitchFamily="50" charset="-127"/>
              </a:rPr>
              <a:t>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600" b="1" dirty="0">
                <a:ea typeface="굴림" pitchFamily="50" charset="-127"/>
              </a:rPr>
              <a:t>Submission Title: </a:t>
            </a:r>
            <a:r>
              <a:rPr lang="en-US" altLang="ko-KR" sz="1800" dirty="0"/>
              <a:t>Proposed </a:t>
            </a:r>
            <a:r>
              <a:rPr lang="en-US" altLang="ko-KR" sz="1800" dirty="0" smtClean="0"/>
              <a:t>resolutions </a:t>
            </a:r>
            <a:r>
              <a:rPr lang="en-US" altLang="ko-KR" sz="1800" dirty="0"/>
              <a:t>for </a:t>
            </a:r>
            <a:r>
              <a:rPr lang="en-US" altLang="ko-KR" sz="1800" dirty="0" smtClean="0"/>
              <a:t>CIDs 36, 37, 38, 39, 40, 41, 42, 43, 44, and 45</a:t>
            </a:r>
            <a:endParaRPr lang="en-US" altLang="ko-KR" sz="1600" b="1" dirty="0" smtClean="0">
              <a:ea typeface="굴림" pitchFamily="50" charset="-127"/>
            </a:endParaRPr>
          </a:p>
          <a:p>
            <a:pPr marL="914400" indent="-914400">
              <a:defRPr/>
            </a:pPr>
            <a:r>
              <a:rPr lang="en-US" altLang="ko-KR" sz="1600" b="1" dirty="0" smtClean="0">
                <a:ea typeface="굴림" pitchFamily="50" charset="-127"/>
              </a:rPr>
              <a:t>Date </a:t>
            </a:r>
            <a:r>
              <a:rPr lang="en-US" altLang="ko-KR" sz="1600" b="1" dirty="0">
                <a:ea typeface="굴림" pitchFamily="50" charset="-127"/>
              </a:rPr>
              <a:t>Submitted: </a:t>
            </a:r>
            <a:r>
              <a:rPr lang="en-US" altLang="ko-KR" sz="1600" dirty="0" smtClean="0">
                <a:ea typeface="굴림" pitchFamily="50" charset="-127"/>
              </a:rPr>
              <a:t>March, 2013</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Source</a:t>
            </a:r>
            <a:r>
              <a:rPr lang="en-US" altLang="ko-KR" sz="1600" b="1" dirty="0">
                <a:ea typeface="굴림" pitchFamily="50" charset="-127"/>
              </a:rPr>
              <a:t>:</a:t>
            </a:r>
            <a:r>
              <a:rPr lang="en-US" altLang="ko-KR" sz="1600" dirty="0">
                <a:ea typeface="굴림" pitchFamily="50" charset="-127"/>
              </a:rPr>
              <a:t>  Youngae Jeon</a:t>
            </a:r>
            <a:r>
              <a:rPr lang="en-US" altLang="ko-KR" sz="1600" dirty="0">
                <a:solidFill>
                  <a:schemeClr val="tx2"/>
                </a:solidFill>
                <a:ea typeface="굴림" charset="-127"/>
              </a:rPr>
              <a:t>, Sangjae Lee, and Sangsung Choi </a:t>
            </a:r>
            <a:r>
              <a:rPr lang="en-US" altLang="ko-KR" sz="1600" dirty="0">
                <a:solidFill>
                  <a:schemeClr val="tx2"/>
                </a:solidFill>
                <a:ea typeface="굴림" pitchFamily="50" charset="-127"/>
              </a:rPr>
              <a:t>(ETRI), </a:t>
            </a:r>
            <a:r>
              <a:rPr lang="en-GB" altLang="ko-KR" sz="1600" dirty="0"/>
              <a:t>Soo-Young Chang (SYCA)</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Contact</a:t>
            </a:r>
            <a:r>
              <a:rPr lang="en-US" altLang="ko-KR" sz="1600" b="1" dirty="0">
                <a:ea typeface="굴림" pitchFamily="50" charset="-127"/>
              </a:rPr>
              <a:t>: </a:t>
            </a:r>
            <a:r>
              <a:rPr lang="en-US" altLang="ko-KR" sz="1600" dirty="0">
                <a:ea typeface="굴림" pitchFamily="50" charset="-127"/>
              </a:rPr>
              <a:t>yajeon@etri.re.kr</a:t>
            </a:r>
          </a:p>
          <a:p>
            <a:pPr marL="914400" indent="-914400">
              <a:spcBef>
                <a:spcPts val="600"/>
              </a:spcBef>
              <a:defRPr/>
            </a:pPr>
            <a:r>
              <a:rPr lang="en-US" altLang="ko-KR" sz="1600" b="1" dirty="0" smtClean="0">
                <a:ea typeface="굴림" pitchFamily="50" charset="-127"/>
              </a:rPr>
              <a:t>	Voice</a:t>
            </a:r>
            <a:r>
              <a:rPr lang="en-US" altLang="ko-KR" sz="1600" b="1" dirty="0">
                <a:ea typeface="굴림" pitchFamily="50" charset="-127"/>
              </a:rPr>
              <a:t>:</a:t>
            </a:r>
            <a:r>
              <a:rPr lang="en-US" altLang="ko-KR" sz="1600" dirty="0">
                <a:ea typeface="굴림" pitchFamily="50" charset="-127"/>
              </a:rPr>
              <a:t> </a:t>
            </a:r>
            <a:r>
              <a:rPr lang="en-US" altLang="ko-KR" sz="1600" dirty="0">
                <a:solidFill>
                  <a:schemeClr val="tx2"/>
                </a:solidFill>
                <a:ea typeface="굴림" pitchFamily="50" charset="-127"/>
              </a:rPr>
              <a:t>+82 42 860 6497</a:t>
            </a:r>
            <a:r>
              <a:rPr lang="en-US" altLang="ko-KR" sz="1600" dirty="0">
                <a:ea typeface="굴림" pitchFamily="50" charset="-127"/>
              </a:rPr>
              <a:t>, E-Mail: </a:t>
            </a:r>
            <a:r>
              <a:rPr lang="en-US" altLang="ko-KR" sz="1600" dirty="0" smtClean="0">
                <a:ea typeface="굴림" pitchFamily="50" charset="-127"/>
              </a:rPr>
              <a:t>yajeon@etri.re.kr</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Re: [</a:t>
            </a:r>
            <a:r>
              <a:rPr lang="en-US" altLang="ko-KR" sz="1600" dirty="0" smtClean="0">
                <a:ea typeface="굴림" pitchFamily="50" charset="-127"/>
              </a:rPr>
              <a:t>802.15 TG4m]</a:t>
            </a:r>
            <a:endParaRPr lang="en-GB" altLang="ko-KR" sz="1600" dirty="0" smtClean="0"/>
          </a:p>
          <a:p>
            <a:pPr marL="914400" indent="-914400">
              <a:defRPr/>
            </a:pPr>
            <a:r>
              <a:rPr lang="en-US" altLang="ko-KR" sz="1600" b="1" dirty="0" smtClean="0">
                <a:ea typeface="굴림" pitchFamily="50" charset="-127"/>
              </a:rPr>
              <a:t>Abstract</a:t>
            </a:r>
            <a:r>
              <a:rPr lang="en-US" altLang="ko-KR" sz="1600" b="1" dirty="0">
                <a:ea typeface="굴림" pitchFamily="50" charset="-127"/>
              </a:rPr>
              <a:t>: </a:t>
            </a:r>
            <a:r>
              <a:rPr lang="en-US" altLang="ko-KR" sz="1600" dirty="0"/>
              <a:t>This document provides </a:t>
            </a:r>
            <a:r>
              <a:rPr lang="en-US" altLang="ko-KR" sz="1600" dirty="0" smtClean="0"/>
              <a:t>proposed resolutions </a:t>
            </a:r>
            <a:r>
              <a:rPr lang="en-US" altLang="ko-KR" sz="1600" dirty="0"/>
              <a:t>for </a:t>
            </a:r>
            <a:r>
              <a:rPr lang="en-US" altLang="ko-KR" sz="1600" dirty="0" smtClean="0"/>
              <a:t>CIDs </a:t>
            </a:r>
            <a:r>
              <a:rPr lang="en-US" altLang="ko-KR" sz="1600" dirty="0"/>
              <a:t>36, 37, 38, 39, 40, 41, 42, 43, 44, and </a:t>
            </a:r>
            <a:r>
              <a:rPr lang="en-US" altLang="ko-KR" sz="1600" dirty="0" smtClean="0"/>
              <a:t>45</a:t>
            </a:r>
            <a:r>
              <a:rPr lang="en-US" altLang="ko-KR" sz="1400" b="1" dirty="0" smtClean="0">
                <a:ea typeface="굴림" pitchFamily="50" charset="-127"/>
              </a:rPr>
              <a:t> </a:t>
            </a:r>
            <a:r>
              <a:rPr lang="en-US" altLang="ko-KR" sz="1600" dirty="0" smtClean="0"/>
              <a:t>of</a:t>
            </a:r>
            <a:r>
              <a:rPr lang="ko-KR" altLang="en-US" sz="1600" dirty="0" smtClean="0"/>
              <a:t> </a:t>
            </a:r>
            <a:r>
              <a:rPr lang="en-US" altLang="ko-KR" sz="1600" dirty="0" smtClean="0"/>
              <a:t>LB#87.</a:t>
            </a:r>
            <a:endParaRPr lang="en-GB" altLang="ko-KR" sz="1600" dirty="0"/>
          </a:p>
          <a:p>
            <a:pPr marL="914400" indent="-914400">
              <a:defRPr/>
            </a:pPr>
            <a:r>
              <a:rPr lang="en-US" altLang="ko-KR" sz="1600" b="1" dirty="0" smtClean="0">
                <a:ea typeface="굴림" pitchFamily="50" charset="-127"/>
              </a:rPr>
              <a:t>Purpose</a:t>
            </a:r>
            <a:r>
              <a:rPr lang="en-US" altLang="ko-KR" sz="1600" b="1" dirty="0">
                <a:ea typeface="굴림" pitchFamily="50" charset="-127"/>
              </a:rPr>
              <a:t>: </a:t>
            </a:r>
            <a:r>
              <a:rPr lang="en-US" altLang="ko-KR" sz="1600" dirty="0" smtClean="0"/>
              <a:t>To </a:t>
            </a:r>
            <a:r>
              <a:rPr lang="en-US" altLang="ko-KR" sz="1600" dirty="0"/>
              <a:t>provides proposed </a:t>
            </a:r>
            <a:r>
              <a:rPr lang="en-US" altLang="ko-KR" sz="1600" dirty="0" smtClean="0"/>
              <a:t>resolutions for CIDs </a:t>
            </a:r>
            <a:r>
              <a:rPr lang="en-US" altLang="ko-KR" sz="1600" dirty="0"/>
              <a:t>36, 37, 38, 39, 40, 41, 42, 43, 44, and </a:t>
            </a:r>
            <a:r>
              <a:rPr lang="en-US" altLang="ko-KR" sz="1600" dirty="0" smtClean="0"/>
              <a:t>45</a:t>
            </a:r>
            <a:r>
              <a:rPr lang="en-US" altLang="ko-KR" sz="1400" b="1" dirty="0" smtClean="0">
                <a:ea typeface="굴림" pitchFamily="50" charset="-127"/>
              </a:rPr>
              <a:t> </a:t>
            </a:r>
            <a:r>
              <a:rPr lang="en-US" altLang="ko-KR" sz="1600" dirty="0" smtClean="0"/>
              <a:t>of </a:t>
            </a:r>
            <a:r>
              <a:rPr lang="en-US" altLang="ko-KR" sz="1400" b="1" dirty="0" smtClean="0">
                <a:ea typeface="굴림" pitchFamily="50" charset="-127"/>
              </a:rPr>
              <a:t> </a:t>
            </a:r>
            <a:r>
              <a:rPr lang="en-US" altLang="ko-KR" sz="1600" dirty="0"/>
              <a:t>LB#87</a:t>
            </a:r>
            <a:endParaRPr lang="en-US" altLang="ko-KR" sz="1600" b="1" dirty="0" smtClean="0">
              <a:ea typeface="굴림" pitchFamily="50" charset="-127"/>
            </a:endParaRPr>
          </a:p>
          <a:p>
            <a:pPr marL="684000" indent="-914400">
              <a:defRPr/>
            </a:pPr>
            <a:r>
              <a:rPr lang="en-US" altLang="ko-KR" sz="1600" b="1" dirty="0" smtClean="0">
                <a:ea typeface="굴림" pitchFamily="50" charset="-127"/>
              </a:rPr>
              <a:t>Notice</a:t>
            </a:r>
            <a:r>
              <a:rPr lang="en-US" altLang="ko-KR" sz="1600" b="1" dirty="0">
                <a:ea typeface="굴림" pitchFamily="50" charset="-127"/>
              </a:rPr>
              <a:t>: </a:t>
            </a:r>
            <a:r>
              <a:rPr lang="en-US" altLang="ko-KR" sz="1600" dirty="0"/>
              <a:t>This document has been prepared to assist the IEEE P802.15.  It is offered as a basis </a:t>
            </a:r>
            <a:r>
              <a:rPr lang="en-US" altLang="ko-KR" sz="1600" dirty="0" smtClean="0"/>
              <a:t>for discussion </a:t>
            </a:r>
            <a:r>
              <a:rPr lang="en-US" altLang="ko-KR" sz="1600" dirty="0"/>
              <a:t>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600" dirty="0">
              <a:ea typeface="굴림" pitchFamily="50" charset="-127"/>
            </a:endParaRPr>
          </a:p>
          <a:p>
            <a:pPr marL="774000" indent="-914400">
              <a:spcBef>
                <a:spcPts val="600"/>
              </a:spcBef>
              <a:defRPr/>
            </a:pPr>
            <a:r>
              <a:rPr lang="en-US" altLang="ko-KR" sz="1600" b="1" dirty="0" smtClean="0">
                <a:ea typeface="굴림" pitchFamily="50" charset="-127"/>
              </a:rPr>
              <a:t>Release:</a:t>
            </a:r>
            <a:r>
              <a:rPr lang="en-US" altLang="ko-KR" sz="1600" dirty="0">
                <a:ea typeface="굴림" pitchFamily="50" charset="-127"/>
              </a:rPr>
              <a:t> </a:t>
            </a:r>
            <a:r>
              <a:rPr lang="en-US" altLang="ko-KR" sz="1600" dirty="0" smtClean="0">
                <a:ea typeface="굴림" pitchFamily="50" charset="-127"/>
              </a:rPr>
              <a:t>The </a:t>
            </a:r>
            <a:r>
              <a:rPr lang="en-US" altLang="ko-KR" sz="1600" dirty="0">
                <a:ea typeface="굴림" pitchFamily="50" charset="-127"/>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b="1" dirty="0" smtClean="0"/>
              <a:t>Comments for Sub-clauses 5.1.1.1.3 and 5.1.1.8</a:t>
            </a:r>
            <a:endParaRPr lang="ko-KR" altLang="en-US" sz="2800" dirty="0">
              <a:ea typeface="굴림" pitchFamily="34" charset="-127"/>
            </a:endParaRPr>
          </a:p>
        </p:txBody>
      </p:sp>
      <p:sp>
        <p:nvSpPr>
          <p:cNvPr id="3" name="내용 개체 틀 2"/>
          <p:cNvSpPr>
            <a:spLocks noGrp="1"/>
          </p:cNvSpPr>
          <p:nvPr>
            <p:ph idx="1"/>
          </p:nvPr>
        </p:nvSpPr>
        <p:spPr>
          <a:xfrm>
            <a:off x="685800" y="1772816"/>
            <a:ext cx="8206680" cy="4680520"/>
          </a:xfrm>
        </p:spPr>
        <p:txBody>
          <a:bodyPr/>
          <a:lstStyle/>
          <a:p>
            <a:r>
              <a:rPr lang="en-US" altLang="ko-KR" dirty="0" smtClean="0"/>
              <a:t>CID 36 (Editorial)</a:t>
            </a:r>
          </a:p>
          <a:p>
            <a:r>
              <a:rPr lang="en-US" altLang="ko-KR" dirty="0"/>
              <a:t>CID </a:t>
            </a:r>
            <a:r>
              <a:rPr lang="en-US" altLang="ko-KR" dirty="0" smtClean="0"/>
              <a:t>37 </a:t>
            </a:r>
            <a:r>
              <a:rPr lang="en-US" altLang="ko-KR" dirty="0"/>
              <a:t>(Technical)</a:t>
            </a:r>
          </a:p>
          <a:p>
            <a:r>
              <a:rPr lang="en-US" altLang="ko-KR" dirty="0"/>
              <a:t>CID </a:t>
            </a:r>
            <a:r>
              <a:rPr lang="en-US" altLang="ko-KR" dirty="0" smtClean="0"/>
              <a:t>38 </a:t>
            </a:r>
            <a:r>
              <a:rPr lang="en-US" altLang="ko-KR" dirty="0"/>
              <a:t>(Editorial)</a:t>
            </a:r>
          </a:p>
          <a:p>
            <a:r>
              <a:rPr lang="en-US" altLang="ko-KR" dirty="0" smtClean="0"/>
              <a:t>CID 39 </a:t>
            </a:r>
            <a:r>
              <a:rPr lang="en-US" altLang="ko-KR" dirty="0"/>
              <a:t>(Editorial</a:t>
            </a:r>
            <a:r>
              <a:rPr lang="en-US" altLang="ko-KR" dirty="0" smtClean="0"/>
              <a:t>)</a:t>
            </a:r>
          </a:p>
          <a:p>
            <a:r>
              <a:rPr lang="en-US" altLang="ko-KR" dirty="0"/>
              <a:t>CID </a:t>
            </a:r>
            <a:r>
              <a:rPr lang="en-US" altLang="ko-KR" dirty="0" smtClean="0"/>
              <a:t>40 </a:t>
            </a:r>
            <a:r>
              <a:rPr lang="en-US" altLang="ko-KR" dirty="0"/>
              <a:t>(Editorial)</a:t>
            </a:r>
          </a:p>
          <a:p>
            <a:r>
              <a:rPr lang="en-US" altLang="ko-KR" dirty="0"/>
              <a:t>CID </a:t>
            </a:r>
            <a:r>
              <a:rPr lang="en-US" altLang="ko-KR" dirty="0" smtClean="0"/>
              <a:t>41 </a:t>
            </a:r>
            <a:r>
              <a:rPr lang="en-US" altLang="ko-KR" dirty="0"/>
              <a:t>(Editorial)</a:t>
            </a:r>
          </a:p>
          <a:p>
            <a:r>
              <a:rPr lang="en-US" altLang="ko-KR" dirty="0"/>
              <a:t>CID 42 (Editorial)</a:t>
            </a:r>
            <a:endParaRPr lang="en-US" altLang="ko-KR" dirty="0" smtClean="0"/>
          </a:p>
          <a:p>
            <a:r>
              <a:rPr lang="en-US" altLang="ko-KR" dirty="0" smtClean="0"/>
              <a:t>CID 43 </a:t>
            </a:r>
            <a:r>
              <a:rPr lang="en-US" altLang="ko-KR" dirty="0"/>
              <a:t>(Editorial</a:t>
            </a:r>
            <a:r>
              <a:rPr lang="en-US" altLang="ko-KR" dirty="0" smtClean="0"/>
              <a:t>)</a:t>
            </a:r>
          </a:p>
          <a:p>
            <a:r>
              <a:rPr lang="en-US" altLang="ko-KR" dirty="0"/>
              <a:t>CID </a:t>
            </a:r>
            <a:r>
              <a:rPr lang="en-US" altLang="ko-KR" dirty="0" smtClean="0"/>
              <a:t>44 </a:t>
            </a:r>
            <a:r>
              <a:rPr lang="en-US" altLang="ko-KR" dirty="0"/>
              <a:t>(Editorial)</a:t>
            </a:r>
          </a:p>
          <a:p>
            <a:r>
              <a:rPr lang="en-US" altLang="ko-KR" dirty="0"/>
              <a:t>CID </a:t>
            </a:r>
            <a:r>
              <a:rPr lang="en-US" altLang="ko-KR" dirty="0" smtClean="0"/>
              <a:t>45 </a:t>
            </a:r>
            <a:r>
              <a:rPr lang="en-US" altLang="ko-KR" dirty="0"/>
              <a:t>(Editorial</a:t>
            </a:r>
            <a:r>
              <a:rPr lang="en-US" altLang="ko-KR" dirty="0" smtClean="0"/>
              <a:t>)</a:t>
            </a:r>
            <a:endParaRPr lang="en-US" altLang="ko-KR" dirty="0"/>
          </a:p>
        </p:txBody>
      </p:sp>
    </p:spTree>
    <p:extLst>
      <p:ext uri="{BB962C8B-B14F-4D97-AF65-F5344CB8AC3E}">
        <p14:creationId xmlns:p14="http://schemas.microsoft.com/office/powerpoint/2010/main" val="2435230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 36 (Editorial)</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a:t>Don't break up the important part of the sentence with a reference - "...is complete one IFS period, as described in 5.1.1.3, before the end of its </a:t>
            </a:r>
            <a:r>
              <a:rPr lang="en-US" altLang="ko-KR" sz="1600" dirty="0" smtClean="0"/>
              <a:t>DBS</a:t>
            </a:r>
            <a:r>
              <a:rPr lang="en-US" altLang="ko-KR" sz="1600" dirty="0"/>
              <a:t>"</a:t>
            </a:r>
            <a:r>
              <a:rPr lang="en-US" altLang="ko-KR" sz="1600" dirty="0" smtClean="0"/>
              <a:t> </a:t>
            </a:r>
          </a:p>
          <a:p>
            <a:r>
              <a:rPr lang="en-US" altLang="ko-KR" sz="2000" dirty="0" smtClean="0"/>
              <a:t>Proposed Change</a:t>
            </a:r>
          </a:p>
          <a:p>
            <a:pPr lvl="1"/>
            <a:r>
              <a:rPr lang="en-US" altLang="ko-KR" sz="1600" dirty="0"/>
              <a:t>Replace with "...is complete one IFS period before the end of its DBS.  The IFS period is described in section 5.1.1.3</a:t>
            </a:r>
            <a:r>
              <a:rPr lang="en-US" altLang="ko-KR" sz="1600" dirty="0" smtClean="0"/>
              <a:t>.</a:t>
            </a:r>
            <a:r>
              <a:rPr lang="en-US" altLang="ko-KR" sz="1600" dirty="0"/>
              <a:t> "</a:t>
            </a:r>
          </a:p>
          <a:p>
            <a:r>
              <a:rPr lang="en-US" altLang="ko-KR" sz="2000" dirty="0" smtClean="0"/>
              <a:t>Proposed Resolution</a:t>
            </a:r>
          </a:p>
          <a:p>
            <a:pPr lvl="1"/>
            <a:r>
              <a:rPr lang="en-US" altLang="ko-KR" sz="1600" b="1" i="1" dirty="0" smtClean="0">
                <a:solidFill>
                  <a:srgbClr val="0000FF"/>
                </a:solidFill>
              </a:rPr>
              <a:t>(from) </a:t>
            </a:r>
            <a:r>
              <a:rPr lang="en-US" altLang="ko-KR" sz="1600" dirty="0"/>
              <a:t>A TMCTP-child PAN coordinator transmitting in the BOP shall ensure that its beacon transmission </a:t>
            </a:r>
            <a:r>
              <a:rPr lang="en-US" altLang="ko-KR" sz="1600" dirty="0" smtClean="0">
                <a:solidFill>
                  <a:srgbClr val="FF0000"/>
                </a:solidFill>
              </a:rPr>
              <a:t>is complete </a:t>
            </a:r>
            <a:r>
              <a:rPr lang="en-US" altLang="ko-KR" sz="1600" dirty="0">
                <a:solidFill>
                  <a:srgbClr val="FF0000"/>
                </a:solidFill>
              </a:rPr>
              <a:t>one IFS period, as described in 5.1.1.3, before the end of its DBS.</a:t>
            </a:r>
            <a:endParaRPr lang="en-US" altLang="ko-KR" sz="1600" dirty="0" smtClean="0">
              <a:solidFill>
                <a:srgbClr val="FF0000"/>
              </a:solidFill>
            </a:endParaRPr>
          </a:p>
          <a:p>
            <a:pPr lvl="1"/>
            <a:r>
              <a:rPr lang="en-US" altLang="ko-KR" sz="1600" b="1" i="1" dirty="0" smtClean="0">
                <a:solidFill>
                  <a:srgbClr val="0000FF"/>
                </a:solidFill>
              </a:rPr>
              <a:t>(to) </a:t>
            </a:r>
            <a:r>
              <a:rPr lang="en-US" altLang="ko-KR" sz="1600" dirty="0"/>
              <a:t>A TMCTP-child PAN coordinator transmitting in the BOP shall ensure that its beacon transmission </a:t>
            </a:r>
            <a:r>
              <a:rPr lang="en-US" altLang="ko-KR" sz="1600" dirty="0">
                <a:solidFill>
                  <a:srgbClr val="FF0000"/>
                </a:solidFill>
              </a:rPr>
              <a:t>is complete one IFS </a:t>
            </a:r>
            <a:r>
              <a:rPr lang="en-US" altLang="ko-KR" sz="1600" dirty="0" smtClean="0">
                <a:solidFill>
                  <a:srgbClr val="FF0000"/>
                </a:solidFill>
              </a:rPr>
              <a:t>period before </a:t>
            </a:r>
            <a:r>
              <a:rPr lang="en-US" altLang="ko-KR" sz="1600" dirty="0">
                <a:solidFill>
                  <a:srgbClr val="FF0000"/>
                </a:solidFill>
              </a:rPr>
              <a:t>the end of its DBS</a:t>
            </a:r>
            <a:r>
              <a:rPr lang="en-US" altLang="ko-KR" sz="1600" dirty="0" smtClean="0">
                <a:solidFill>
                  <a:srgbClr val="FF0000"/>
                </a:solidFill>
              </a:rPr>
              <a:t>. </a:t>
            </a:r>
            <a:r>
              <a:rPr lang="en-US" altLang="ko-KR" sz="1600" dirty="0">
                <a:solidFill>
                  <a:srgbClr val="FF0000"/>
                </a:solidFill>
              </a:rPr>
              <a:t>The IFS period is described in section 5.1.1.3.</a:t>
            </a:r>
            <a:r>
              <a:rPr lang="en-US" altLang="ko-KR" sz="1600" dirty="0"/>
              <a:t> </a:t>
            </a:r>
            <a:endParaRPr lang="en-US" altLang="ko-KR" sz="1600" dirty="0">
              <a:solidFill>
                <a:srgbClr val="FF0000"/>
              </a:solidFill>
            </a:endParaRP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2086551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 37 </a:t>
            </a:r>
            <a:r>
              <a:rPr lang="en-US" altLang="ko-KR" b="1" dirty="0">
                <a:solidFill>
                  <a:schemeClr val="tx1"/>
                </a:solidFill>
              </a:rPr>
              <a:t>(Technical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a:t>Where is Figure 5a? Has it been omitted or is the reference incorrect? </a:t>
            </a:r>
            <a:endParaRPr lang="en-US" altLang="ko-KR" sz="1600" dirty="0" smtClean="0"/>
          </a:p>
          <a:p>
            <a:r>
              <a:rPr lang="en-US" altLang="ko-KR" sz="2000" dirty="0" smtClean="0"/>
              <a:t>Proposed Change</a:t>
            </a:r>
          </a:p>
          <a:p>
            <a:pPr lvl="1"/>
            <a:r>
              <a:rPr lang="en-US" altLang="ko-KR" sz="1600" dirty="0"/>
              <a:t>Clarification </a:t>
            </a:r>
            <a:r>
              <a:rPr lang="en-US" altLang="ko-KR" sz="1600" dirty="0" smtClean="0"/>
              <a:t>required</a:t>
            </a:r>
          </a:p>
          <a:p>
            <a:r>
              <a:rPr lang="en-US" altLang="ko-KR" sz="2000" dirty="0" smtClean="0"/>
              <a:t>Proposed Resolution</a:t>
            </a:r>
          </a:p>
          <a:p>
            <a:pPr lvl="1"/>
            <a:r>
              <a:rPr lang="en-US" altLang="ko-KR" sz="1600" b="1" i="1" dirty="0" smtClean="0">
                <a:solidFill>
                  <a:srgbClr val="0000FF"/>
                </a:solidFill>
              </a:rPr>
              <a:t>(from) </a:t>
            </a:r>
            <a:r>
              <a:rPr lang="en-US" altLang="ko-KR" sz="1600" dirty="0"/>
              <a:t>The active portion of the TMCTP superframe is composed of four parts, which is illustrated in Figure 5a</a:t>
            </a:r>
            <a:r>
              <a:rPr lang="en-US" altLang="ko-KR" sz="1600" dirty="0" smtClean="0"/>
              <a:t>.</a:t>
            </a:r>
          </a:p>
          <a:p>
            <a:pPr lvl="1"/>
            <a:r>
              <a:rPr lang="en-US" altLang="ko-KR" sz="1600" b="1" i="1" dirty="0" smtClean="0">
                <a:solidFill>
                  <a:srgbClr val="0000FF"/>
                </a:solidFill>
              </a:rPr>
              <a:t>(to) </a:t>
            </a:r>
            <a:r>
              <a:rPr lang="en-US" altLang="ko-KR" sz="1600" dirty="0"/>
              <a:t>The active portion of the TMCTP superframe is composed of four parts, which is illustrated </a:t>
            </a:r>
            <a:r>
              <a:rPr lang="en-US" altLang="ko-KR" sz="1600" dirty="0">
                <a:solidFill>
                  <a:srgbClr val="FF0000"/>
                </a:solidFill>
              </a:rPr>
              <a:t>in Figure </a:t>
            </a:r>
            <a:r>
              <a:rPr lang="en-US" altLang="ko-KR" sz="1600" dirty="0" smtClean="0">
                <a:solidFill>
                  <a:srgbClr val="FF0000"/>
                </a:solidFill>
              </a:rPr>
              <a:t>5a in </a:t>
            </a:r>
            <a:r>
              <a:rPr lang="en-US" altLang="ko-KR" sz="1600" dirty="0">
                <a:solidFill>
                  <a:srgbClr val="FF0000"/>
                </a:solidFill>
              </a:rPr>
              <a:t>4.5.1.5.</a:t>
            </a: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2075211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38 </a:t>
            </a:r>
            <a:r>
              <a:rPr lang="en-US" altLang="ko-KR" b="1" dirty="0" smtClean="0">
                <a:solidFill>
                  <a:schemeClr val="tx1"/>
                </a:solidFill>
              </a:rPr>
              <a:t>(</a:t>
            </a:r>
            <a:r>
              <a:rPr lang="en-US" altLang="ko-KR" b="1" dirty="0" smtClean="0"/>
              <a:t>Editorial</a:t>
            </a:r>
            <a:r>
              <a:rPr lang="en-US" altLang="ko-KR" b="1" dirty="0" smtClean="0">
                <a:solidFill>
                  <a:schemeClr val="tx1"/>
                </a:solidFill>
              </a:rPr>
              <a:t>)</a:t>
            </a:r>
            <a:endParaRPr lang="ko-KR" altLang="en-US" b="1" dirty="0">
              <a:solidFill>
                <a:schemeClr val="tx1"/>
              </a:solidFill>
            </a:endParaRPr>
          </a:p>
        </p:txBody>
      </p:sp>
      <p:sp>
        <p:nvSpPr>
          <p:cNvPr id="3" name="내용 개체 틀 2"/>
          <p:cNvSpPr>
            <a:spLocks noGrp="1"/>
          </p:cNvSpPr>
          <p:nvPr>
            <p:ph idx="1"/>
          </p:nvPr>
        </p:nvSpPr>
        <p:spPr>
          <a:xfrm>
            <a:off x="685800" y="1772816"/>
            <a:ext cx="8134672" cy="4323184"/>
          </a:xfrm>
        </p:spPr>
        <p:txBody>
          <a:bodyPr/>
          <a:lstStyle/>
          <a:p>
            <a:r>
              <a:rPr lang="en-US" altLang="ko-KR" sz="2000" dirty="0" smtClean="0"/>
              <a:t>Comment</a:t>
            </a:r>
          </a:p>
          <a:p>
            <a:pPr lvl="1"/>
            <a:r>
              <a:rPr lang="en-US" altLang="ko-KR" sz="1600" dirty="0"/>
              <a:t>CAP, CFP, GTS </a:t>
            </a:r>
            <a:r>
              <a:rPr lang="en-US" altLang="ko-KR" sz="1600" dirty="0" smtClean="0"/>
              <a:t>definitions </a:t>
            </a:r>
            <a:r>
              <a:rPr lang="en-US" altLang="ko-KR" sz="1600" dirty="0"/>
              <a:t>are all given above or in base doc</a:t>
            </a:r>
            <a:r>
              <a:rPr lang="en-US" altLang="ko-KR" sz="1600" dirty="0" smtClean="0"/>
              <a:t>.</a:t>
            </a:r>
            <a:endParaRPr lang="en-US" altLang="ko-KR" sz="1600" dirty="0"/>
          </a:p>
          <a:p>
            <a:r>
              <a:rPr lang="en-US" altLang="ko-KR" sz="2000" dirty="0" smtClean="0"/>
              <a:t>Proposed Change</a:t>
            </a:r>
          </a:p>
          <a:p>
            <a:pPr lvl="1"/>
            <a:r>
              <a:rPr lang="en-US" altLang="ko-KR" sz="1600" dirty="0"/>
              <a:t>Remove acronym </a:t>
            </a:r>
            <a:r>
              <a:rPr lang="en-US" altLang="ko-KR" sz="1600" dirty="0" smtClean="0"/>
              <a:t>definitions.</a:t>
            </a:r>
            <a:endParaRPr lang="en-US" altLang="ko-KR" sz="1600" dirty="0"/>
          </a:p>
          <a:p>
            <a:r>
              <a:rPr lang="en-US" altLang="ko-KR" sz="2000" dirty="0" smtClean="0"/>
              <a:t>Proposed Resolution</a:t>
            </a:r>
          </a:p>
          <a:p>
            <a:pPr lvl="1"/>
            <a:r>
              <a:rPr lang="en-US" altLang="ko-KR" sz="1600" b="1" i="1" dirty="0" smtClean="0">
                <a:solidFill>
                  <a:srgbClr val="0000FF"/>
                </a:solidFill>
              </a:rPr>
              <a:t>(from) </a:t>
            </a:r>
            <a:r>
              <a:rPr lang="en-US" altLang="ko-KR" sz="1600" dirty="0"/>
              <a:t>The </a:t>
            </a:r>
            <a:r>
              <a:rPr lang="en-US" altLang="ko-KR" sz="1600" strike="sngStrike" dirty="0">
                <a:solidFill>
                  <a:srgbClr val="FF0000"/>
                </a:solidFill>
              </a:rPr>
              <a:t>contention access period (</a:t>
            </a:r>
            <a:r>
              <a:rPr lang="en-US" altLang="ko-KR" sz="1600" dirty="0"/>
              <a:t>CAP</a:t>
            </a:r>
            <a:r>
              <a:rPr lang="en-US" altLang="ko-KR" sz="1600" strike="sngStrike" dirty="0">
                <a:solidFill>
                  <a:srgbClr val="FF0000"/>
                </a:solidFill>
              </a:rPr>
              <a:t>)</a:t>
            </a:r>
            <a:r>
              <a:rPr lang="en-US" altLang="ko-KR" sz="1600" dirty="0"/>
              <a:t>, as described in 5.1.1.1.1, which is used to communicate </a:t>
            </a:r>
            <a:r>
              <a:rPr lang="en-US" altLang="ko-KR" sz="1600" dirty="0" smtClean="0"/>
              <a:t>command frames </a:t>
            </a:r>
            <a:r>
              <a:rPr lang="en-US" altLang="ko-KR" sz="1600" dirty="0"/>
              <a:t>and/or </a:t>
            </a:r>
            <a:r>
              <a:rPr lang="en-US" altLang="ko-KR" sz="1600" dirty="0" smtClean="0"/>
              <a:t>data.</a:t>
            </a:r>
            <a:r>
              <a:rPr lang="en-US" altLang="ko-KR" sz="1600" dirty="0"/>
              <a:t> </a:t>
            </a:r>
            <a:r>
              <a:rPr lang="en-US" altLang="ko-KR" sz="1600" dirty="0" smtClean="0"/>
              <a:t>                                     The </a:t>
            </a:r>
            <a:r>
              <a:rPr lang="en-US" altLang="ko-KR" sz="1600" strike="sngStrike" dirty="0">
                <a:solidFill>
                  <a:srgbClr val="FF0000"/>
                </a:solidFill>
              </a:rPr>
              <a:t>contention free period (</a:t>
            </a:r>
            <a:r>
              <a:rPr lang="en-US" altLang="ko-KR" sz="1600" dirty="0"/>
              <a:t>CFP</a:t>
            </a:r>
            <a:r>
              <a:rPr lang="en-US" altLang="ko-KR" sz="1600" strike="sngStrike" dirty="0">
                <a:solidFill>
                  <a:srgbClr val="FF0000"/>
                </a:solidFill>
              </a:rPr>
              <a:t>)</a:t>
            </a:r>
            <a:r>
              <a:rPr lang="en-US" altLang="ko-KR" sz="1600" dirty="0"/>
              <a:t>, as described in 5.1.1.1.2, which is composed of </a:t>
            </a:r>
            <a:r>
              <a:rPr lang="en-US" altLang="ko-KR" sz="1600" strike="sngStrike" dirty="0">
                <a:solidFill>
                  <a:srgbClr val="FF0000"/>
                </a:solidFill>
              </a:rPr>
              <a:t>guaranteed </a:t>
            </a:r>
            <a:r>
              <a:rPr lang="en-US" altLang="ko-KR" sz="1600" strike="sngStrike" dirty="0" smtClean="0">
                <a:solidFill>
                  <a:srgbClr val="FF0000"/>
                </a:solidFill>
              </a:rPr>
              <a:t>time slots </a:t>
            </a:r>
            <a:r>
              <a:rPr lang="en-US" altLang="ko-KR" sz="1600" strike="sngStrike" dirty="0">
                <a:solidFill>
                  <a:srgbClr val="FF0000"/>
                </a:solidFill>
              </a:rPr>
              <a:t>(</a:t>
            </a:r>
            <a:r>
              <a:rPr lang="en-US" altLang="ko-KR" sz="1600" dirty="0"/>
              <a:t>GTSs</a:t>
            </a:r>
            <a:r>
              <a:rPr lang="en-US" altLang="ko-KR" sz="1600" strike="sngStrike" dirty="0">
                <a:solidFill>
                  <a:srgbClr val="FF0000"/>
                </a:solidFill>
              </a:rPr>
              <a:t>)</a:t>
            </a:r>
            <a:r>
              <a:rPr lang="en-US" altLang="ko-KR" sz="1600" dirty="0"/>
              <a:t>. No transmissions within the CFP shall use a CSMA-CA mechanism to access </a:t>
            </a:r>
            <a:r>
              <a:rPr lang="en-US" altLang="ko-KR" sz="1600" dirty="0" smtClean="0"/>
              <a:t>the channel.</a:t>
            </a:r>
          </a:p>
          <a:p>
            <a:pPr lvl="1"/>
            <a:r>
              <a:rPr lang="en-US" altLang="ko-KR" sz="1600" b="1" i="1" dirty="0" smtClean="0">
                <a:solidFill>
                  <a:srgbClr val="0000FF"/>
                </a:solidFill>
              </a:rPr>
              <a:t>(to) </a:t>
            </a:r>
            <a:r>
              <a:rPr lang="en-US" altLang="ko-KR" sz="1600" dirty="0"/>
              <a:t>The </a:t>
            </a:r>
            <a:r>
              <a:rPr lang="en-US" altLang="ko-KR" sz="1600" dirty="0" smtClean="0">
                <a:solidFill>
                  <a:srgbClr val="FF0000"/>
                </a:solidFill>
              </a:rPr>
              <a:t>CAP</a:t>
            </a:r>
            <a:r>
              <a:rPr lang="en-US" altLang="ko-KR" sz="1600" dirty="0" smtClean="0"/>
              <a:t>, </a:t>
            </a:r>
            <a:r>
              <a:rPr lang="en-US" altLang="ko-KR" sz="1600" dirty="0"/>
              <a:t>as described in 5.1.1.1.1, which is used to communicate command frames and/or data. </a:t>
            </a:r>
            <a:r>
              <a:rPr lang="en-US" altLang="ko-KR" sz="1600" dirty="0" smtClean="0"/>
              <a:t>                                                                         The </a:t>
            </a:r>
            <a:r>
              <a:rPr lang="en-US" altLang="ko-KR" sz="1600" dirty="0" smtClean="0">
                <a:solidFill>
                  <a:srgbClr val="FF0000"/>
                </a:solidFill>
              </a:rPr>
              <a:t>CFP</a:t>
            </a:r>
            <a:r>
              <a:rPr lang="en-US" altLang="ko-KR" sz="1600" dirty="0" smtClean="0"/>
              <a:t>, </a:t>
            </a:r>
            <a:r>
              <a:rPr lang="en-US" altLang="ko-KR" sz="1600" dirty="0"/>
              <a:t>as described in 5.1.1.1.2, which is composed of </a:t>
            </a:r>
            <a:r>
              <a:rPr lang="en-US" altLang="ko-KR" sz="1600" dirty="0" smtClean="0">
                <a:solidFill>
                  <a:srgbClr val="FF0000"/>
                </a:solidFill>
              </a:rPr>
              <a:t>GTSs</a:t>
            </a:r>
            <a:r>
              <a:rPr lang="en-US" altLang="ko-KR" sz="1600" dirty="0" smtClean="0"/>
              <a:t>. </a:t>
            </a:r>
            <a:r>
              <a:rPr lang="en-US" altLang="ko-KR" sz="1600" dirty="0"/>
              <a:t>No transmissions within the CFP shall use a CSMA-CA mechanism to access the channel.</a:t>
            </a: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1465199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CIDs 39 and 40 </a:t>
            </a:r>
            <a:r>
              <a:rPr lang="en-US" altLang="ko-KR" b="1" dirty="0" smtClean="0">
                <a:solidFill>
                  <a:schemeClr val="tx1"/>
                </a:solidFill>
              </a:rPr>
              <a:t>(</a:t>
            </a:r>
            <a:r>
              <a:rPr lang="en-US" altLang="ko-KR" b="1" dirty="0"/>
              <a:t>Editorial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smtClean="0"/>
              <a:t>CID 39</a:t>
            </a:r>
            <a:r>
              <a:rPr lang="en-US" altLang="ko-KR" sz="1600" dirty="0"/>
              <a:t>: Missing the "...are same as described in…"</a:t>
            </a:r>
            <a:endParaRPr lang="en-US" altLang="ko-KR" sz="1600" dirty="0" smtClean="0"/>
          </a:p>
          <a:p>
            <a:pPr lvl="1"/>
            <a:r>
              <a:rPr lang="en-US" altLang="ko-KR" sz="1600" dirty="0" smtClean="0"/>
              <a:t>CID 40</a:t>
            </a:r>
            <a:r>
              <a:rPr lang="en-US" altLang="ko-KR" sz="1600" dirty="0"/>
              <a:t>: "The SD and BI of the TMCTP superframe are same as…", should be "The SD and BI of the TMCTP superframe are the same as</a:t>
            </a:r>
            <a:r>
              <a:rPr lang="en-US" altLang="ko-KR" sz="1600" dirty="0" smtClean="0"/>
              <a:t>…"</a:t>
            </a:r>
            <a:endParaRPr lang="en-US" altLang="ko-KR" sz="1600" dirty="0"/>
          </a:p>
          <a:p>
            <a:r>
              <a:rPr lang="en-US" altLang="ko-KR" sz="2000" dirty="0"/>
              <a:t>Proposed </a:t>
            </a:r>
            <a:r>
              <a:rPr lang="en-US" altLang="ko-KR" sz="2000" dirty="0" smtClean="0"/>
              <a:t>Change</a:t>
            </a:r>
          </a:p>
          <a:p>
            <a:pPr lvl="1"/>
            <a:r>
              <a:rPr lang="en-US" altLang="ko-KR" sz="1600" dirty="0"/>
              <a:t>CID 39: Add the </a:t>
            </a:r>
            <a:r>
              <a:rPr lang="en-US" altLang="ko-KR" sz="1600" dirty="0" err="1"/>
              <a:t>ie</a:t>
            </a:r>
            <a:r>
              <a:rPr lang="en-US" altLang="ko-KR" sz="1600" dirty="0"/>
              <a:t> "..are the same as described in…"</a:t>
            </a:r>
          </a:p>
          <a:p>
            <a:pPr lvl="1"/>
            <a:r>
              <a:rPr lang="en-US" altLang="ko-KR" sz="1600" dirty="0"/>
              <a:t>CID 40: Make it so</a:t>
            </a:r>
            <a:r>
              <a:rPr lang="en-US" altLang="ko-KR" sz="1600" dirty="0" smtClean="0"/>
              <a:t>.</a:t>
            </a:r>
          </a:p>
          <a:p>
            <a:r>
              <a:rPr lang="en-US" altLang="ko-KR" sz="2000" dirty="0" smtClean="0"/>
              <a:t>Proposed Resolution</a:t>
            </a:r>
          </a:p>
          <a:p>
            <a:pPr lvl="1"/>
            <a:r>
              <a:rPr lang="en-US" altLang="ko-KR" sz="1600" i="1" dirty="0">
                <a:solidFill>
                  <a:srgbClr val="0000FF"/>
                </a:solidFill>
              </a:rPr>
              <a:t>(from) </a:t>
            </a:r>
            <a:r>
              <a:rPr lang="en-US" altLang="ko-KR" sz="1600" dirty="0"/>
              <a:t>The SD and BI of the TMCTP superframe </a:t>
            </a:r>
            <a:r>
              <a:rPr lang="en-US" altLang="ko-KR" sz="1600" dirty="0">
                <a:solidFill>
                  <a:srgbClr val="FF0000"/>
                </a:solidFill>
              </a:rPr>
              <a:t>are same as </a:t>
            </a:r>
            <a:r>
              <a:rPr lang="en-US" altLang="ko-KR" sz="1600" dirty="0"/>
              <a:t>described in 5.1.1.1</a:t>
            </a:r>
            <a:r>
              <a:rPr lang="en-US" altLang="ko-KR" sz="1600" dirty="0" smtClean="0"/>
              <a:t>.</a:t>
            </a:r>
          </a:p>
          <a:p>
            <a:pPr lvl="1"/>
            <a:r>
              <a:rPr lang="en-US" altLang="ko-KR" sz="1600" i="1" dirty="0" smtClean="0">
                <a:solidFill>
                  <a:srgbClr val="0000FF"/>
                </a:solidFill>
              </a:rPr>
              <a:t>(</a:t>
            </a:r>
            <a:r>
              <a:rPr lang="en-US" altLang="ko-KR" sz="1600" i="1" dirty="0">
                <a:solidFill>
                  <a:srgbClr val="0000FF"/>
                </a:solidFill>
              </a:rPr>
              <a:t>to) </a:t>
            </a:r>
            <a:r>
              <a:rPr lang="en-US" altLang="ko-KR" sz="1600" dirty="0"/>
              <a:t>The SD and BI of the TMCTP superframe </a:t>
            </a:r>
            <a:r>
              <a:rPr lang="en-US" altLang="ko-KR" sz="1600" dirty="0">
                <a:solidFill>
                  <a:srgbClr val="FF0000"/>
                </a:solidFill>
              </a:rPr>
              <a:t>are </a:t>
            </a:r>
            <a:r>
              <a:rPr lang="en-US" altLang="ko-KR" sz="1600" dirty="0" smtClean="0">
                <a:solidFill>
                  <a:srgbClr val="FF0000"/>
                </a:solidFill>
              </a:rPr>
              <a:t>the same </a:t>
            </a:r>
            <a:r>
              <a:rPr lang="en-US" altLang="ko-KR" sz="1600" dirty="0">
                <a:solidFill>
                  <a:srgbClr val="FF0000"/>
                </a:solidFill>
              </a:rPr>
              <a:t>as </a:t>
            </a:r>
            <a:r>
              <a:rPr lang="en-US" altLang="ko-KR" sz="1600" dirty="0"/>
              <a:t>described in 5.1.1.1.</a:t>
            </a:r>
            <a:endParaRPr lang="en-US" altLang="ko-KR" sz="1600" dirty="0">
              <a:solidFill>
                <a:srgbClr val="FF0000"/>
              </a:solidFill>
            </a:endParaRP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286871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CIDs 41 and 42 </a:t>
            </a:r>
            <a:r>
              <a:rPr lang="en-US" altLang="ko-KR" b="1" dirty="0" smtClean="0">
                <a:solidFill>
                  <a:schemeClr val="tx1"/>
                </a:solidFill>
              </a:rPr>
              <a:t>(</a:t>
            </a:r>
            <a:r>
              <a:rPr lang="en-US" altLang="ko-KR" b="1" dirty="0"/>
              <a:t>Editorial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a:xfrm>
            <a:off x="685800" y="1772816"/>
            <a:ext cx="7918648" cy="4323184"/>
          </a:xfrm>
        </p:spPr>
        <p:txBody>
          <a:bodyPr/>
          <a:lstStyle/>
          <a:p>
            <a:r>
              <a:rPr lang="en-US" altLang="ko-KR" sz="2000" dirty="0" smtClean="0"/>
              <a:t>Comment</a:t>
            </a:r>
          </a:p>
          <a:p>
            <a:pPr lvl="1"/>
            <a:r>
              <a:rPr lang="en-US" altLang="ko-KR" sz="1600" dirty="0" smtClean="0"/>
              <a:t>CID 39</a:t>
            </a:r>
            <a:r>
              <a:rPr lang="en-US" altLang="ko-KR" sz="1600" dirty="0"/>
              <a:t>: "</a:t>
            </a:r>
            <a:r>
              <a:rPr lang="en-US" altLang="ko-KR" sz="1600" dirty="0" err="1"/>
              <a:t>aNumSuprframeSlots</a:t>
            </a:r>
            <a:r>
              <a:rPr lang="en-US" altLang="ko-KR" sz="1600" dirty="0"/>
              <a:t>", should be "</a:t>
            </a:r>
            <a:r>
              <a:rPr lang="en-US" altLang="ko-KR" sz="1600" dirty="0" err="1" smtClean="0"/>
              <a:t>aNumSuperframeSlots</a:t>
            </a:r>
            <a:r>
              <a:rPr lang="en-US" altLang="ko-KR" sz="1600" dirty="0" smtClean="0"/>
              <a:t>“.</a:t>
            </a:r>
          </a:p>
          <a:p>
            <a:pPr lvl="1"/>
            <a:r>
              <a:rPr lang="en-US" altLang="ko-KR" sz="1600" dirty="0" smtClean="0"/>
              <a:t>CID 40</a:t>
            </a:r>
            <a:r>
              <a:rPr lang="en-US" altLang="ko-KR" sz="1600" dirty="0"/>
              <a:t>: typo error, "</a:t>
            </a:r>
            <a:r>
              <a:rPr lang="en-US" altLang="ko-KR" sz="1600" dirty="0" err="1"/>
              <a:t>aNumSuprframeSlots</a:t>
            </a:r>
            <a:r>
              <a:rPr lang="en-US" altLang="ko-KR" sz="1600" dirty="0"/>
              <a:t>" should be "</a:t>
            </a:r>
            <a:r>
              <a:rPr lang="en-US" altLang="ko-KR" sz="1600" dirty="0" err="1" smtClean="0"/>
              <a:t>aNumSuperframeSlots</a:t>
            </a:r>
            <a:r>
              <a:rPr lang="en-US" altLang="ko-KR" sz="1600" dirty="0"/>
              <a:t>"</a:t>
            </a:r>
            <a:endParaRPr lang="en-US" altLang="ko-KR" sz="1600" dirty="0" smtClean="0"/>
          </a:p>
          <a:p>
            <a:r>
              <a:rPr lang="en-US" altLang="ko-KR" sz="2000" dirty="0" smtClean="0"/>
              <a:t>Proposed Change</a:t>
            </a:r>
          </a:p>
          <a:p>
            <a:pPr lvl="1"/>
            <a:r>
              <a:rPr lang="en-US" altLang="ko-KR" sz="1600" dirty="0"/>
              <a:t>CID 39: Make it so for line 14 and for line 18 as well.</a:t>
            </a:r>
          </a:p>
          <a:p>
            <a:pPr lvl="1"/>
            <a:r>
              <a:rPr lang="en-US" altLang="ko-KR" sz="1600" dirty="0"/>
              <a:t>CID 40: Make </a:t>
            </a:r>
            <a:r>
              <a:rPr lang="en-US" altLang="ko-KR" sz="1600" dirty="0" smtClean="0"/>
              <a:t>the change</a:t>
            </a:r>
          </a:p>
          <a:p>
            <a:r>
              <a:rPr lang="en-US" altLang="ko-KR" sz="2000" dirty="0" smtClean="0"/>
              <a:t>Proposed Resolution</a:t>
            </a:r>
          </a:p>
          <a:p>
            <a:pPr lvl="1"/>
            <a:r>
              <a:rPr lang="en-US" altLang="ko-KR" sz="1600" i="1" dirty="0">
                <a:solidFill>
                  <a:srgbClr val="0000FF"/>
                </a:solidFill>
              </a:rPr>
              <a:t>(from) </a:t>
            </a:r>
            <a:r>
              <a:rPr lang="en-US" altLang="ko-KR" sz="1600" i="1" dirty="0"/>
              <a:t>= </a:t>
            </a:r>
            <a:r>
              <a:rPr lang="en-US" altLang="ko-KR" sz="1600" i="1" dirty="0" err="1"/>
              <a:t>aBaseSlotDuration</a:t>
            </a:r>
            <a:r>
              <a:rPr lang="en-US" altLang="ko-KR" sz="1600" i="1" dirty="0"/>
              <a:t> × ( </a:t>
            </a:r>
            <a:r>
              <a:rPr lang="en-US" altLang="ko-KR" sz="1600" i="1" dirty="0" err="1">
                <a:solidFill>
                  <a:srgbClr val="FF0000"/>
                </a:solidFill>
              </a:rPr>
              <a:t>aNumSuprframeSlots</a:t>
            </a:r>
            <a:r>
              <a:rPr lang="en-US" altLang="ko-KR" sz="1600" i="1" dirty="0"/>
              <a:t> × 2</a:t>
            </a:r>
            <a:r>
              <a:rPr lang="en-US" altLang="ko-KR" sz="1600" i="1" baseline="30000" dirty="0"/>
              <a:t>macTMCTPExtendedOrder</a:t>
            </a:r>
            <a:r>
              <a:rPr lang="en-US" altLang="ko-KR" sz="1600" i="1" dirty="0"/>
              <a:t> )</a:t>
            </a:r>
            <a:endParaRPr lang="en-US" altLang="ko-KR" sz="1600" dirty="0" smtClean="0"/>
          </a:p>
          <a:p>
            <a:pPr lvl="1"/>
            <a:r>
              <a:rPr lang="en-US" altLang="ko-KR" sz="1600" i="1" dirty="0" smtClean="0">
                <a:solidFill>
                  <a:srgbClr val="0000FF"/>
                </a:solidFill>
              </a:rPr>
              <a:t>(</a:t>
            </a:r>
            <a:r>
              <a:rPr lang="en-US" altLang="ko-KR" sz="1600" i="1" dirty="0">
                <a:solidFill>
                  <a:srgbClr val="0000FF"/>
                </a:solidFill>
              </a:rPr>
              <a:t>to) </a:t>
            </a:r>
            <a:r>
              <a:rPr lang="en-US" altLang="ko-KR" sz="1600" i="1" dirty="0"/>
              <a:t>= </a:t>
            </a:r>
            <a:r>
              <a:rPr lang="en-US" altLang="ko-KR" sz="1600" i="1" dirty="0" err="1"/>
              <a:t>aBaseSlotDuration</a:t>
            </a:r>
            <a:r>
              <a:rPr lang="en-US" altLang="ko-KR" sz="1600" i="1" dirty="0"/>
              <a:t> × ( </a:t>
            </a:r>
            <a:r>
              <a:rPr lang="en-US" altLang="ko-KR" sz="1600" i="1" dirty="0" err="1" smtClean="0"/>
              <a:t>aNumSup</a:t>
            </a:r>
            <a:r>
              <a:rPr lang="en-US" altLang="ko-KR" sz="1600" i="1" dirty="0" err="1" smtClean="0">
                <a:solidFill>
                  <a:srgbClr val="FF0000"/>
                </a:solidFill>
              </a:rPr>
              <a:t>e</a:t>
            </a:r>
            <a:r>
              <a:rPr lang="en-US" altLang="ko-KR" sz="1600" i="1" dirty="0" err="1" smtClean="0"/>
              <a:t>rframeSlots</a:t>
            </a:r>
            <a:r>
              <a:rPr lang="en-US" altLang="ko-KR" sz="1600" i="1" dirty="0" smtClean="0"/>
              <a:t> </a:t>
            </a:r>
            <a:r>
              <a:rPr lang="en-US" altLang="ko-KR" sz="1600" i="1" dirty="0"/>
              <a:t>× 2</a:t>
            </a:r>
            <a:r>
              <a:rPr lang="en-US" altLang="ko-KR" sz="1600" i="1" baseline="30000" dirty="0"/>
              <a:t>macTMCTPExtendedOrder</a:t>
            </a:r>
            <a:r>
              <a:rPr lang="en-US" altLang="ko-KR" sz="1600" i="1" dirty="0"/>
              <a:t> </a:t>
            </a:r>
            <a:r>
              <a:rPr lang="en-US" altLang="ko-KR" sz="1600" i="1" dirty="0" smtClean="0"/>
              <a:t>)</a:t>
            </a:r>
          </a:p>
          <a:p>
            <a:pPr lvl="1"/>
            <a:r>
              <a:rPr lang="en-US" altLang="ko-KR" sz="1600" i="1" dirty="0">
                <a:solidFill>
                  <a:srgbClr val="0000FF"/>
                </a:solidFill>
              </a:rPr>
              <a:t>(from) </a:t>
            </a:r>
            <a:r>
              <a:rPr lang="en-US" altLang="ko-KR" sz="1600" i="1" dirty="0"/>
              <a:t>The ED of each TMCTP superframe shall be divided into </a:t>
            </a:r>
            <a:r>
              <a:rPr lang="en-US" altLang="ko-KR" sz="1600" i="1" dirty="0" err="1">
                <a:solidFill>
                  <a:srgbClr val="FF0000"/>
                </a:solidFill>
              </a:rPr>
              <a:t>aNumSuprframeSlots</a:t>
            </a:r>
            <a:r>
              <a:rPr lang="en-US" altLang="ko-KR" sz="1600" i="1" dirty="0"/>
              <a:t> × </a:t>
            </a:r>
            <a:r>
              <a:rPr lang="en-US" altLang="ko-KR" sz="1600" i="1" dirty="0" smtClean="0"/>
              <a:t>2</a:t>
            </a:r>
            <a:r>
              <a:rPr lang="en-US" altLang="ko-KR" sz="1600" i="1" baseline="30000" dirty="0" smtClean="0"/>
              <a:t>macTMCTPExtendedOrder</a:t>
            </a:r>
            <a:r>
              <a:rPr lang="en-US" altLang="ko-KR" sz="1600" i="1" dirty="0" smtClean="0"/>
              <a:t> equally </a:t>
            </a:r>
            <a:r>
              <a:rPr lang="en-US" altLang="ko-KR" sz="1600" i="1" dirty="0"/>
              <a:t>spaced slots of duration </a:t>
            </a:r>
            <a:r>
              <a:rPr lang="en-US" altLang="ko-KR" sz="1600" i="1" dirty="0" err="1"/>
              <a:t>aBaseSlotDuration</a:t>
            </a:r>
            <a:r>
              <a:rPr lang="en-US" altLang="ko-KR" sz="1600" i="1" dirty="0"/>
              <a:t> and is </a:t>
            </a:r>
            <a:r>
              <a:rPr lang="en-US" altLang="ko-KR" sz="1600" i="1" dirty="0" smtClean="0"/>
              <a:t>…</a:t>
            </a:r>
          </a:p>
          <a:p>
            <a:pPr lvl="1"/>
            <a:r>
              <a:rPr lang="en-US" altLang="ko-KR" sz="1600" i="1" dirty="0" smtClean="0">
                <a:solidFill>
                  <a:srgbClr val="0000FF"/>
                </a:solidFill>
              </a:rPr>
              <a:t>(</a:t>
            </a:r>
            <a:r>
              <a:rPr lang="en-US" altLang="ko-KR" sz="1600" i="1" dirty="0">
                <a:solidFill>
                  <a:srgbClr val="0000FF"/>
                </a:solidFill>
              </a:rPr>
              <a:t>to) </a:t>
            </a:r>
            <a:r>
              <a:rPr lang="en-US" altLang="ko-KR" sz="1600" i="1" dirty="0"/>
              <a:t>The ED of each TMCTP superframe shall be divided into </a:t>
            </a:r>
            <a:r>
              <a:rPr lang="en-US" altLang="ko-KR" sz="1600" i="1" dirty="0" err="1"/>
              <a:t>aNumSup</a:t>
            </a:r>
            <a:r>
              <a:rPr lang="en-US" altLang="ko-KR" sz="1600" i="1" dirty="0" err="1">
                <a:solidFill>
                  <a:srgbClr val="FF0000"/>
                </a:solidFill>
              </a:rPr>
              <a:t>e</a:t>
            </a:r>
            <a:r>
              <a:rPr lang="en-US" altLang="ko-KR" sz="1600" i="1" dirty="0" err="1"/>
              <a:t>rframeSlots</a:t>
            </a:r>
            <a:r>
              <a:rPr lang="en-US" altLang="ko-KR" sz="1600" i="1" dirty="0" smtClean="0"/>
              <a:t> </a:t>
            </a:r>
            <a:r>
              <a:rPr lang="en-US" altLang="ko-KR" sz="1600" i="1" dirty="0"/>
              <a:t>× 2</a:t>
            </a:r>
            <a:r>
              <a:rPr lang="en-US" altLang="ko-KR" sz="1600" i="1" baseline="30000" dirty="0"/>
              <a:t>macTMCTPExtendedOrder</a:t>
            </a:r>
            <a:r>
              <a:rPr lang="en-US" altLang="ko-KR" sz="1600" i="1" dirty="0"/>
              <a:t> equally spaced slots of duration </a:t>
            </a:r>
            <a:r>
              <a:rPr lang="en-US" altLang="ko-KR" sz="1600" i="1" dirty="0" err="1"/>
              <a:t>aBaseSlotDuration</a:t>
            </a:r>
            <a:r>
              <a:rPr lang="en-US" altLang="ko-KR" sz="1600" i="1" dirty="0"/>
              <a:t> and is </a:t>
            </a:r>
            <a:r>
              <a:rPr lang="en-US" altLang="ko-KR" sz="1600" i="1" dirty="0" smtClean="0"/>
              <a:t>…</a:t>
            </a:r>
            <a:endParaRPr lang="en-US" altLang="ko-KR" sz="1600" i="1"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24253012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CIDs 43 and 44 </a:t>
            </a:r>
            <a:r>
              <a:rPr lang="en-US" altLang="ko-KR" b="1" dirty="0" smtClean="0">
                <a:solidFill>
                  <a:schemeClr val="tx1"/>
                </a:solidFill>
              </a:rPr>
              <a:t>(</a:t>
            </a:r>
            <a:r>
              <a:rPr lang="en-US" altLang="ko-KR" b="1" dirty="0"/>
              <a:t>Editorial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a:xfrm>
            <a:off x="685800" y="1772816"/>
            <a:ext cx="7918648" cy="4323184"/>
          </a:xfrm>
        </p:spPr>
        <p:txBody>
          <a:bodyPr/>
          <a:lstStyle/>
          <a:p>
            <a:r>
              <a:rPr lang="en-US" altLang="ko-KR" sz="2000" dirty="0" smtClean="0"/>
              <a:t>Comment</a:t>
            </a:r>
          </a:p>
          <a:p>
            <a:pPr lvl="1"/>
            <a:r>
              <a:rPr lang="en-US" altLang="ko-KR" sz="1600" dirty="0" smtClean="0"/>
              <a:t>CID 43</a:t>
            </a:r>
            <a:r>
              <a:rPr lang="en-US" altLang="ko-KR" sz="1600" dirty="0"/>
              <a:t>: 1st instance and def. of acronym BOP occur above in 4.2</a:t>
            </a:r>
            <a:r>
              <a:rPr lang="en-US" altLang="ko-KR" sz="1600" dirty="0" smtClean="0"/>
              <a:t>.</a:t>
            </a:r>
          </a:p>
          <a:p>
            <a:pPr lvl="1"/>
            <a:r>
              <a:rPr lang="en-US" altLang="ko-KR" sz="1600" dirty="0" smtClean="0"/>
              <a:t>CID 44</a:t>
            </a:r>
            <a:r>
              <a:rPr lang="en-US" altLang="ko-KR" sz="1600" dirty="0"/>
              <a:t>: Is there a missing "a" in the sentence "...composed of beacon only period (BOP</a:t>
            </a:r>
            <a:r>
              <a:rPr lang="en-US" altLang="ko-KR" sz="1600" dirty="0" smtClean="0"/>
              <a:t>).</a:t>
            </a:r>
            <a:r>
              <a:rPr lang="en-US" altLang="ko-KR" sz="1600" dirty="0"/>
              <a:t> "</a:t>
            </a:r>
            <a:r>
              <a:rPr lang="en-US" altLang="ko-KR" sz="1600" dirty="0" smtClean="0"/>
              <a:t>? </a:t>
            </a:r>
          </a:p>
          <a:p>
            <a:r>
              <a:rPr lang="en-US" altLang="ko-KR" sz="2000" dirty="0" smtClean="0"/>
              <a:t>Proposed Change</a:t>
            </a:r>
          </a:p>
          <a:p>
            <a:pPr lvl="1"/>
            <a:r>
              <a:rPr lang="en-US" altLang="ko-KR" sz="1600" dirty="0"/>
              <a:t>CID </a:t>
            </a:r>
            <a:r>
              <a:rPr lang="en-US" altLang="ko-KR" sz="1600" dirty="0" smtClean="0"/>
              <a:t>43</a:t>
            </a:r>
            <a:r>
              <a:rPr lang="en-US" altLang="ko-KR" sz="1600" dirty="0"/>
              <a:t>: Remove acronym </a:t>
            </a:r>
            <a:r>
              <a:rPr lang="en-US" altLang="ko-KR" sz="1600" dirty="0" err="1" smtClean="0"/>
              <a:t>defintion</a:t>
            </a:r>
            <a:r>
              <a:rPr lang="en-US" altLang="ko-KR" sz="1600" dirty="0" smtClean="0"/>
              <a:t>.</a:t>
            </a:r>
            <a:endParaRPr lang="en-US" altLang="ko-KR" sz="1600" dirty="0"/>
          </a:p>
          <a:p>
            <a:pPr lvl="1"/>
            <a:r>
              <a:rPr lang="en-US" altLang="ko-KR" sz="1600" dirty="0"/>
              <a:t>CID </a:t>
            </a:r>
            <a:r>
              <a:rPr lang="en-US" altLang="ko-KR" sz="1600" dirty="0" smtClean="0"/>
              <a:t>44</a:t>
            </a:r>
            <a:r>
              <a:rPr lang="en-US" altLang="ko-KR" sz="1600" dirty="0"/>
              <a:t>: Add a </a:t>
            </a:r>
            <a:r>
              <a:rPr lang="en-US" altLang="ko-KR" sz="1600" dirty="0" err="1"/>
              <a:t>ie</a:t>
            </a:r>
            <a:r>
              <a:rPr lang="en-US" altLang="ko-KR" sz="1600" dirty="0"/>
              <a:t> "...composed of a beacon only period (BOP</a:t>
            </a:r>
            <a:r>
              <a:rPr lang="en-US" altLang="ko-KR" sz="1600" dirty="0" smtClean="0"/>
              <a:t>)</a:t>
            </a:r>
            <a:r>
              <a:rPr lang="en-US" altLang="ko-KR" sz="1600" dirty="0"/>
              <a:t> "</a:t>
            </a:r>
            <a:endParaRPr lang="en-US" altLang="ko-KR" sz="1600" dirty="0" smtClean="0"/>
          </a:p>
          <a:p>
            <a:r>
              <a:rPr lang="en-US" altLang="ko-KR" sz="2000" dirty="0" smtClean="0"/>
              <a:t>Proposed Resolution</a:t>
            </a:r>
          </a:p>
          <a:p>
            <a:pPr lvl="1"/>
            <a:r>
              <a:rPr lang="en-US" altLang="ko-KR" sz="1600" i="1" dirty="0">
                <a:solidFill>
                  <a:srgbClr val="0000FF"/>
                </a:solidFill>
              </a:rPr>
              <a:t>(from) </a:t>
            </a:r>
            <a:r>
              <a:rPr lang="en-US" altLang="ko-KR" sz="1600" i="1" dirty="0" smtClean="0">
                <a:solidFill>
                  <a:srgbClr val="0000FF"/>
                </a:solidFill>
              </a:rPr>
              <a:t>… </a:t>
            </a:r>
            <a:r>
              <a:rPr lang="en-US" altLang="ko-KR" sz="1600" dirty="0" smtClean="0"/>
              <a:t>equally </a:t>
            </a:r>
            <a:r>
              <a:rPr lang="en-US" altLang="ko-KR" sz="1600" dirty="0"/>
              <a:t>spaced slots of duration </a:t>
            </a:r>
            <a:r>
              <a:rPr lang="en-US" altLang="ko-KR" sz="1600" i="1" dirty="0" err="1"/>
              <a:t>aBaseSlotDuration</a:t>
            </a:r>
            <a:r>
              <a:rPr lang="en-US" altLang="ko-KR" sz="1600" i="1" dirty="0"/>
              <a:t> </a:t>
            </a:r>
            <a:r>
              <a:rPr lang="en-US" altLang="ko-KR" sz="1600" dirty="0"/>
              <a:t>and is composed of </a:t>
            </a:r>
            <a:r>
              <a:rPr lang="en-US" altLang="ko-KR" sz="1600" strike="sngStrike" dirty="0">
                <a:solidFill>
                  <a:srgbClr val="FF0000"/>
                </a:solidFill>
              </a:rPr>
              <a:t>beacon only period (</a:t>
            </a:r>
            <a:r>
              <a:rPr lang="en-US" altLang="ko-KR" sz="1600" dirty="0"/>
              <a:t>BOP</a:t>
            </a:r>
            <a:r>
              <a:rPr lang="en-US" altLang="ko-KR" sz="1600" strike="sngStrike" dirty="0" smtClean="0">
                <a:solidFill>
                  <a:srgbClr val="FF0000"/>
                </a:solidFill>
              </a:rPr>
              <a:t>)</a:t>
            </a:r>
            <a:r>
              <a:rPr lang="en-US" altLang="ko-KR" sz="1600" dirty="0" smtClean="0"/>
              <a:t>.</a:t>
            </a:r>
          </a:p>
          <a:p>
            <a:pPr lvl="1"/>
            <a:r>
              <a:rPr lang="en-US" altLang="ko-KR" sz="1600" i="1" dirty="0" smtClean="0">
                <a:solidFill>
                  <a:srgbClr val="0000FF"/>
                </a:solidFill>
              </a:rPr>
              <a:t>(</a:t>
            </a:r>
            <a:r>
              <a:rPr lang="en-US" altLang="ko-KR" sz="1600" i="1" dirty="0">
                <a:solidFill>
                  <a:srgbClr val="0000FF"/>
                </a:solidFill>
              </a:rPr>
              <a:t>to) </a:t>
            </a:r>
            <a:r>
              <a:rPr lang="en-US" altLang="ko-KR" sz="1600" i="1" dirty="0" smtClean="0">
                <a:solidFill>
                  <a:srgbClr val="0000FF"/>
                </a:solidFill>
              </a:rPr>
              <a:t>… </a:t>
            </a:r>
            <a:r>
              <a:rPr lang="en-US" altLang="ko-KR" sz="1600" dirty="0" smtClean="0"/>
              <a:t>equally </a:t>
            </a:r>
            <a:r>
              <a:rPr lang="en-US" altLang="ko-KR" sz="1600" dirty="0"/>
              <a:t>spaced slots of duration </a:t>
            </a:r>
            <a:r>
              <a:rPr lang="en-US" altLang="ko-KR" sz="1600" i="1" dirty="0" err="1"/>
              <a:t>aBaseSlotDuration</a:t>
            </a:r>
            <a:r>
              <a:rPr lang="en-US" altLang="ko-KR" sz="1600" i="1" dirty="0"/>
              <a:t> </a:t>
            </a:r>
            <a:r>
              <a:rPr lang="en-US" altLang="ko-KR" sz="1600" dirty="0"/>
              <a:t>and is composed of </a:t>
            </a:r>
            <a:r>
              <a:rPr lang="en-US" altLang="ko-KR" sz="1600" dirty="0" smtClean="0">
                <a:solidFill>
                  <a:srgbClr val="FF0000"/>
                </a:solidFill>
              </a:rPr>
              <a:t>a</a:t>
            </a:r>
            <a:r>
              <a:rPr lang="en-US" altLang="ko-KR" sz="1600" dirty="0">
                <a:solidFill>
                  <a:srgbClr val="FF0000"/>
                </a:solidFill>
              </a:rPr>
              <a:t> </a:t>
            </a:r>
            <a:r>
              <a:rPr lang="en-US" altLang="ko-KR" sz="1600" dirty="0" smtClean="0">
                <a:solidFill>
                  <a:srgbClr val="FF0000"/>
                </a:solidFill>
              </a:rPr>
              <a:t>BOP</a:t>
            </a:r>
            <a:r>
              <a:rPr lang="en-US" altLang="ko-KR" sz="1600" dirty="0" smtClean="0"/>
              <a:t>.</a:t>
            </a:r>
            <a:endParaRPr lang="en-US" altLang="ko-KR" sz="1600"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31691380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45 </a:t>
            </a:r>
            <a:r>
              <a:rPr lang="en-US" altLang="ko-KR" b="1" dirty="0" smtClean="0">
                <a:solidFill>
                  <a:schemeClr val="tx1"/>
                </a:solidFill>
              </a:rPr>
              <a:t>(</a:t>
            </a:r>
            <a:r>
              <a:rPr lang="en-US" altLang="ko-KR" b="1" dirty="0"/>
              <a:t>Editorial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a:xfrm>
            <a:off x="685800" y="1772816"/>
            <a:ext cx="7918648" cy="4323184"/>
          </a:xfrm>
        </p:spPr>
        <p:txBody>
          <a:bodyPr/>
          <a:lstStyle/>
          <a:p>
            <a:r>
              <a:rPr lang="en-US" altLang="ko-KR" sz="2000" dirty="0" smtClean="0"/>
              <a:t>Comment</a:t>
            </a:r>
          </a:p>
          <a:p>
            <a:pPr lvl="1"/>
            <a:r>
              <a:rPr lang="en-US" altLang="ko-KR" sz="1600" dirty="0" smtClean="0"/>
              <a:t>CID 43</a:t>
            </a:r>
            <a:r>
              <a:rPr lang="en-US" altLang="ko-KR" sz="1600" dirty="0"/>
              <a:t>: "</a:t>
            </a:r>
            <a:r>
              <a:rPr lang="en-US" altLang="ko-KR" sz="1600" dirty="0" err="1"/>
              <a:t>macsuperframeOrder</a:t>
            </a:r>
            <a:r>
              <a:rPr lang="en-US" altLang="ko-KR" sz="1600" dirty="0"/>
              <a:t>" missing capital "S</a:t>
            </a:r>
            <a:r>
              <a:rPr lang="en-US" altLang="ko-KR" sz="1600" dirty="0" smtClean="0"/>
              <a:t>"</a:t>
            </a:r>
          </a:p>
          <a:p>
            <a:r>
              <a:rPr lang="en-US" altLang="ko-KR" sz="2000" dirty="0" smtClean="0"/>
              <a:t>Proposed Change</a:t>
            </a:r>
          </a:p>
          <a:p>
            <a:pPr lvl="1"/>
            <a:r>
              <a:rPr lang="en-US" altLang="ko-KR" sz="1600" dirty="0"/>
              <a:t>CID </a:t>
            </a:r>
            <a:r>
              <a:rPr lang="en-US" altLang="ko-KR" sz="1600" dirty="0" smtClean="0"/>
              <a:t>43</a:t>
            </a:r>
            <a:r>
              <a:rPr lang="en-US" altLang="ko-KR" sz="1600" dirty="0"/>
              <a:t>: Change to </a:t>
            </a:r>
            <a:r>
              <a:rPr lang="en-US" altLang="ko-KR" sz="1600" dirty="0" err="1" smtClean="0"/>
              <a:t>macSuperframeOrder</a:t>
            </a:r>
            <a:endParaRPr lang="en-US" altLang="ko-KR" sz="1600" dirty="0" smtClean="0"/>
          </a:p>
          <a:p>
            <a:r>
              <a:rPr lang="en-US" altLang="ko-KR" sz="2000" dirty="0" smtClean="0"/>
              <a:t>Proposed Resolution</a:t>
            </a:r>
          </a:p>
          <a:p>
            <a:pPr lvl="1"/>
            <a:r>
              <a:rPr lang="en-US" altLang="ko-KR" sz="1600" i="1" dirty="0">
                <a:solidFill>
                  <a:srgbClr val="0000FF"/>
                </a:solidFill>
              </a:rPr>
              <a:t>(from) </a:t>
            </a:r>
            <a:r>
              <a:rPr lang="en-US" altLang="ko-KR" sz="1600" i="1" dirty="0" smtClean="0">
                <a:solidFill>
                  <a:srgbClr val="0000FF"/>
                </a:solidFill>
              </a:rPr>
              <a:t>… </a:t>
            </a:r>
            <a:r>
              <a:rPr lang="en-US" altLang="ko-KR" sz="1600" dirty="0"/>
              <a:t>according to the </a:t>
            </a:r>
            <a:r>
              <a:rPr lang="en-US" altLang="ko-KR" sz="1600" dirty="0" err="1"/>
              <a:t>macBeaconOrder</a:t>
            </a:r>
            <a:r>
              <a:rPr lang="en-US" altLang="ko-KR" sz="1600" dirty="0"/>
              <a:t>, the </a:t>
            </a:r>
            <a:r>
              <a:rPr lang="en-US" altLang="ko-KR" sz="1600" dirty="0" err="1">
                <a:solidFill>
                  <a:srgbClr val="FF0000"/>
                </a:solidFill>
              </a:rPr>
              <a:t>macsuperframeOrder</a:t>
            </a:r>
            <a:r>
              <a:rPr lang="en-US" altLang="ko-KR" sz="1600" dirty="0"/>
              <a:t> and the </a:t>
            </a:r>
            <a:r>
              <a:rPr lang="en-US" altLang="ko-KR" sz="1600" dirty="0" err="1"/>
              <a:t>macTMCTPExtendedOrder</a:t>
            </a:r>
            <a:r>
              <a:rPr lang="en-US" altLang="ko-KR" sz="1600" dirty="0"/>
              <a:t> as shown in Figure 11ha.</a:t>
            </a:r>
            <a:endParaRPr lang="en-US" altLang="ko-KR" sz="1600" dirty="0" smtClean="0"/>
          </a:p>
          <a:p>
            <a:pPr lvl="1"/>
            <a:r>
              <a:rPr lang="en-US" altLang="ko-KR" sz="1600" i="1" dirty="0" smtClean="0">
                <a:solidFill>
                  <a:srgbClr val="0000FF"/>
                </a:solidFill>
              </a:rPr>
              <a:t>(</a:t>
            </a:r>
            <a:r>
              <a:rPr lang="en-US" altLang="ko-KR" sz="1600" i="1" dirty="0">
                <a:solidFill>
                  <a:srgbClr val="0000FF"/>
                </a:solidFill>
              </a:rPr>
              <a:t>to) </a:t>
            </a:r>
            <a:r>
              <a:rPr lang="en-US" altLang="ko-KR" sz="1600" i="1" dirty="0" smtClean="0">
                <a:solidFill>
                  <a:srgbClr val="0000FF"/>
                </a:solidFill>
              </a:rPr>
              <a:t>… </a:t>
            </a:r>
            <a:r>
              <a:rPr lang="en-US" altLang="ko-KR" sz="1600" dirty="0"/>
              <a:t>according to the </a:t>
            </a:r>
            <a:r>
              <a:rPr lang="en-US" altLang="ko-KR" sz="1600" dirty="0" err="1"/>
              <a:t>macBeaconOrder</a:t>
            </a:r>
            <a:r>
              <a:rPr lang="en-US" altLang="ko-KR" sz="1600" dirty="0"/>
              <a:t>, the </a:t>
            </a:r>
            <a:r>
              <a:rPr lang="en-US" altLang="ko-KR" sz="1600" dirty="0" err="1" smtClean="0"/>
              <a:t>mac</a:t>
            </a:r>
            <a:r>
              <a:rPr lang="en-US" altLang="ko-KR" sz="1600" dirty="0" err="1" smtClean="0">
                <a:solidFill>
                  <a:srgbClr val="FF0000"/>
                </a:solidFill>
              </a:rPr>
              <a:t>S</a:t>
            </a:r>
            <a:r>
              <a:rPr lang="en-US" altLang="ko-KR" sz="1600" dirty="0" err="1" smtClean="0"/>
              <a:t>uperframeOrder</a:t>
            </a:r>
            <a:r>
              <a:rPr lang="en-US" altLang="ko-KR" sz="1600" dirty="0" smtClean="0"/>
              <a:t> </a:t>
            </a:r>
            <a:r>
              <a:rPr lang="en-US" altLang="ko-KR" sz="1600" dirty="0"/>
              <a:t>and the </a:t>
            </a:r>
            <a:r>
              <a:rPr lang="en-US" altLang="ko-KR" sz="1600" dirty="0" err="1"/>
              <a:t>macTMCTPExtendedOrder</a:t>
            </a:r>
            <a:r>
              <a:rPr lang="en-US" altLang="ko-KR" sz="1600" dirty="0"/>
              <a:t> as shown in Figure 11ha.</a:t>
            </a: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24284825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34234</TotalTime>
  <Words>937</Words>
  <Application>Microsoft Office PowerPoint</Application>
  <PresentationFormat>화면 슬라이드 쇼(4:3)</PresentationFormat>
  <Paragraphs>98</Paragraphs>
  <Slides>9</Slides>
  <Notes>1</Notes>
  <HiddenSlides>0</HiddenSlides>
  <MMClips>0</MMClips>
  <ScaleCrop>false</ScaleCrop>
  <HeadingPairs>
    <vt:vector size="4" baseType="variant">
      <vt:variant>
        <vt:lpstr>테마</vt:lpstr>
      </vt:variant>
      <vt:variant>
        <vt:i4>1</vt:i4>
      </vt:variant>
      <vt:variant>
        <vt:lpstr>슬라이드 제목</vt:lpstr>
      </vt:variant>
      <vt:variant>
        <vt:i4>9</vt:i4>
      </vt:variant>
    </vt:vector>
  </HeadingPairs>
  <TitlesOfParts>
    <vt:vector size="10" baseType="lpstr">
      <vt:lpstr>Office 테마</vt:lpstr>
      <vt:lpstr>PowerPoint 프레젠테이션</vt:lpstr>
      <vt:lpstr>Comments for Sub-clauses 5.1.1.1.3 and 5.1.1.8</vt:lpstr>
      <vt:lpstr>CID 36 (Editorial)</vt:lpstr>
      <vt:lpstr>CID 37 (Technical)</vt:lpstr>
      <vt:lpstr>CID 38 (Editorial)</vt:lpstr>
      <vt:lpstr>CIDs 39 and 40 (Editorial)</vt:lpstr>
      <vt:lpstr>CIDs 41 and 42 (Editorial)</vt:lpstr>
      <vt:lpstr>CIDs 43 and 44 (Editorial)</vt:lpstr>
      <vt:lpstr>CID 45 (Editorial)</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itces</cp:lastModifiedBy>
  <cp:revision>771</cp:revision>
  <cp:lastPrinted>2012-07-09T00:38:43Z</cp:lastPrinted>
  <dcterms:created xsi:type="dcterms:W3CDTF">1999-11-08T18:59:45Z</dcterms:created>
  <dcterms:modified xsi:type="dcterms:W3CDTF">2013-03-20T16:49:38Z</dcterms:modified>
</cp:coreProperties>
</file>