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handoutMasterIdLst>
    <p:handoutMasterId r:id="rId9"/>
  </p:handoutMasterIdLst>
  <p:sldIdLst>
    <p:sldId id="342" r:id="rId2"/>
    <p:sldId id="407" r:id="rId3"/>
    <p:sldId id="422" r:id="rId4"/>
    <p:sldId id="423" r:id="rId5"/>
    <p:sldId id="425" r:id="rId6"/>
    <p:sldId id="426"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IEEE802.15-13-0148-01-004m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14, 15, 16, 17, 18, 19, 20, 21, and 22</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14, 15, 16, 17, 18, 19, 20, </a:t>
            </a:r>
            <a:r>
              <a:rPr lang="en-US" altLang="ko-KR" sz="1600" dirty="0" smtClean="0"/>
              <a:t>21 and 22</a:t>
            </a:r>
            <a:r>
              <a:rPr lang="en-US" altLang="ko-KR" sz="1400" b="1" dirty="0" smtClean="0">
                <a:ea typeface="굴림" pitchFamily="50" charset="-127"/>
              </a:rPr>
              <a:t> </a:t>
            </a:r>
            <a:r>
              <a:rPr lang="en-US" altLang="ko-KR" sz="1600" dirty="0"/>
              <a:t>of</a:t>
            </a:r>
            <a:r>
              <a:rPr lang="ko-KR" altLang="en-US" sz="1600" dirty="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14, 15, 16, 17, 18, 19, 20, </a:t>
            </a:r>
            <a:r>
              <a:rPr lang="en-US" altLang="ko-KR" sz="1600" dirty="0" smtClean="0"/>
              <a:t>21 and 22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4.3.2 and 4.5.1.5</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14 (Editorial)</a:t>
            </a:r>
          </a:p>
          <a:p>
            <a:r>
              <a:rPr lang="en-US" altLang="ko-KR" dirty="0"/>
              <a:t>CID </a:t>
            </a:r>
            <a:r>
              <a:rPr lang="en-US" altLang="ko-KR" dirty="0" smtClean="0"/>
              <a:t>15 </a:t>
            </a:r>
            <a:r>
              <a:rPr lang="en-US" altLang="ko-KR" dirty="0"/>
              <a:t>(Editorial)</a:t>
            </a:r>
          </a:p>
          <a:p>
            <a:r>
              <a:rPr lang="en-US" altLang="ko-KR" dirty="0"/>
              <a:t>CID </a:t>
            </a:r>
            <a:r>
              <a:rPr lang="en-US" altLang="ko-KR" dirty="0" smtClean="0"/>
              <a:t>16 </a:t>
            </a:r>
            <a:r>
              <a:rPr lang="en-US" altLang="ko-KR" dirty="0"/>
              <a:t>(Editorial)</a:t>
            </a:r>
          </a:p>
          <a:p>
            <a:r>
              <a:rPr lang="en-US" altLang="ko-KR" dirty="0"/>
              <a:t>CID 17 (Technical)</a:t>
            </a:r>
          </a:p>
          <a:p>
            <a:r>
              <a:rPr lang="en-US" altLang="ko-KR" dirty="0"/>
              <a:t>CID </a:t>
            </a:r>
            <a:r>
              <a:rPr lang="en-US" altLang="ko-KR" dirty="0" smtClean="0"/>
              <a:t>18 </a:t>
            </a:r>
            <a:r>
              <a:rPr lang="en-US" altLang="ko-KR" dirty="0"/>
              <a:t>(Editorial</a:t>
            </a:r>
            <a:r>
              <a:rPr lang="en-US" altLang="ko-KR" dirty="0" smtClean="0"/>
              <a:t>)</a:t>
            </a:r>
          </a:p>
          <a:p>
            <a:r>
              <a:rPr lang="en-US" altLang="ko-KR" dirty="0"/>
              <a:t>CID </a:t>
            </a:r>
            <a:r>
              <a:rPr lang="en-US" altLang="ko-KR" dirty="0" smtClean="0"/>
              <a:t>19 </a:t>
            </a:r>
            <a:r>
              <a:rPr lang="en-US" altLang="ko-KR" dirty="0"/>
              <a:t>(Editorial)</a:t>
            </a:r>
          </a:p>
          <a:p>
            <a:r>
              <a:rPr lang="en-US" altLang="ko-KR" dirty="0"/>
              <a:t>CID 20 (Editorial)</a:t>
            </a:r>
          </a:p>
          <a:p>
            <a:r>
              <a:rPr lang="en-US" altLang="ko-KR" dirty="0"/>
              <a:t>CID 21 (Technical</a:t>
            </a:r>
            <a:r>
              <a:rPr lang="en-US" altLang="ko-KR" dirty="0" smtClean="0"/>
              <a:t>)</a:t>
            </a:r>
          </a:p>
          <a:p>
            <a:r>
              <a:rPr lang="en-US" altLang="ko-KR" dirty="0" smtClean="0"/>
              <a:t>CID </a:t>
            </a:r>
            <a:r>
              <a:rPr lang="en-US" altLang="ko-KR" dirty="0"/>
              <a:t>22 (Editorial</a:t>
            </a:r>
            <a:r>
              <a:rPr lang="en-US" altLang="ko-KR" dirty="0" smtClean="0"/>
              <a:t>)</a:t>
            </a:r>
            <a:endParaRPr lang="en-US" altLang="ko-KR"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14, 15, and 20 (Editorial)</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14: "...</a:t>
            </a:r>
            <a:r>
              <a:rPr lang="en-US" altLang="ko-KR" sz="1200" dirty="0"/>
              <a:t>is a form of a cluster tree network</a:t>
            </a:r>
            <a:r>
              <a:rPr lang="en-US" altLang="ko-KR" sz="1200" dirty="0" smtClean="0"/>
              <a:t>…" </a:t>
            </a:r>
          </a:p>
          <a:p>
            <a:pPr lvl="1"/>
            <a:r>
              <a:rPr lang="en-US" altLang="ko-KR" sz="1200" dirty="0"/>
              <a:t>CID 15: 1st instance and def. of TMCTP acronym occur above in 4.2.</a:t>
            </a:r>
          </a:p>
          <a:p>
            <a:pPr lvl="1"/>
            <a:r>
              <a:rPr lang="en-US" altLang="ko-KR" sz="1200" dirty="0" smtClean="0"/>
              <a:t>CID </a:t>
            </a:r>
            <a:r>
              <a:rPr lang="en-US" altLang="ko-KR" sz="1200" dirty="0"/>
              <a:t>20: Long sentence - would be easier to understand if 2 shorter sentences</a:t>
            </a:r>
          </a:p>
          <a:p>
            <a:r>
              <a:rPr lang="en-US" altLang="ko-KR" sz="1600" dirty="0"/>
              <a:t>Proposed </a:t>
            </a:r>
            <a:r>
              <a:rPr lang="en-US" altLang="ko-KR" sz="1600" dirty="0" smtClean="0"/>
              <a:t>Change</a:t>
            </a:r>
          </a:p>
          <a:p>
            <a:pPr lvl="1"/>
            <a:r>
              <a:rPr lang="en-US" altLang="ko-KR" sz="1200" dirty="0"/>
              <a:t>CID 14: </a:t>
            </a:r>
            <a:r>
              <a:rPr lang="en-US" altLang="ko-KR" sz="1200" dirty="0" smtClean="0"/>
              <a:t>Redundant </a:t>
            </a:r>
            <a:r>
              <a:rPr lang="en-US" altLang="ko-KR" sz="1200" dirty="0"/>
              <a:t>"a" - replace with "...is a form of cluster tree network</a:t>
            </a:r>
            <a:r>
              <a:rPr lang="en-US" altLang="ko-KR" sz="1200" dirty="0" smtClean="0"/>
              <a:t>…“</a:t>
            </a:r>
          </a:p>
          <a:p>
            <a:pPr lvl="1"/>
            <a:r>
              <a:rPr lang="en-US" altLang="ko-KR" sz="1200" dirty="0"/>
              <a:t>CID 15: Remove acronym </a:t>
            </a:r>
            <a:r>
              <a:rPr lang="en-US" altLang="ko-KR" sz="1200" dirty="0" smtClean="0"/>
              <a:t>definition.</a:t>
            </a:r>
          </a:p>
          <a:p>
            <a:pPr lvl="1"/>
            <a:r>
              <a:rPr lang="en-US" altLang="ko-KR" sz="1200" dirty="0" smtClean="0"/>
              <a:t>CID 20</a:t>
            </a:r>
            <a:r>
              <a:rPr lang="en-US" altLang="ko-KR" sz="1200" dirty="0"/>
              <a:t>: Replace with "A TVWS multichannel cluster tree PAN (TMCTP) is a form of cluster tree network where the SPC is the overall PAN coordinator providing synchronization services to other PAN coordinators in the cluster.  The SPC also has access to the geo-location database (GDB) server to provide TVWS channel availability information </a:t>
            </a:r>
            <a:r>
              <a:rPr lang="en-US" altLang="ko-KR" sz="1200" dirty="0" smtClean="0"/>
              <a:t>to the </a:t>
            </a:r>
            <a:r>
              <a:rPr lang="en-US" altLang="ko-KR" sz="1200" dirty="0"/>
              <a:t>other PAN coordinators.</a:t>
            </a:r>
          </a:p>
          <a:p>
            <a:r>
              <a:rPr lang="en-US" altLang="ko-KR" sz="1600" dirty="0" smtClean="0"/>
              <a:t>Proposed Resolution</a:t>
            </a:r>
          </a:p>
          <a:p>
            <a:pPr lvl="1"/>
            <a:r>
              <a:rPr lang="en-US" altLang="ko-KR" sz="1200" b="1" i="1" dirty="0" smtClean="0">
                <a:solidFill>
                  <a:srgbClr val="0000FF"/>
                </a:solidFill>
              </a:rPr>
              <a:t>(from) </a:t>
            </a:r>
            <a:r>
              <a:rPr lang="en-US" altLang="ko-KR" sz="1200" dirty="0"/>
              <a:t>A </a:t>
            </a:r>
            <a:r>
              <a:rPr lang="en-US" altLang="ko-KR" sz="1200" strike="sngStrike" dirty="0">
                <a:solidFill>
                  <a:srgbClr val="FF0000"/>
                </a:solidFill>
              </a:rPr>
              <a:t>TVWS multichannel cluster tree PAN (</a:t>
            </a:r>
            <a:r>
              <a:rPr lang="en-US" altLang="ko-KR" sz="1200" dirty="0"/>
              <a:t>TMCTP</a:t>
            </a:r>
            <a:r>
              <a:rPr lang="en-US" altLang="ko-KR" sz="1200" strike="sngStrike" dirty="0">
                <a:solidFill>
                  <a:srgbClr val="FF0000"/>
                </a:solidFill>
              </a:rPr>
              <a:t>)</a:t>
            </a:r>
            <a:r>
              <a:rPr lang="en-US" altLang="ko-KR" sz="1200" dirty="0"/>
              <a:t> is </a:t>
            </a:r>
            <a:r>
              <a:rPr lang="en-US" altLang="ko-KR" sz="1200" dirty="0">
                <a:solidFill>
                  <a:srgbClr val="FF0000"/>
                </a:solidFill>
              </a:rPr>
              <a:t>a form of a cluster tree network </a:t>
            </a:r>
            <a:r>
              <a:rPr lang="en-US" altLang="ko-KR" sz="1200" dirty="0"/>
              <a:t>where the SPC is </a:t>
            </a:r>
            <a:r>
              <a:rPr lang="en-US" altLang="ko-KR" sz="1200" dirty="0" smtClean="0"/>
              <a:t>the overall </a:t>
            </a:r>
            <a:r>
              <a:rPr lang="en-US" altLang="ko-KR" sz="1200" dirty="0"/>
              <a:t>PAN coordinator providing synchronization services to other PAN coordinators in the cluster </a:t>
            </a:r>
            <a:r>
              <a:rPr lang="en-US" altLang="ko-KR" sz="1200" dirty="0" smtClean="0">
                <a:solidFill>
                  <a:srgbClr val="FF0000"/>
                </a:solidFill>
              </a:rPr>
              <a:t>and</a:t>
            </a:r>
            <a:r>
              <a:rPr lang="en-US" altLang="ko-KR" sz="1200" dirty="0" smtClean="0"/>
              <a:t> has </a:t>
            </a:r>
            <a:r>
              <a:rPr lang="en-US" altLang="ko-KR" sz="1200" dirty="0"/>
              <a:t>access to the geo-location database (GDB) server to provide TVWS channel availability information </a:t>
            </a:r>
            <a:r>
              <a:rPr lang="en-US" altLang="ko-KR" sz="1200" dirty="0" smtClean="0"/>
              <a:t>to the </a:t>
            </a:r>
            <a:r>
              <a:rPr lang="en-US" altLang="ko-KR" sz="1200" dirty="0"/>
              <a:t>other PAN coordinators</a:t>
            </a:r>
            <a:r>
              <a:rPr lang="en-US" altLang="ko-KR" sz="1200" dirty="0" smtClean="0"/>
              <a:t>.</a:t>
            </a:r>
          </a:p>
          <a:p>
            <a:pPr lvl="1"/>
            <a:r>
              <a:rPr lang="en-US" altLang="ko-KR" sz="1200" b="1" i="1" dirty="0" smtClean="0">
                <a:solidFill>
                  <a:srgbClr val="0000FF"/>
                </a:solidFill>
              </a:rPr>
              <a:t>(to) </a:t>
            </a:r>
            <a:r>
              <a:rPr lang="en-US" altLang="ko-KR" sz="1200" dirty="0"/>
              <a:t>A </a:t>
            </a:r>
            <a:r>
              <a:rPr lang="en-US" altLang="ko-KR" sz="1200" dirty="0">
                <a:solidFill>
                  <a:srgbClr val="FF0000"/>
                </a:solidFill>
              </a:rPr>
              <a:t>TMCTP</a:t>
            </a:r>
            <a:r>
              <a:rPr lang="en-US" altLang="ko-KR" sz="1200" dirty="0"/>
              <a:t> is </a:t>
            </a:r>
            <a:r>
              <a:rPr lang="en-US" altLang="ko-KR" sz="1200" dirty="0">
                <a:solidFill>
                  <a:srgbClr val="FF0000"/>
                </a:solidFill>
              </a:rPr>
              <a:t>a form of cluster tree network </a:t>
            </a:r>
            <a:r>
              <a:rPr lang="en-US" altLang="ko-KR" sz="1200" dirty="0"/>
              <a:t>where the SPC is the overall PAN coordinator providing synchronization services to other PAN coordinators in the </a:t>
            </a:r>
            <a:r>
              <a:rPr lang="en-US" altLang="ko-KR" sz="1200" dirty="0">
                <a:solidFill>
                  <a:srgbClr val="FF0000"/>
                </a:solidFill>
              </a:rPr>
              <a:t>cluster. The </a:t>
            </a:r>
            <a:r>
              <a:rPr lang="en-US" altLang="ko-KR" sz="1200" dirty="0"/>
              <a:t>SPC also has access to the </a:t>
            </a:r>
            <a:r>
              <a:rPr lang="en-US" altLang="ko-KR" sz="1200" dirty="0" smtClean="0"/>
              <a:t>geo-location database (GDB) </a:t>
            </a:r>
            <a:r>
              <a:rPr lang="en-US" altLang="ko-KR" sz="1200" dirty="0"/>
              <a:t>server to provide TVWS channel availability information to the other PAN coordinators.</a:t>
            </a:r>
            <a:endParaRPr lang="ko-KR" altLang="en-US" sz="1200" dirty="0"/>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b="1" dirty="0" smtClean="0"/>
              <a:t>CID 17</a:t>
            </a:r>
            <a:r>
              <a:rPr lang="en-US" altLang="ko-KR" sz="1200" dirty="0" smtClean="0"/>
              <a:t>: "...</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b="1" dirty="0" smtClean="0"/>
              <a:t>CID 17</a:t>
            </a:r>
            <a:r>
              <a:rPr lang="en-US" altLang="ko-KR" sz="1200" dirty="0" smtClean="0"/>
              <a:t>: 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r>
              <a:rPr lang="en-US" altLang="ko-KR" sz="1400" dirty="0" smtClean="0"/>
              <a:t>.</a:t>
            </a:r>
            <a:endParaRPr lang="en-US" altLang="ko-KR" sz="1400" dirty="0"/>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val="2868711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22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1st instance and def. of TMCTP and BOP acronyms occur above in 4.2</a:t>
            </a:r>
            <a:r>
              <a:rPr lang="en-US" altLang="ko-KR" sz="1600" dirty="0" smtClean="0"/>
              <a:t>. </a:t>
            </a:r>
            <a:endParaRPr lang="en-US" altLang="ko-KR" sz="1600" dirty="0"/>
          </a:p>
          <a:p>
            <a:r>
              <a:rPr lang="en-US" altLang="ko-KR" sz="2000" dirty="0"/>
              <a:t>Proposed </a:t>
            </a:r>
            <a:r>
              <a:rPr lang="en-US" altLang="ko-KR" sz="2000" dirty="0" smtClean="0"/>
              <a:t>Change</a:t>
            </a:r>
          </a:p>
          <a:p>
            <a:pPr lvl="1"/>
            <a:r>
              <a:rPr lang="en-US" altLang="ko-KR" sz="1600" dirty="0"/>
              <a:t>Remove acronym </a:t>
            </a:r>
            <a:r>
              <a:rPr lang="en-US" altLang="ko-KR" sz="1600" dirty="0" smtClean="0"/>
              <a:t>definitions.</a:t>
            </a:r>
          </a:p>
          <a:p>
            <a:r>
              <a:rPr lang="en-US" altLang="ko-KR" sz="2000" dirty="0" smtClean="0"/>
              <a:t>Proposed Resolution</a:t>
            </a:r>
          </a:p>
          <a:p>
            <a:pPr lvl="1"/>
            <a:r>
              <a:rPr lang="en-US" altLang="ko-KR" sz="1600" i="1" dirty="0">
                <a:solidFill>
                  <a:srgbClr val="0000FF"/>
                </a:solidFill>
              </a:rPr>
              <a:t>(from) </a:t>
            </a:r>
            <a:r>
              <a:rPr lang="en-US" altLang="ko-KR" sz="1600" dirty="0" smtClean="0"/>
              <a:t>This </a:t>
            </a:r>
            <a:r>
              <a:rPr lang="en-US" altLang="ko-KR" sz="1600" dirty="0"/>
              <a:t>standard allows the optional use of a superframe structure in a </a:t>
            </a:r>
            <a:r>
              <a:rPr lang="en-US" altLang="ko-KR" sz="1600" strike="sngStrike" dirty="0">
                <a:solidFill>
                  <a:srgbClr val="FF0000"/>
                </a:solidFill>
              </a:rPr>
              <a:t>TVWS multichannel cluster tree </a:t>
            </a:r>
            <a:r>
              <a:rPr lang="en-US" altLang="ko-KR" sz="1600" strike="sngStrike" dirty="0" smtClean="0">
                <a:solidFill>
                  <a:srgbClr val="FF0000"/>
                </a:solidFill>
              </a:rPr>
              <a:t>PAN (</a:t>
            </a:r>
            <a:r>
              <a:rPr lang="en-US" altLang="ko-KR" sz="1600" dirty="0" smtClean="0"/>
              <a:t>TMCTP</a:t>
            </a:r>
            <a:r>
              <a:rPr lang="en-US" altLang="ko-KR" sz="1600" strike="sngStrike" dirty="0">
                <a:solidFill>
                  <a:srgbClr val="FF0000"/>
                </a:solidFill>
              </a:rPr>
              <a:t>)</a:t>
            </a:r>
            <a:r>
              <a:rPr lang="en-US" altLang="ko-KR" sz="1600" dirty="0"/>
              <a:t> that is extended by the addition of a </a:t>
            </a:r>
            <a:r>
              <a:rPr lang="en-US" altLang="ko-KR" sz="1600" strike="sngStrike" dirty="0">
                <a:solidFill>
                  <a:srgbClr val="FF0000"/>
                </a:solidFill>
              </a:rPr>
              <a:t>beacon only period (</a:t>
            </a:r>
            <a:r>
              <a:rPr lang="en-US" altLang="ko-KR" sz="1600" dirty="0"/>
              <a:t>BOP</a:t>
            </a:r>
            <a:r>
              <a:rPr lang="en-US" altLang="ko-KR" sz="1600" strike="sngStrike" dirty="0">
                <a:solidFill>
                  <a:srgbClr val="FF0000"/>
                </a:solidFill>
              </a:rPr>
              <a:t>)</a:t>
            </a:r>
            <a:r>
              <a:rPr lang="en-US" altLang="ko-KR" sz="1600" dirty="0"/>
              <a:t> to the active portion of </a:t>
            </a:r>
            <a:r>
              <a:rPr lang="en-US" altLang="ko-KR" sz="1600" dirty="0" smtClean="0"/>
              <a:t>the superframe.</a:t>
            </a:r>
            <a:endParaRPr lang="en-US" altLang="ko-KR" sz="1600" dirty="0"/>
          </a:p>
          <a:p>
            <a:pPr lvl="1"/>
            <a:r>
              <a:rPr lang="en-US" altLang="ko-KR" sz="1600" i="1" dirty="0">
                <a:solidFill>
                  <a:srgbClr val="0000FF"/>
                </a:solidFill>
              </a:rPr>
              <a:t>(to) </a:t>
            </a:r>
            <a:r>
              <a:rPr lang="en-US" altLang="ko-KR" sz="1600" dirty="0"/>
              <a:t>This standard allows the optional use of a superframe structure in a </a:t>
            </a:r>
            <a:r>
              <a:rPr lang="en-US" altLang="ko-KR" sz="1600" dirty="0" smtClean="0">
                <a:solidFill>
                  <a:srgbClr val="FF0000"/>
                </a:solidFill>
              </a:rPr>
              <a:t>TMCTP</a:t>
            </a:r>
            <a:r>
              <a:rPr lang="en-US" altLang="ko-KR" sz="1600" dirty="0" smtClean="0"/>
              <a:t> </a:t>
            </a:r>
            <a:r>
              <a:rPr lang="en-US" altLang="ko-KR" sz="1600" dirty="0"/>
              <a:t>that is extended by the addition of a </a:t>
            </a:r>
            <a:r>
              <a:rPr lang="en-US" altLang="ko-KR" sz="1600" dirty="0" smtClean="0">
                <a:solidFill>
                  <a:srgbClr val="FF0000"/>
                </a:solidFill>
              </a:rPr>
              <a:t>BOP</a:t>
            </a:r>
            <a:r>
              <a:rPr lang="en-US" altLang="ko-KR" sz="1600" dirty="0" smtClean="0"/>
              <a:t> </a:t>
            </a:r>
            <a:r>
              <a:rPr lang="en-US" altLang="ko-KR" sz="1600" dirty="0"/>
              <a:t>to the active portion of the superframe.</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707978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34256</TotalTime>
  <Words>894</Words>
  <Application>Microsoft Office PowerPoint</Application>
  <PresentationFormat>화면 슬라이드 쇼(4:3)</PresentationFormat>
  <Paragraphs>72</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테마</vt:lpstr>
      <vt:lpstr>PowerPoint 프레젠테이션</vt:lpstr>
      <vt:lpstr>Comments for Sub-clauses 4.3.2 and 4.5.1.5</vt:lpstr>
      <vt:lpstr>CIDs 14, 15, and 20 (Editorial)</vt:lpstr>
      <vt:lpstr>CIDs 16, 18, and 19 (Editorial) CID 17 (Technical)</vt:lpstr>
      <vt:lpstr>CID 21 (Technical)</vt:lpstr>
      <vt:lpstr>CID 22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768</cp:revision>
  <cp:lastPrinted>2012-07-09T00:38:43Z</cp:lastPrinted>
  <dcterms:created xsi:type="dcterms:W3CDTF">1999-11-08T18:59:45Z</dcterms:created>
  <dcterms:modified xsi:type="dcterms:W3CDTF">2013-03-20T16:47:38Z</dcterms:modified>
</cp:coreProperties>
</file>