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8"/>
  </p:notesMasterIdLst>
  <p:handoutMasterIdLst>
    <p:handoutMasterId r:id="rId9"/>
  </p:handoutMasterIdLst>
  <p:sldIdLst>
    <p:sldId id="342" r:id="rId2"/>
    <p:sldId id="407" r:id="rId3"/>
    <p:sldId id="422" r:id="rId4"/>
    <p:sldId id="423" r:id="rId5"/>
    <p:sldId id="425" r:id="rId6"/>
    <p:sldId id="426" r:id="rId7"/>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39" autoAdjust="0"/>
    <p:restoredTop sz="99663" autoAdjust="0"/>
  </p:normalViewPr>
  <p:slideViewPr>
    <p:cSldViewPr>
      <p:cViewPr varScale="1">
        <p:scale>
          <a:sx n="116" d="100"/>
          <a:sy n="116" d="100"/>
        </p:scale>
        <p:origin x="-1494" y="-96"/>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notesViewPr>
    <p:cSldViewPr>
      <p:cViewPr>
        <p:scale>
          <a:sx n="120" d="100"/>
          <a:sy n="120" d="100"/>
        </p:scale>
        <p:origin x="-114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March  2013                                                                                     doc</a:t>
            </a:r>
            <a:r>
              <a:rPr lang="en-US" altLang="ko-KR" sz="1400" b="1" dirty="0">
                <a:solidFill>
                  <a:schemeClr val="tx1"/>
                </a:solidFill>
                <a:ea typeface="굴림" pitchFamily="34" charset="-127"/>
              </a:rPr>
              <a:t>.: </a:t>
            </a:r>
            <a:r>
              <a:rPr lang="en-US" altLang="ko-KR" sz="1400" b="1" dirty="0" smtClean="0">
                <a:solidFill>
                  <a:schemeClr val="tx1"/>
                </a:solidFill>
                <a:ea typeface="굴림" pitchFamily="34" charset="-127"/>
              </a:rPr>
              <a:t>IEEE802.15-13-0148-00-004m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de-DE" altLang="ko-KR" dirty="0" smtClean="0"/>
              <a:t>(ETRI)</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4785926"/>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800" dirty="0"/>
              <a:t>Proposed </a:t>
            </a:r>
            <a:r>
              <a:rPr lang="en-US" altLang="ko-KR" sz="1800" dirty="0" smtClean="0"/>
              <a:t>resolutions </a:t>
            </a:r>
            <a:r>
              <a:rPr lang="en-US" altLang="ko-KR" sz="1800" dirty="0"/>
              <a:t>for </a:t>
            </a:r>
            <a:r>
              <a:rPr lang="en-US" altLang="ko-KR" sz="1800" dirty="0" smtClean="0"/>
              <a:t>CIDs 14, 15, 16, 17, 18, 19, 20, 21, and 22</a:t>
            </a:r>
            <a:endParaRPr lang="en-US" altLang="ko-KR" sz="1600" b="1" dirty="0" smtClean="0">
              <a:ea typeface="굴림" pitchFamily="50" charset="-127"/>
            </a:endParaRPr>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March, 2013</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Source</a:t>
            </a:r>
            <a:r>
              <a:rPr lang="en-US" altLang="ko-KR" sz="1600" b="1" dirty="0">
                <a:ea typeface="굴림" pitchFamily="50" charset="-127"/>
              </a:rPr>
              <a:t>:</a:t>
            </a:r>
            <a:r>
              <a:rPr lang="en-US" altLang="ko-KR" sz="1600" dirty="0">
                <a:ea typeface="굴림" pitchFamily="50" charset="-127"/>
              </a:rPr>
              <a:t>  Youngae Jeon</a:t>
            </a:r>
            <a:r>
              <a:rPr lang="en-US" altLang="ko-KR" sz="1600" dirty="0">
                <a:solidFill>
                  <a:schemeClr val="tx2"/>
                </a:solidFill>
                <a:ea typeface="굴림" charset="-127"/>
              </a:rPr>
              <a:t>, Sangjae Lee, and Sangsung Choi </a:t>
            </a:r>
            <a:r>
              <a:rPr lang="en-US" altLang="ko-KR" sz="1600" dirty="0">
                <a:solidFill>
                  <a:schemeClr val="tx2"/>
                </a:solidFill>
                <a:ea typeface="굴림" pitchFamily="50" charset="-127"/>
              </a:rPr>
              <a:t>(ETRI), </a:t>
            </a:r>
            <a:r>
              <a:rPr lang="en-GB" altLang="ko-KR" sz="1600" dirty="0"/>
              <a:t>Soo-Young Chang (SYCA)</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Contact</a:t>
            </a:r>
            <a:r>
              <a:rPr lang="en-US" altLang="ko-KR" sz="1600" b="1" dirty="0">
                <a:ea typeface="굴림" pitchFamily="50" charset="-127"/>
              </a:rPr>
              <a:t>: </a:t>
            </a:r>
            <a:r>
              <a:rPr lang="en-US" altLang="ko-KR" sz="1600" dirty="0">
                <a:ea typeface="굴림" pitchFamily="50" charset="-127"/>
              </a:rPr>
              <a:t>yajeon@etri.re.kr</a:t>
            </a:r>
          </a:p>
          <a:p>
            <a:pPr marL="914400" indent="-914400">
              <a:spcBef>
                <a:spcPts val="600"/>
              </a:spcBef>
              <a:defRPr/>
            </a:pPr>
            <a:r>
              <a:rPr lang="en-US" altLang="ko-KR" sz="1600" b="1" dirty="0" smtClean="0">
                <a:ea typeface="굴림" pitchFamily="50" charset="-127"/>
              </a:rPr>
              <a:t>	Voice</a:t>
            </a:r>
            <a:r>
              <a:rPr lang="en-US" altLang="ko-KR" sz="1600" b="1" dirty="0">
                <a:ea typeface="굴림" pitchFamily="50" charset="-127"/>
              </a:rPr>
              <a:t>:</a:t>
            </a:r>
            <a:r>
              <a:rPr lang="en-US" altLang="ko-KR" sz="1600" dirty="0">
                <a:ea typeface="굴림" pitchFamily="50" charset="-127"/>
              </a:rPr>
              <a:t> </a:t>
            </a:r>
            <a:r>
              <a:rPr lang="en-US" altLang="ko-KR" sz="1600" dirty="0">
                <a:solidFill>
                  <a:schemeClr val="tx2"/>
                </a:solidFill>
                <a:ea typeface="굴림" pitchFamily="50" charset="-127"/>
              </a:rPr>
              <a:t>+82 42 860 6497</a:t>
            </a:r>
            <a:r>
              <a:rPr lang="en-US" altLang="ko-KR" sz="1600" dirty="0">
                <a:ea typeface="굴림" pitchFamily="50" charset="-127"/>
              </a:rPr>
              <a:t>, E-Mail: </a:t>
            </a:r>
            <a:r>
              <a:rPr lang="en-US" altLang="ko-KR" sz="1600" dirty="0" smtClean="0">
                <a:ea typeface="굴림" pitchFamily="50" charset="-127"/>
              </a:rPr>
              <a:t>yajeon@etri.re.kr</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Re: [</a:t>
            </a:r>
            <a:r>
              <a:rPr lang="en-US" altLang="ko-KR" sz="1600" dirty="0" smtClean="0">
                <a:ea typeface="굴림" pitchFamily="50" charset="-127"/>
              </a:rPr>
              <a:t>802.15 TG4m]</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a:t>
            </a:r>
            <a:r>
              <a:rPr lang="en-US" altLang="ko-KR" sz="1600" dirty="0" smtClean="0"/>
              <a:t>proposed resolutions </a:t>
            </a:r>
            <a:r>
              <a:rPr lang="en-US" altLang="ko-KR" sz="1600" dirty="0"/>
              <a:t>for </a:t>
            </a:r>
            <a:r>
              <a:rPr lang="en-US" altLang="ko-KR" sz="1600" dirty="0" smtClean="0"/>
              <a:t>CIDs </a:t>
            </a:r>
            <a:r>
              <a:rPr lang="en-US" altLang="ko-KR" sz="1600" dirty="0"/>
              <a:t>14, 15, 16, 17, 18, 19, 20, </a:t>
            </a:r>
            <a:r>
              <a:rPr lang="en-US" altLang="ko-KR" sz="1600" dirty="0" smtClean="0"/>
              <a:t>21 and 22</a:t>
            </a:r>
            <a:r>
              <a:rPr lang="en-US" altLang="ko-KR" sz="1400" b="1" dirty="0" smtClean="0">
                <a:ea typeface="굴림" pitchFamily="50" charset="-127"/>
              </a:rPr>
              <a:t> </a:t>
            </a:r>
            <a:r>
              <a:rPr lang="en-US" altLang="ko-KR" sz="1600" dirty="0"/>
              <a:t>of</a:t>
            </a:r>
            <a:r>
              <a:rPr lang="ko-KR" altLang="en-US" sz="1600" dirty="0"/>
              <a:t> </a:t>
            </a:r>
            <a:r>
              <a:rPr lang="en-US" altLang="ko-KR" sz="1600" dirty="0" smtClean="0"/>
              <a:t>LB#87.</a:t>
            </a:r>
            <a:endParaRPr lang="en-GB" altLang="ko-KR" sz="1600" dirty="0"/>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smtClean="0"/>
              <a:t>To </a:t>
            </a:r>
            <a:r>
              <a:rPr lang="en-US" altLang="ko-KR" sz="1600" dirty="0"/>
              <a:t>provides proposed </a:t>
            </a:r>
            <a:r>
              <a:rPr lang="en-US" altLang="ko-KR" sz="1600" dirty="0" smtClean="0"/>
              <a:t>resolutions </a:t>
            </a:r>
            <a:r>
              <a:rPr lang="en-US" altLang="ko-KR" sz="1600" dirty="0"/>
              <a:t>for </a:t>
            </a:r>
            <a:r>
              <a:rPr lang="en-US" altLang="ko-KR" sz="1600" dirty="0" smtClean="0"/>
              <a:t>CIDs </a:t>
            </a:r>
            <a:r>
              <a:rPr lang="en-US" altLang="ko-KR" sz="1600" dirty="0"/>
              <a:t>14, 15, 16, 17, 18, 19, 20, </a:t>
            </a:r>
            <a:r>
              <a:rPr lang="en-US" altLang="ko-KR" sz="1600" dirty="0" smtClean="0"/>
              <a:t>21 and 22 of </a:t>
            </a:r>
            <a:r>
              <a:rPr lang="en-US" altLang="ko-KR" sz="1400" b="1" dirty="0" smtClean="0">
                <a:ea typeface="굴림" pitchFamily="50" charset="-127"/>
              </a:rPr>
              <a:t> </a:t>
            </a:r>
            <a:r>
              <a:rPr lang="en-US" altLang="ko-KR" sz="1600" dirty="0"/>
              <a:t>LB#87</a:t>
            </a:r>
            <a:endParaRPr lang="en-US" altLang="ko-KR" sz="1600" b="1" dirty="0" smtClean="0">
              <a:ea typeface="굴림" pitchFamily="50" charset="-127"/>
            </a:endParaRPr>
          </a:p>
          <a:p>
            <a:pPr marL="684000" indent="-914400">
              <a:defRPr/>
            </a:pPr>
            <a:r>
              <a:rPr lang="en-US" altLang="ko-KR" sz="1600" b="1" dirty="0" smtClean="0">
                <a:ea typeface="굴림" pitchFamily="50" charset="-127"/>
              </a:rPr>
              <a:t>Notice</a:t>
            </a:r>
            <a:r>
              <a:rPr lang="en-US" altLang="ko-KR" sz="1600" b="1" dirty="0">
                <a:ea typeface="굴림" pitchFamily="50" charset="-127"/>
              </a:rPr>
              <a:t>: </a:t>
            </a:r>
            <a:r>
              <a:rPr lang="en-US" altLang="ko-KR" sz="1600" dirty="0"/>
              <a:t>This document has been prepared to assist the IEEE P802.15.  It is offered as a basis </a:t>
            </a:r>
            <a:r>
              <a:rPr lang="en-US" altLang="ko-KR" sz="1600" dirty="0" smtClean="0"/>
              <a:t>for discussion </a:t>
            </a:r>
            <a:r>
              <a:rPr lang="en-US" altLang="ko-KR" sz="1600" dirty="0"/>
              <a:t>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774000" indent="-914400">
              <a:spcBef>
                <a:spcPts val="600"/>
              </a:spcBef>
              <a:defRPr/>
            </a:pPr>
            <a:r>
              <a:rPr lang="en-US" altLang="ko-KR" sz="1600" b="1" dirty="0" smtClean="0">
                <a:ea typeface="굴림" pitchFamily="50" charset="-127"/>
              </a:rPr>
              <a:t>Release:</a:t>
            </a:r>
            <a:r>
              <a:rPr lang="en-US" altLang="ko-KR" sz="1600" dirty="0">
                <a:ea typeface="굴림" pitchFamily="50" charset="-127"/>
              </a:rPr>
              <a:t>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b="1" dirty="0" smtClean="0"/>
              <a:t>Comments for Sub-clauses 4.3.2 and 4.5.1.5</a:t>
            </a:r>
            <a:endParaRPr lang="ko-KR" altLang="en-US" sz="2800" dirty="0">
              <a:ea typeface="굴림" pitchFamily="34" charset="-127"/>
            </a:endParaRPr>
          </a:p>
        </p:txBody>
      </p:sp>
      <p:sp>
        <p:nvSpPr>
          <p:cNvPr id="3" name="내용 개체 틀 2"/>
          <p:cNvSpPr>
            <a:spLocks noGrp="1"/>
          </p:cNvSpPr>
          <p:nvPr>
            <p:ph idx="1"/>
          </p:nvPr>
        </p:nvSpPr>
        <p:spPr>
          <a:xfrm>
            <a:off x="685800" y="1772816"/>
            <a:ext cx="8206680" cy="4680520"/>
          </a:xfrm>
        </p:spPr>
        <p:txBody>
          <a:bodyPr/>
          <a:lstStyle/>
          <a:p>
            <a:r>
              <a:rPr lang="en-US" altLang="ko-KR" dirty="0" smtClean="0"/>
              <a:t>CID 14 (Editorial)</a:t>
            </a:r>
          </a:p>
          <a:p>
            <a:r>
              <a:rPr lang="en-US" altLang="ko-KR" dirty="0"/>
              <a:t>CID </a:t>
            </a:r>
            <a:r>
              <a:rPr lang="en-US" altLang="ko-KR" dirty="0" smtClean="0"/>
              <a:t>15 </a:t>
            </a:r>
            <a:r>
              <a:rPr lang="en-US" altLang="ko-KR" dirty="0"/>
              <a:t>(Editorial)</a:t>
            </a:r>
          </a:p>
          <a:p>
            <a:r>
              <a:rPr lang="en-US" altLang="ko-KR" dirty="0"/>
              <a:t>CID </a:t>
            </a:r>
            <a:r>
              <a:rPr lang="en-US" altLang="ko-KR" dirty="0" smtClean="0"/>
              <a:t>16 </a:t>
            </a:r>
            <a:r>
              <a:rPr lang="en-US" altLang="ko-KR" dirty="0"/>
              <a:t>(Editorial)</a:t>
            </a:r>
          </a:p>
          <a:p>
            <a:r>
              <a:rPr lang="en-US" altLang="ko-KR" dirty="0"/>
              <a:t>CID 17 (Technical)</a:t>
            </a:r>
          </a:p>
          <a:p>
            <a:r>
              <a:rPr lang="en-US" altLang="ko-KR" dirty="0"/>
              <a:t>CID </a:t>
            </a:r>
            <a:r>
              <a:rPr lang="en-US" altLang="ko-KR" dirty="0" smtClean="0"/>
              <a:t>18 </a:t>
            </a:r>
            <a:r>
              <a:rPr lang="en-US" altLang="ko-KR" dirty="0"/>
              <a:t>(Editorial</a:t>
            </a:r>
            <a:r>
              <a:rPr lang="en-US" altLang="ko-KR" dirty="0" smtClean="0"/>
              <a:t>)</a:t>
            </a:r>
          </a:p>
          <a:p>
            <a:r>
              <a:rPr lang="en-US" altLang="ko-KR" dirty="0"/>
              <a:t>CID </a:t>
            </a:r>
            <a:r>
              <a:rPr lang="en-US" altLang="ko-KR" dirty="0" smtClean="0"/>
              <a:t>19 </a:t>
            </a:r>
            <a:r>
              <a:rPr lang="en-US" altLang="ko-KR" dirty="0"/>
              <a:t>(Editorial)</a:t>
            </a:r>
          </a:p>
          <a:p>
            <a:r>
              <a:rPr lang="en-US" altLang="ko-KR" dirty="0"/>
              <a:t>CID 20 (Editorial)</a:t>
            </a:r>
          </a:p>
          <a:p>
            <a:r>
              <a:rPr lang="en-US" altLang="ko-KR" dirty="0"/>
              <a:t>CID 21 (Technical</a:t>
            </a:r>
            <a:r>
              <a:rPr lang="en-US" altLang="ko-KR" dirty="0" smtClean="0"/>
              <a:t>)</a:t>
            </a:r>
          </a:p>
          <a:p>
            <a:r>
              <a:rPr lang="en-US" altLang="ko-KR" dirty="0" smtClean="0"/>
              <a:t>CID </a:t>
            </a:r>
            <a:r>
              <a:rPr lang="en-US" altLang="ko-KR" dirty="0"/>
              <a:t>22 (Editorial</a:t>
            </a:r>
            <a:r>
              <a:rPr lang="en-US" altLang="ko-KR" dirty="0" smtClean="0"/>
              <a:t>)</a:t>
            </a:r>
            <a:endParaRPr lang="en-US" altLang="ko-KR" dirty="0"/>
          </a:p>
        </p:txBody>
      </p:sp>
    </p:spTree>
    <p:extLst>
      <p:ext uri="{BB962C8B-B14F-4D97-AF65-F5344CB8AC3E}">
        <p14:creationId xmlns:p14="http://schemas.microsoft.com/office/powerpoint/2010/main" val="2435230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CIDs 14, 15, and 20 (Editorial)</a:t>
            </a:r>
            <a:endParaRPr lang="ko-KR" altLang="en-US" b="1" dirty="0"/>
          </a:p>
        </p:txBody>
      </p:sp>
      <p:sp>
        <p:nvSpPr>
          <p:cNvPr id="3" name="내용 개체 틀 2"/>
          <p:cNvSpPr>
            <a:spLocks noGrp="1"/>
          </p:cNvSpPr>
          <p:nvPr>
            <p:ph idx="1"/>
          </p:nvPr>
        </p:nvSpPr>
        <p:spPr/>
        <p:txBody>
          <a:bodyPr/>
          <a:lstStyle/>
          <a:p>
            <a:r>
              <a:rPr lang="en-US" altLang="ko-KR" sz="1600" dirty="0" smtClean="0"/>
              <a:t>Comment</a:t>
            </a:r>
          </a:p>
          <a:p>
            <a:pPr lvl="1"/>
            <a:r>
              <a:rPr lang="en-US" altLang="ko-KR" sz="1200" dirty="0" smtClean="0"/>
              <a:t>CID 14: "...</a:t>
            </a:r>
            <a:r>
              <a:rPr lang="en-US" altLang="ko-KR" sz="1200" dirty="0"/>
              <a:t>is a form of a cluster tree network</a:t>
            </a:r>
            <a:r>
              <a:rPr lang="en-US" altLang="ko-KR" sz="1200" dirty="0" smtClean="0"/>
              <a:t>…" </a:t>
            </a:r>
          </a:p>
          <a:p>
            <a:pPr lvl="1"/>
            <a:r>
              <a:rPr lang="en-US" altLang="ko-KR" sz="1200" dirty="0"/>
              <a:t>CID 15: 1st instance and def. of TMCTP acronym occur above in 4.2.</a:t>
            </a:r>
          </a:p>
          <a:p>
            <a:pPr lvl="1"/>
            <a:r>
              <a:rPr lang="en-US" altLang="ko-KR" sz="1200" dirty="0" smtClean="0"/>
              <a:t>CID </a:t>
            </a:r>
            <a:r>
              <a:rPr lang="en-US" altLang="ko-KR" sz="1200" dirty="0"/>
              <a:t>20: Long sentence - would be easier to understand if 2 shorter sentences</a:t>
            </a:r>
          </a:p>
          <a:p>
            <a:r>
              <a:rPr lang="en-US" altLang="ko-KR" sz="1600" dirty="0"/>
              <a:t>Proposed </a:t>
            </a:r>
            <a:r>
              <a:rPr lang="en-US" altLang="ko-KR" sz="1600" dirty="0" smtClean="0"/>
              <a:t>Change</a:t>
            </a:r>
          </a:p>
          <a:p>
            <a:pPr lvl="1"/>
            <a:r>
              <a:rPr lang="en-US" altLang="ko-KR" sz="1200" dirty="0"/>
              <a:t>CID 14: </a:t>
            </a:r>
            <a:r>
              <a:rPr lang="en-US" altLang="ko-KR" sz="1200" dirty="0" smtClean="0"/>
              <a:t>Redundant </a:t>
            </a:r>
            <a:r>
              <a:rPr lang="en-US" altLang="ko-KR" sz="1200" dirty="0"/>
              <a:t>"a" - replace with "...is a form of cluster tree network</a:t>
            </a:r>
            <a:r>
              <a:rPr lang="en-US" altLang="ko-KR" sz="1200" dirty="0" smtClean="0"/>
              <a:t>…“</a:t>
            </a:r>
          </a:p>
          <a:p>
            <a:pPr lvl="1"/>
            <a:r>
              <a:rPr lang="en-US" altLang="ko-KR" sz="1200" dirty="0"/>
              <a:t>CID 15: Remove acronym </a:t>
            </a:r>
            <a:r>
              <a:rPr lang="en-US" altLang="ko-KR" sz="1200" dirty="0" smtClean="0"/>
              <a:t>definition.</a:t>
            </a:r>
          </a:p>
          <a:p>
            <a:pPr lvl="1"/>
            <a:r>
              <a:rPr lang="en-US" altLang="ko-KR" sz="1200" dirty="0" smtClean="0"/>
              <a:t>CID 20</a:t>
            </a:r>
            <a:r>
              <a:rPr lang="en-US" altLang="ko-KR" sz="1200" dirty="0"/>
              <a:t>: Replace with "A TVWS multichannel cluster tree PAN (TMCTP) is a form of cluster tree network where the SPC is the overall PAN coordinator providing synchronization services to other PAN coordinators in the cluster.  The SPC also has access to the geo-location database (GDB) server to provide TVWS channel availability information </a:t>
            </a:r>
            <a:r>
              <a:rPr lang="en-US" altLang="ko-KR" sz="1200" dirty="0" smtClean="0"/>
              <a:t>to the </a:t>
            </a:r>
            <a:r>
              <a:rPr lang="en-US" altLang="ko-KR" sz="1200" dirty="0"/>
              <a:t>other PAN coordinators.</a:t>
            </a:r>
          </a:p>
          <a:p>
            <a:r>
              <a:rPr lang="en-US" altLang="ko-KR" sz="1600" dirty="0" smtClean="0"/>
              <a:t>Proposed Resolution</a:t>
            </a:r>
          </a:p>
          <a:p>
            <a:pPr lvl="1"/>
            <a:r>
              <a:rPr lang="en-US" altLang="ko-KR" sz="1200" b="1" i="1" dirty="0" smtClean="0">
                <a:solidFill>
                  <a:srgbClr val="0000FF"/>
                </a:solidFill>
              </a:rPr>
              <a:t>(from) </a:t>
            </a:r>
            <a:r>
              <a:rPr lang="en-US" altLang="ko-KR" sz="1200" dirty="0"/>
              <a:t>A </a:t>
            </a:r>
            <a:r>
              <a:rPr lang="en-US" altLang="ko-KR" sz="1200" strike="sngStrike" dirty="0">
                <a:solidFill>
                  <a:srgbClr val="FF0000"/>
                </a:solidFill>
              </a:rPr>
              <a:t>TVWS multichannel cluster tree PAN (</a:t>
            </a:r>
            <a:r>
              <a:rPr lang="en-US" altLang="ko-KR" sz="1200" dirty="0"/>
              <a:t>TMCTP</a:t>
            </a:r>
            <a:r>
              <a:rPr lang="en-US" altLang="ko-KR" sz="1200" strike="sngStrike" dirty="0">
                <a:solidFill>
                  <a:srgbClr val="FF0000"/>
                </a:solidFill>
              </a:rPr>
              <a:t>)</a:t>
            </a:r>
            <a:r>
              <a:rPr lang="en-US" altLang="ko-KR" sz="1200" dirty="0"/>
              <a:t> is </a:t>
            </a:r>
            <a:r>
              <a:rPr lang="en-US" altLang="ko-KR" sz="1200" dirty="0">
                <a:solidFill>
                  <a:srgbClr val="FF0000"/>
                </a:solidFill>
              </a:rPr>
              <a:t>a form of a cluster tree network </a:t>
            </a:r>
            <a:r>
              <a:rPr lang="en-US" altLang="ko-KR" sz="1200" dirty="0"/>
              <a:t>where the SPC is </a:t>
            </a:r>
            <a:r>
              <a:rPr lang="en-US" altLang="ko-KR" sz="1200" dirty="0" smtClean="0"/>
              <a:t>the overall </a:t>
            </a:r>
            <a:r>
              <a:rPr lang="en-US" altLang="ko-KR" sz="1200" dirty="0"/>
              <a:t>PAN coordinator providing synchronization services to other PAN coordinators in the cluster </a:t>
            </a:r>
            <a:r>
              <a:rPr lang="en-US" altLang="ko-KR" sz="1200" dirty="0" smtClean="0">
                <a:solidFill>
                  <a:srgbClr val="FF0000"/>
                </a:solidFill>
              </a:rPr>
              <a:t>and</a:t>
            </a:r>
            <a:r>
              <a:rPr lang="en-US" altLang="ko-KR" sz="1200" dirty="0" smtClean="0"/>
              <a:t> has </a:t>
            </a:r>
            <a:r>
              <a:rPr lang="en-US" altLang="ko-KR" sz="1200" dirty="0"/>
              <a:t>access to the geo-location database (GDB) server to provide TVWS channel availability information </a:t>
            </a:r>
            <a:r>
              <a:rPr lang="en-US" altLang="ko-KR" sz="1200" dirty="0" smtClean="0"/>
              <a:t>to the </a:t>
            </a:r>
            <a:r>
              <a:rPr lang="en-US" altLang="ko-KR" sz="1200" dirty="0"/>
              <a:t>other PAN coordinators</a:t>
            </a:r>
            <a:r>
              <a:rPr lang="en-US" altLang="ko-KR" sz="1200" dirty="0" smtClean="0"/>
              <a:t>.</a:t>
            </a:r>
          </a:p>
          <a:p>
            <a:pPr lvl="1"/>
            <a:r>
              <a:rPr lang="en-US" altLang="ko-KR" sz="1200" b="1" i="1" dirty="0" smtClean="0">
                <a:solidFill>
                  <a:srgbClr val="0000FF"/>
                </a:solidFill>
              </a:rPr>
              <a:t>(to) </a:t>
            </a:r>
            <a:r>
              <a:rPr lang="en-US" altLang="ko-KR" sz="1200" dirty="0"/>
              <a:t>A </a:t>
            </a:r>
            <a:r>
              <a:rPr lang="en-US" altLang="ko-KR" sz="1200" dirty="0">
                <a:solidFill>
                  <a:srgbClr val="FF0000"/>
                </a:solidFill>
              </a:rPr>
              <a:t>TMCTP</a:t>
            </a:r>
            <a:r>
              <a:rPr lang="en-US" altLang="ko-KR" sz="1200" dirty="0"/>
              <a:t> is </a:t>
            </a:r>
            <a:r>
              <a:rPr lang="en-US" altLang="ko-KR" sz="1200" dirty="0">
                <a:solidFill>
                  <a:srgbClr val="FF0000"/>
                </a:solidFill>
              </a:rPr>
              <a:t>a form of cluster tree network </a:t>
            </a:r>
            <a:r>
              <a:rPr lang="en-US" altLang="ko-KR" sz="1200" dirty="0"/>
              <a:t>where the SPC is the overall PAN coordinator providing synchronization services to other PAN coordinators in the </a:t>
            </a:r>
            <a:r>
              <a:rPr lang="en-US" altLang="ko-KR" sz="1200" dirty="0">
                <a:solidFill>
                  <a:srgbClr val="FF0000"/>
                </a:solidFill>
              </a:rPr>
              <a:t>cluster. The </a:t>
            </a:r>
            <a:r>
              <a:rPr lang="en-US" altLang="ko-KR" sz="1200" dirty="0"/>
              <a:t>SPC also has access to the </a:t>
            </a:r>
            <a:r>
              <a:rPr lang="en-US" altLang="ko-KR" sz="1200" dirty="0" smtClean="0"/>
              <a:t>geo-location database (GDB) </a:t>
            </a:r>
            <a:r>
              <a:rPr lang="en-US" altLang="ko-KR" sz="1200" dirty="0"/>
              <a:t>server to provide TVWS channel availability information to the other PAN coordinators.</a:t>
            </a:r>
            <a:endParaRPr lang="ko-KR" altLang="en-US" sz="1200" dirty="0"/>
          </a:p>
        </p:txBody>
      </p:sp>
      <p:sp>
        <p:nvSpPr>
          <p:cNvPr id="4" name="직사각형 3"/>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2086551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CIDs 16, 18, </a:t>
            </a:r>
            <a:r>
              <a:rPr lang="en-US" altLang="ko-KR" b="1" dirty="0"/>
              <a:t>and </a:t>
            </a:r>
            <a:r>
              <a:rPr lang="en-US" altLang="ko-KR" b="1" dirty="0" smtClean="0"/>
              <a:t>19 (Editorial)</a:t>
            </a:r>
            <a:br>
              <a:rPr lang="en-US" altLang="ko-KR" b="1" dirty="0" smtClean="0"/>
            </a:br>
            <a:r>
              <a:rPr lang="en-US" altLang="ko-KR" b="1" dirty="0" smtClean="0"/>
              <a:t>CID 17 </a:t>
            </a:r>
            <a:r>
              <a:rPr lang="en-US" altLang="ko-KR" b="1" dirty="0">
                <a:solidFill>
                  <a:schemeClr val="tx1"/>
                </a:solidFill>
              </a:rPr>
              <a:t>(Technical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p:txBody>
          <a:bodyPr/>
          <a:lstStyle/>
          <a:p>
            <a:r>
              <a:rPr lang="en-US" altLang="ko-KR" sz="1600" dirty="0" smtClean="0"/>
              <a:t>Comment</a:t>
            </a:r>
          </a:p>
          <a:p>
            <a:pPr lvl="1"/>
            <a:r>
              <a:rPr lang="en-US" altLang="ko-KR" sz="1200" dirty="0" smtClean="0"/>
              <a:t>CID 16</a:t>
            </a:r>
            <a:r>
              <a:rPr lang="en-US" altLang="ko-KR" sz="1200" dirty="0"/>
              <a:t>: "Each TMCTP-parent PAN coordinator including the SPC.." needs commas (otherwise the sense is "each parent PAN coordinator which contains the SPC") </a:t>
            </a:r>
            <a:endParaRPr lang="en-US" altLang="ko-KR" sz="1200" dirty="0" smtClean="0"/>
          </a:p>
          <a:p>
            <a:pPr lvl="1"/>
            <a:r>
              <a:rPr lang="en-US" altLang="ko-KR" sz="1200" dirty="0" smtClean="0"/>
              <a:t>CID 17: "...</a:t>
            </a:r>
            <a:r>
              <a:rPr lang="en-US" altLang="ko-KR" sz="1200" dirty="0"/>
              <a:t>during the active portion of the TMCTP-parent PAN coordinator…" doesn't make </a:t>
            </a:r>
            <a:r>
              <a:rPr lang="en-US" altLang="ko-KR" sz="1200" dirty="0" smtClean="0"/>
              <a:t>sense</a:t>
            </a:r>
          </a:p>
          <a:p>
            <a:pPr lvl="1"/>
            <a:r>
              <a:rPr lang="en-US" altLang="ko-KR" sz="1200" dirty="0"/>
              <a:t>CID </a:t>
            </a:r>
            <a:r>
              <a:rPr lang="en-US" altLang="ko-KR" sz="1200" dirty="0" smtClean="0"/>
              <a:t>18: "…</a:t>
            </a:r>
            <a:r>
              <a:rPr lang="en-US" altLang="ko-KR" sz="1200" dirty="0"/>
              <a:t>beacon only period…"</a:t>
            </a:r>
          </a:p>
          <a:p>
            <a:pPr lvl="1"/>
            <a:r>
              <a:rPr lang="en-US" altLang="ko-KR" sz="1200" dirty="0"/>
              <a:t>CID </a:t>
            </a:r>
            <a:r>
              <a:rPr lang="en-US" altLang="ko-KR" sz="1200" dirty="0" smtClean="0"/>
              <a:t>19: 1st </a:t>
            </a:r>
            <a:r>
              <a:rPr lang="en-US" altLang="ko-KR" sz="1200" dirty="0"/>
              <a:t>instance and def. of acronym BOP occur above in 4.2.</a:t>
            </a:r>
            <a:endParaRPr lang="en-US" altLang="ko-KR" sz="1200" dirty="0" smtClean="0"/>
          </a:p>
          <a:p>
            <a:r>
              <a:rPr lang="en-US" altLang="ko-KR" sz="1600" dirty="0" smtClean="0"/>
              <a:t>Proposed Change</a:t>
            </a:r>
          </a:p>
          <a:p>
            <a:pPr lvl="1"/>
            <a:r>
              <a:rPr lang="en-US" altLang="ko-KR" sz="1200" dirty="0"/>
              <a:t>CID </a:t>
            </a:r>
            <a:r>
              <a:rPr lang="en-US" altLang="ko-KR" sz="1200" dirty="0" smtClean="0"/>
              <a:t>16: </a:t>
            </a:r>
            <a:r>
              <a:rPr lang="en-US" altLang="ko-KR" sz="1200" dirty="0"/>
              <a:t>Replace with "Each TMCTP-parent PAN coordinator, including the SPC</a:t>
            </a:r>
            <a:r>
              <a:rPr lang="en-US" altLang="ko-KR" sz="1200" dirty="0" smtClean="0"/>
              <a:t>,…“</a:t>
            </a:r>
          </a:p>
          <a:p>
            <a:pPr lvl="1"/>
            <a:r>
              <a:rPr lang="en-US" altLang="ko-KR" sz="1200" dirty="0" smtClean="0"/>
              <a:t>CID 17: Clarification required</a:t>
            </a:r>
          </a:p>
          <a:p>
            <a:pPr lvl="1"/>
            <a:r>
              <a:rPr lang="en-US" altLang="ko-KR" sz="1200" dirty="0"/>
              <a:t>CID 18: </a:t>
            </a:r>
            <a:r>
              <a:rPr lang="en-US" altLang="ko-KR" sz="1200" dirty="0" smtClean="0"/>
              <a:t>Change </a:t>
            </a:r>
            <a:r>
              <a:rPr lang="en-US" altLang="ko-KR" sz="1200" dirty="0"/>
              <a:t>to "…beacon-only period…" throughout document</a:t>
            </a:r>
            <a:endParaRPr lang="en-US" altLang="ko-KR" sz="1200" dirty="0" smtClean="0"/>
          </a:p>
          <a:p>
            <a:pPr lvl="1"/>
            <a:r>
              <a:rPr lang="en-US" altLang="ko-KR" sz="1200" dirty="0"/>
              <a:t>CID 19: </a:t>
            </a:r>
            <a:r>
              <a:rPr lang="en-US" altLang="ko-KR" sz="1200" dirty="0" smtClean="0"/>
              <a:t>Remove </a:t>
            </a:r>
            <a:r>
              <a:rPr lang="en-US" altLang="ko-KR" sz="1200" dirty="0"/>
              <a:t>acronym </a:t>
            </a:r>
            <a:r>
              <a:rPr lang="en-US" altLang="ko-KR" sz="1200" dirty="0" smtClean="0"/>
              <a:t>definition</a:t>
            </a:r>
            <a:r>
              <a:rPr lang="en-US" altLang="ko-KR" sz="1200" dirty="0"/>
              <a:t>.</a:t>
            </a:r>
            <a:endParaRPr lang="en-US" altLang="ko-KR" sz="1200" dirty="0" smtClean="0"/>
          </a:p>
          <a:p>
            <a:r>
              <a:rPr lang="en-US" altLang="ko-KR" sz="1600" dirty="0" smtClean="0"/>
              <a:t>Proposed Resolution</a:t>
            </a:r>
          </a:p>
          <a:p>
            <a:pPr lvl="1"/>
            <a:r>
              <a:rPr lang="en-US" altLang="ko-KR" sz="1200" b="1" i="1" dirty="0" smtClean="0">
                <a:solidFill>
                  <a:srgbClr val="0000FF"/>
                </a:solidFill>
              </a:rPr>
              <a:t>(from) </a:t>
            </a:r>
            <a:r>
              <a:rPr lang="en-US" altLang="ko-KR" sz="1200" dirty="0"/>
              <a:t>Each TMCTP-parent PAN </a:t>
            </a:r>
            <a:r>
              <a:rPr lang="en-US" altLang="ko-KR" sz="1200" dirty="0">
                <a:solidFill>
                  <a:srgbClr val="FF0000"/>
                </a:solidFill>
              </a:rPr>
              <a:t>coordinator including </a:t>
            </a:r>
            <a:r>
              <a:rPr lang="en-US" altLang="ko-KR" sz="1200" dirty="0"/>
              <a:t>the SPC may communicate with </a:t>
            </a:r>
            <a:r>
              <a:rPr lang="en-US" altLang="ko-KR" sz="1200" dirty="0" smtClean="0"/>
              <a:t>its TMCTP-child </a:t>
            </a:r>
            <a:r>
              <a:rPr lang="en-US" altLang="ko-KR" sz="1200" dirty="0"/>
              <a:t>PAN coordinators during the </a:t>
            </a:r>
            <a:r>
              <a:rPr lang="en-US" altLang="ko-KR" sz="1200" dirty="0">
                <a:solidFill>
                  <a:srgbClr val="FF0000"/>
                </a:solidFill>
              </a:rPr>
              <a:t>active portion </a:t>
            </a:r>
            <a:r>
              <a:rPr lang="en-US" altLang="ko-KR" sz="1200" dirty="0"/>
              <a:t>of the TMCTP-parent PAN coordinator </a:t>
            </a:r>
            <a:r>
              <a:rPr lang="en-US" altLang="ko-KR" sz="1200" dirty="0" smtClean="0"/>
              <a:t>and receives </a:t>
            </a:r>
            <a:r>
              <a:rPr lang="en-US" altLang="ko-KR" sz="1200" dirty="0"/>
              <a:t>beacon frames of TMCTP-child PAN coordinators on a dedicated channel during the </a:t>
            </a:r>
            <a:r>
              <a:rPr lang="en-US" altLang="ko-KR" sz="1200" dirty="0" smtClean="0"/>
              <a:t>dedicated beacon </a:t>
            </a:r>
            <a:r>
              <a:rPr lang="en-US" altLang="ko-KR" sz="1200" dirty="0"/>
              <a:t>slots (DBS) assigned to them in the </a:t>
            </a:r>
            <a:r>
              <a:rPr lang="en-US" altLang="ko-KR" sz="1200" strike="sngStrike" dirty="0">
                <a:solidFill>
                  <a:srgbClr val="FF0000"/>
                </a:solidFill>
              </a:rPr>
              <a:t>beacon only period (</a:t>
            </a:r>
            <a:r>
              <a:rPr lang="en-US" altLang="ko-KR" sz="1200" dirty="0">
                <a:solidFill>
                  <a:srgbClr val="FF0000"/>
                </a:solidFill>
              </a:rPr>
              <a:t>BOP</a:t>
            </a:r>
            <a:r>
              <a:rPr lang="en-US" altLang="ko-KR" sz="1200" strike="sngStrike" dirty="0" smtClean="0">
                <a:solidFill>
                  <a:srgbClr val="FF0000"/>
                </a:solidFill>
              </a:rPr>
              <a:t>)</a:t>
            </a:r>
            <a:r>
              <a:rPr lang="en-US" altLang="ko-KR" sz="1200" dirty="0" smtClean="0"/>
              <a:t>, </a:t>
            </a:r>
            <a:r>
              <a:rPr lang="en-US" altLang="ko-KR" sz="1200" dirty="0"/>
              <a:t>as shown with an asterisk (*) </a:t>
            </a:r>
            <a:r>
              <a:rPr lang="en-US" altLang="ko-KR" sz="1200" dirty="0" smtClean="0"/>
              <a:t>in Figure </a:t>
            </a:r>
            <a:r>
              <a:rPr lang="en-US" altLang="ko-KR" sz="1200" dirty="0"/>
              <a:t>2a</a:t>
            </a:r>
            <a:r>
              <a:rPr lang="en-US" altLang="ko-KR" sz="1200" dirty="0" smtClean="0"/>
              <a:t>.</a:t>
            </a:r>
          </a:p>
          <a:p>
            <a:pPr lvl="1"/>
            <a:r>
              <a:rPr lang="en-US" altLang="ko-KR" sz="1200" b="1" i="1" dirty="0" smtClean="0">
                <a:solidFill>
                  <a:srgbClr val="0000FF"/>
                </a:solidFill>
              </a:rPr>
              <a:t>(to) </a:t>
            </a:r>
            <a:r>
              <a:rPr lang="en-US" altLang="ko-KR" sz="1200" dirty="0"/>
              <a:t>Each TMCTP-parent PAN </a:t>
            </a:r>
            <a:r>
              <a:rPr lang="en-US" altLang="ko-KR" sz="1200" dirty="0" smtClean="0">
                <a:solidFill>
                  <a:srgbClr val="FF0000"/>
                </a:solidFill>
              </a:rPr>
              <a:t>coordinator, </a:t>
            </a:r>
            <a:r>
              <a:rPr lang="en-US" altLang="ko-KR" sz="1200" dirty="0">
                <a:solidFill>
                  <a:srgbClr val="FF0000"/>
                </a:solidFill>
              </a:rPr>
              <a:t>including </a:t>
            </a:r>
            <a:r>
              <a:rPr lang="en-US" altLang="ko-KR" sz="1200" dirty="0"/>
              <a:t>the </a:t>
            </a:r>
            <a:r>
              <a:rPr lang="en-US" altLang="ko-KR" sz="1200" dirty="0" smtClean="0"/>
              <a:t>SPC</a:t>
            </a:r>
            <a:r>
              <a:rPr lang="en-US" altLang="ko-KR" sz="1200" dirty="0" smtClean="0">
                <a:solidFill>
                  <a:srgbClr val="FF0000"/>
                </a:solidFill>
              </a:rPr>
              <a:t>,</a:t>
            </a:r>
            <a:r>
              <a:rPr lang="en-US" altLang="ko-KR" sz="1200" dirty="0" smtClean="0"/>
              <a:t> </a:t>
            </a:r>
            <a:r>
              <a:rPr lang="en-US" altLang="ko-KR" sz="1200" dirty="0"/>
              <a:t>may communicate with its TMCTP-child PAN coordinators during the </a:t>
            </a:r>
            <a:r>
              <a:rPr lang="en-US" altLang="ko-KR" sz="1200" dirty="0" smtClean="0">
                <a:solidFill>
                  <a:srgbClr val="FF0000"/>
                </a:solidFill>
              </a:rPr>
              <a:t>CAP </a:t>
            </a:r>
            <a:r>
              <a:rPr lang="en-US" altLang="ko-KR" sz="1200" dirty="0">
                <a:solidFill>
                  <a:srgbClr val="FF0000"/>
                </a:solidFill>
              </a:rPr>
              <a:t>or </a:t>
            </a:r>
            <a:r>
              <a:rPr lang="en-US" altLang="ko-KR" sz="1200" dirty="0" smtClean="0">
                <a:solidFill>
                  <a:srgbClr val="FF0000"/>
                </a:solidFill>
              </a:rPr>
              <a:t>CFP </a:t>
            </a:r>
            <a:r>
              <a:rPr lang="en-US" altLang="ko-KR" sz="1200" dirty="0" smtClean="0"/>
              <a:t>of </a:t>
            </a:r>
            <a:r>
              <a:rPr lang="en-US" altLang="ko-KR" sz="1200" dirty="0"/>
              <a:t>the TMCTP-parent PAN coordinator and receives beacon frames of TMCTP-child PAN coordinators on a dedicated channel during the dedicated beacon slots (DBS) assigned to them in the </a:t>
            </a:r>
            <a:r>
              <a:rPr lang="en-US" altLang="ko-KR" sz="1200" dirty="0" smtClean="0">
                <a:solidFill>
                  <a:srgbClr val="FF0000"/>
                </a:solidFill>
              </a:rPr>
              <a:t>BOP</a:t>
            </a:r>
            <a:r>
              <a:rPr lang="en-US" altLang="ko-KR" sz="1200" dirty="0" smtClean="0"/>
              <a:t>, </a:t>
            </a:r>
            <a:r>
              <a:rPr lang="en-US" altLang="ko-KR" sz="1200" dirty="0"/>
              <a:t>as shown with an asterisk (*) in Figure 2a.</a:t>
            </a:r>
          </a:p>
        </p:txBody>
      </p:sp>
      <p:sp>
        <p:nvSpPr>
          <p:cNvPr id="4" name="직사각형 3"/>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2075211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21 </a:t>
            </a:r>
            <a:r>
              <a:rPr lang="en-US" altLang="ko-KR" b="1" dirty="0">
                <a:solidFill>
                  <a:schemeClr val="tx1"/>
                </a:solidFill>
              </a:rPr>
              <a:t>(Technical)</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400" dirty="0"/>
              <a:t>Not sure what the sentence means when it says "TMCTP increases the coverage area with controlled message latency and reduced collisions between coordinators" - does this mean that the use of TMCTP reduces message latency and collisions with the result that the coverage area is increased</a:t>
            </a:r>
            <a:r>
              <a:rPr lang="en-US" altLang="ko-KR" sz="1400" dirty="0" smtClean="0"/>
              <a:t>? </a:t>
            </a:r>
            <a:endParaRPr lang="en-US" altLang="ko-KR" sz="1400" dirty="0"/>
          </a:p>
          <a:p>
            <a:r>
              <a:rPr lang="en-US" altLang="ko-KR" sz="2000" dirty="0"/>
              <a:t>Proposed </a:t>
            </a:r>
            <a:r>
              <a:rPr lang="en-US" altLang="ko-KR" sz="2000" dirty="0" smtClean="0"/>
              <a:t>Change</a:t>
            </a:r>
          </a:p>
          <a:p>
            <a:pPr lvl="1"/>
            <a:r>
              <a:rPr lang="en-US" altLang="ko-KR" sz="1600" dirty="0"/>
              <a:t>Clarification required </a:t>
            </a:r>
            <a:endParaRPr lang="en-US" altLang="ko-KR" sz="1600" dirty="0" smtClean="0"/>
          </a:p>
          <a:p>
            <a:r>
              <a:rPr lang="en-US" altLang="ko-KR" sz="2000" dirty="0" smtClean="0"/>
              <a:t>Proposed Resolution</a:t>
            </a:r>
          </a:p>
          <a:p>
            <a:pPr lvl="1"/>
            <a:r>
              <a:rPr lang="en-US" altLang="ko-KR" sz="1400" i="1" dirty="0">
                <a:solidFill>
                  <a:srgbClr val="0000FF"/>
                </a:solidFill>
              </a:rPr>
              <a:t>(from) </a:t>
            </a:r>
            <a:r>
              <a:rPr lang="en-US" altLang="ko-KR" sz="1400" dirty="0"/>
              <a:t>The use of TMCTP increases the coverage area with controlled message latency and reduced collisions between coordinators, </a:t>
            </a:r>
            <a:r>
              <a:rPr lang="en-US" altLang="ko-KR" sz="1400" dirty="0" smtClean="0"/>
              <a:t>and </a:t>
            </a:r>
            <a:r>
              <a:rPr lang="en-US" altLang="ko-KR" sz="1400" dirty="0"/>
              <a:t>allows independent operations of each </a:t>
            </a:r>
            <a:r>
              <a:rPr lang="en-US" altLang="ko-KR" sz="1400" dirty="0" smtClean="0"/>
              <a:t>cluster simultaneously</a:t>
            </a:r>
            <a:r>
              <a:rPr lang="en-US" altLang="ko-KR" sz="1400" dirty="0"/>
              <a:t>.</a:t>
            </a:r>
          </a:p>
          <a:p>
            <a:pPr lvl="1"/>
            <a:r>
              <a:rPr lang="en-US" altLang="ko-KR" sz="1400" i="1" dirty="0">
                <a:solidFill>
                  <a:srgbClr val="0000FF"/>
                </a:solidFill>
              </a:rPr>
              <a:t>(to) </a:t>
            </a:r>
            <a:r>
              <a:rPr lang="en-US" altLang="ko-KR" sz="1400" dirty="0" smtClean="0"/>
              <a:t>In</a:t>
            </a:r>
            <a:r>
              <a:rPr lang="ko-KR" altLang="en-US" sz="1400" i="1" dirty="0" smtClean="0">
                <a:solidFill>
                  <a:srgbClr val="0000FF"/>
                </a:solidFill>
              </a:rPr>
              <a:t> </a:t>
            </a:r>
            <a:r>
              <a:rPr lang="en-US" altLang="ko-KR" sz="1400" dirty="0"/>
              <a:t>the </a:t>
            </a:r>
            <a:r>
              <a:rPr lang="en-US" altLang="ko-KR" sz="1400" dirty="0" smtClean="0"/>
              <a:t>TMCTP, collisions between clusters can be reduced because each cluster uses its own</a:t>
            </a:r>
            <a:r>
              <a:rPr lang="ko-KR" altLang="en-US" sz="1400" dirty="0" smtClean="0"/>
              <a:t> </a:t>
            </a:r>
            <a:r>
              <a:rPr lang="en-US" altLang="ko-KR" sz="1400" dirty="0" smtClean="0"/>
              <a:t>channel and coverage area</a:t>
            </a:r>
            <a:r>
              <a:rPr lang="ko-KR" altLang="en-US" sz="1400" dirty="0" smtClean="0"/>
              <a:t> </a:t>
            </a:r>
            <a:r>
              <a:rPr lang="en-US" altLang="ko-KR" sz="1400" dirty="0" smtClean="0"/>
              <a:t>is increased through the TMCTP parent-child structure.</a:t>
            </a:r>
            <a:r>
              <a:rPr lang="en-US" altLang="ko-KR" sz="1400" dirty="0"/>
              <a:t> It also allows independent operations of each cluster simultaneously</a:t>
            </a:r>
            <a:r>
              <a:rPr lang="en-US" altLang="ko-KR" sz="1400" dirty="0" smtClean="0"/>
              <a:t>.</a:t>
            </a:r>
            <a:endParaRPr lang="en-US" altLang="ko-KR" sz="1400" dirty="0"/>
          </a:p>
        </p:txBody>
      </p:sp>
      <p:sp>
        <p:nvSpPr>
          <p:cNvPr id="5" name="직사각형 4"/>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val="28687116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22 </a:t>
            </a:r>
            <a:r>
              <a:rPr lang="en-US" altLang="ko-KR" b="1" dirty="0" smtClean="0">
                <a:solidFill>
                  <a:schemeClr val="tx1"/>
                </a:solidFill>
              </a:rPr>
              <a:t>(</a:t>
            </a:r>
            <a:r>
              <a:rPr lang="en-US" altLang="ko-KR" b="1" dirty="0"/>
              <a:t>Editorial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a:t>1st instance and def. of TMCTP and BOP acronyms occur above in 4.2</a:t>
            </a:r>
            <a:r>
              <a:rPr lang="en-US" altLang="ko-KR" sz="1600" dirty="0" smtClean="0"/>
              <a:t>. </a:t>
            </a:r>
            <a:endParaRPr lang="en-US" altLang="ko-KR" sz="1600" dirty="0"/>
          </a:p>
          <a:p>
            <a:r>
              <a:rPr lang="en-US" altLang="ko-KR" sz="2000" dirty="0"/>
              <a:t>Proposed </a:t>
            </a:r>
            <a:r>
              <a:rPr lang="en-US" altLang="ko-KR" sz="2000" dirty="0" smtClean="0"/>
              <a:t>Change</a:t>
            </a:r>
          </a:p>
          <a:p>
            <a:pPr lvl="1"/>
            <a:r>
              <a:rPr lang="en-US" altLang="ko-KR" sz="1600" dirty="0"/>
              <a:t>Remove acronym </a:t>
            </a:r>
            <a:r>
              <a:rPr lang="en-US" altLang="ko-KR" sz="1600" dirty="0" smtClean="0"/>
              <a:t>definitions.</a:t>
            </a:r>
          </a:p>
          <a:p>
            <a:r>
              <a:rPr lang="en-US" altLang="ko-KR" sz="2000" dirty="0" smtClean="0"/>
              <a:t>Proposed Resolution</a:t>
            </a:r>
          </a:p>
          <a:p>
            <a:pPr lvl="1"/>
            <a:r>
              <a:rPr lang="en-US" altLang="ko-KR" sz="1600" i="1" dirty="0">
                <a:solidFill>
                  <a:srgbClr val="0000FF"/>
                </a:solidFill>
              </a:rPr>
              <a:t>(from) </a:t>
            </a:r>
            <a:r>
              <a:rPr lang="en-US" altLang="ko-KR" sz="1600" dirty="0" smtClean="0"/>
              <a:t>This </a:t>
            </a:r>
            <a:r>
              <a:rPr lang="en-US" altLang="ko-KR" sz="1600" dirty="0"/>
              <a:t>standard allows the optional use of a superframe structure in a </a:t>
            </a:r>
            <a:r>
              <a:rPr lang="en-US" altLang="ko-KR" sz="1600" strike="sngStrike" dirty="0">
                <a:solidFill>
                  <a:srgbClr val="FF0000"/>
                </a:solidFill>
              </a:rPr>
              <a:t>TVWS multichannel cluster tree </a:t>
            </a:r>
            <a:r>
              <a:rPr lang="en-US" altLang="ko-KR" sz="1600" strike="sngStrike" dirty="0" smtClean="0">
                <a:solidFill>
                  <a:srgbClr val="FF0000"/>
                </a:solidFill>
              </a:rPr>
              <a:t>PAN (</a:t>
            </a:r>
            <a:r>
              <a:rPr lang="en-US" altLang="ko-KR" sz="1600" dirty="0" smtClean="0"/>
              <a:t>TMCTP</a:t>
            </a:r>
            <a:r>
              <a:rPr lang="en-US" altLang="ko-KR" sz="1600" strike="sngStrike" dirty="0">
                <a:solidFill>
                  <a:srgbClr val="FF0000"/>
                </a:solidFill>
              </a:rPr>
              <a:t>)</a:t>
            </a:r>
            <a:r>
              <a:rPr lang="en-US" altLang="ko-KR" sz="1600" dirty="0"/>
              <a:t> that is extended by the addition of a </a:t>
            </a:r>
            <a:r>
              <a:rPr lang="en-US" altLang="ko-KR" sz="1600" strike="sngStrike" dirty="0">
                <a:solidFill>
                  <a:srgbClr val="FF0000"/>
                </a:solidFill>
              </a:rPr>
              <a:t>beacon only period (</a:t>
            </a:r>
            <a:r>
              <a:rPr lang="en-US" altLang="ko-KR" sz="1600" dirty="0"/>
              <a:t>BOP</a:t>
            </a:r>
            <a:r>
              <a:rPr lang="en-US" altLang="ko-KR" sz="1600" strike="sngStrike" dirty="0">
                <a:solidFill>
                  <a:srgbClr val="FF0000"/>
                </a:solidFill>
              </a:rPr>
              <a:t>)</a:t>
            </a:r>
            <a:r>
              <a:rPr lang="en-US" altLang="ko-KR" sz="1600" dirty="0"/>
              <a:t> to the active portion of </a:t>
            </a:r>
            <a:r>
              <a:rPr lang="en-US" altLang="ko-KR" sz="1600" dirty="0" smtClean="0"/>
              <a:t>the superframe.</a:t>
            </a:r>
            <a:endParaRPr lang="en-US" altLang="ko-KR" sz="1600" dirty="0"/>
          </a:p>
          <a:p>
            <a:pPr lvl="1"/>
            <a:r>
              <a:rPr lang="en-US" altLang="ko-KR" sz="1600" i="1" dirty="0">
                <a:solidFill>
                  <a:srgbClr val="0000FF"/>
                </a:solidFill>
              </a:rPr>
              <a:t>(to) </a:t>
            </a:r>
            <a:r>
              <a:rPr lang="en-US" altLang="ko-KR" sz="1600" dirty="0"/>
              <a:t>This standard allows the optional use of a superframe structure in a </a:t>
            </a:r>
            <a:r>
              <a:rPr lang="en-US" altLang="ko-KR" sz="1600" dirty="0" smtClean="0">
                <a:solidFill>
                  <a:srgbClr val="FF0000"/>
                </a:solidFill>
              </a:rPr>
              <a:t>TMCTP</a:t>
            </a:r>
            <a:r>
              <a:rPr lang="en-US" altLang="ko-KR" sz="1600" dirty="0" smtClean="0"/>
              <a:t> </a:t>
            </a:r>
            <a:r>
              <a:rPr lang="en-US" altLang="ko-KR" sz="1600" dirty="0"/>
              <a:t>that is extended by the addition of a </a:t>
            </a:r>
            <a:r>
              <a:rPr lang="en-US" altLang="ko-KR" sz="1600" dirty="0" smtClean="0">
                <a:solidFill>
                  <a:srgbClr val="FF0000"/>
                </a:solidFill>
              </a:rPr>
              <a:t>BOP</a:t>
            </a:r>
            <a:r>
              <a:rPr lang="en-US" altLang="ko-KR" sz="1600" dirty="0" smtClean="0"/>
              <a:t> </a:t>
            </a:r>
            <a:r>
              <a:rPr lang="en-US" altLang="ko-KR" sz="1600" dirty="0"/>
              <a:t>to the active portion of the superframe.</a:t>
            </a:r>
          </a:p>
        </p:txBody>
      </p:sp>
      <p:sp>
        <p:nvSpPr>
          <p:cNvPr id="4" name="직사각형 3"/>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17079787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34255</TotalTime>
  <Words>904</Words>
  <Application>Microsoft Office PowerPoint</Application>
  <PresentationFormat>화면 슬라이드 쇼(4:3)</PresentationFormat>
  <Paragraphs>72</Paragraphs>
  <Slides>6</Slides>
  <Notes>1</Notes>
  <HiddenSlides>0</HiddenSlides>
  <MMClips>0</MMClips>
  <ScaleCrop>false</ScaleCrop>
  <HeadingPairs>
    <vt:vector size="4" baseType="variant">
      <vt:variant>
        <vt:lpstr>테마</vt:lpstr>
      </vt:variant>
      <vt:variant>
        <vt:i4>1</vt:i4>
      </vt:variant>
      <vt:variant>
        <vt:lpstr>슬라이드 제목</vt:lpstr>
      </vt:variant>
      <vt:variant>
        <vt:i4>6</vt:i4>
      </vt:variant>
    </vt:vector>
  </HeadingPairs>
  <TitlesOfParts>
    <vt:vector size="7" baseType="lpstr">
      <vt:lpstr>Office 테마</vt:lpstr>
      <vt:lpstr>PowerPoint 프레젠테이션</vt:lpstr>
      <vt:lpstr>Comments for Sub-clauses 4.3.2 and 4.5.1.5</vt:lpstr>
      <vt:lpstr>CIDs 14, 15, and 20 (Editorial)</vt:lpstr>
      <vt:lpstr>CIDs 16, 18, and 19 (Editorial) CID 17 (Technical)</vt:lpstr>
      <vt:lpstr>CID 21 (Technical)</vt:lpstr>
      <vt:lpstr>CID 22 (Editorial)</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itces</cp:lastModifiedBy>
  <cp:revision>766</cp:revision>
  <cp:lastPrinted>2012-07-09T00:38:43Z</cp:lastPrinted>
  <dcterms:created xsi:type="dcterms:W3CDTF">1999-11-08T18:59:45Z</dcterms:created>
  <dcterms:modified xsi:type="dcterms:W3CDTF">2013-03-18T17:02:27Z</dcterms:modified>
</cp:coreProperties>
</file>