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1"/>
  </p:notesMasterIdLst>
  <p:handoutMasterIdLst>
    <p:handoutMasterId r:id="rId12"/>
  </p:handoutMasterIdLst>
  <p:sldIdLst>
    <p:sldId id="342" r:id="rId2"/>
    <p:sldId id="407" r:id="rId3"/>
    <p:sldId id="422" r:id="rId4"/>
    <p:sldId id="426" r:id="rId5"/>
    <p:sldId id="427" r:id="rId6"/>
    <p:sldId id="428" r:id="rId7"/>
    <p:sldId id="423" r:id="rId8"/>
    <p:sldId id="424" r:id="rId9"/>
    <p:sldId id="425" r:id="rId1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7739" autoAdjust="0"/>
    <p:restoredTop sz="99663" autoAdjust="0"/>
  </p:normalViewPr>
  <p:slideViewPr>
    <p:cSldViewPr>
      <p:cViewPr varScale="1">
        <p:scale>
          <a:sx n="117" d="100"/>
          <a:sy n="117" d="100"/>
        </p:scale>
        <p:origin x="-1464" y="-9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IEEE802.15-13-0147-00-004m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539704"/>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4, 5, 6, 7, 8, 9, 10, and 11</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for CIDs </a:t>
            </a:r>
            <a:r>
              <a:rPr lang="en-US" altLang="ko-KR" sz="1600" dirty="0"/>
              <a:t>4, 5, 6, 7, 8, 9, 10, and </a:t>
            </a:r>
            <a:r>
              <a:rPr lang="en-US" altLang="ko-KR" sz="1600" dirty="0" smtClean="0"/>
              <a:t>11 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CIDs </a:t>
            </a:r>
            <a:r>
              <a:rPr lang="en-US" altLang="ko-KR" sz="1600" dirty="0"/>
              <a:t>4, 5, 6, 7, 8, 9, 10, and 11 </a:t>
            </a:r>
            <a:r>
              <a:rPr lang="en-US" altLang="ko-KR" sz="1600" dirty="0" smtClean="0"/>
              <a:t>of 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Sub-clauses 3.1 and 3.2</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a:t>
            </a:r>
            <a:r>
              <a:rPr lang="en-US" altLang="ko-KR" dirty="0"/>
              <a:t>4 </a:t>
            </a:r>
            <a:r>
              <a:rPr lang="en-US" altLang="ko-KR" dirty="0" smtClean="0"/>
              <a:t>(Editorial)</a:t>
            </a:r>
          </a:p>
          <a:p>
            <a:r>
              <a:rPr lang="en-US" altLang="ko-KR" dirty="0"/>
              <a:t>CID </a:t>
            </a:r>
            <a:r>
              <a:rPr lang="en-US" altLang="ko-KR" dirty="0" smtClean="0"/>
              <a:t>5 </a:t>
            </a:r>
            <a:r>
              <a:rPr lang="en-US" altLang="ko-KR" dirty="0"/>
              <a:t>(Editorial)</a:t>
            </a:r>
          </a:p>
          <a:p>
            <a:r>
              <a:rPr lang="en-US" altLang="ko-KR" dirty="0"/>
              <a:t>CID </a:t>
            </a:r>
            <a:r>
              <a:rPr lang="en-US" altLang="ko-KR" dirty="0" smtClean="0"/>
              <a:t>6 </a:t>
            </a:r>
            <a:r>
              <a:rPr lang="en-US" altLang="ko-KR" dirty="0"/>
              <a:t>(Editorial)</a:t>
            </a:r>
          </a:p>
          <a:p>
            <a:r>
              <a:rPr lang="en-US" altLang="ko-KR" dirty="0"/>
              <a:t>CID </a:t>
            </a:r>
            <a:r>
              <a:rPr lang="en-US" altLang="ko-KR" dirty="0" smtClean="0"/>
              <a:t>7 </a:t>
            </a:r>
            <a:r>
              <a:rPr lang="en-US" altLang="ko-KR" dirty="0"/>
              <a:t>(Editorial)</a:t>
            </a:r>
          </a:p>
          <a:p>
            <a:r>
              <a:rPr lang="en-US" altLang="ko-KR" dirty="0"/>
              <a:t>CID </a:t>
            </a:r>
            <a:r>
              <a:rPr lang="en-US" altLang="ko-KR" dirty="0" smtClean="0"/>
              <a:t>8 </a:t>
            </a:r>
            <a:r>
              <a:rPr lang="en-US" altLang="ko-KR" dirty="0"/>
              <a:t>(Editorial</a:t>
            </a:r>
            <a:r>
              <a:rPr lang="en-US" altLang="ko-KR" dirty="0" smtClean="0"/>
              <a:t>)</a:t>
            </a:r>
          </a:p>
          <a:p>
            <a:r>
              <a:rPr lang="en-US" altLang="ko-KR" dirty="0"/>
              <a:t>CID </a:t>
            </a:r>
            <a:r>
              <a:rPr lang="en-US" altLang="ko-KR" dirty="0" smtClean="0"/>
              <a:t>9 </a:t>
            </a:r>
            <a:r>
              <a:rPr lang="en-US" altLang="ko-KR" dirty="0"/>
              <a:t>(Editorial)</a:t>
            </a:r>
          </a:p>
          <a:p>
            <a:r>
              <a:rPr lang="en-US" altLang="ko-KR" dirty="0"/>
              <a:t>CID 10 (Technical)</a:t>
            </a:r>
          </a:p>
          <a:p>
            <a:r>
              <a:rPr lang="en-US" altLang="ko-KR" dirty="0"/>
              <a:t>CID </a:t>
            </a:r>
            <a:r>
              <a:rPr lang="en-US" altLang="ko-KR" dirty="0" smtClean="0"/>
              <a:t>11 </a:t>
            </a:r>
            <a:r>
              <a:rPr lang="en-US" altLang="ko-KR" dirty="0"/>
              <a:t>(Editorial</a:t>
            </a:r>
            <a:r>
              <a:rPr lang="en-US" altLang="ko-KR" dirty="0" smtClean="0"/>
              <a:t>)</a:t>
            </a:r>
            <a:endParaRPr lang="en-US" altLang="ko-KR" dirty="0"/>
          </a:p>
        </p:txBody>
      </p:sp>
    </p:spTree>
    <p:extLst>
      <p:ext uri="{BB962C8B-B14F-4D97-AF65-F5344CB8AC3E}">
        <p14:creationId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4 </a:t>
            </a:r>
            <a:r>
              <a:rPr lang="en-US" altLang="ko-KR" b="1" dirty="0" smtClean="0"/>
              <a:t>(Editorial)-(1)</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Why does TVWS Multichannel Cluster Tree PAN have the acronym in brackets when Super PAN Coordinator does not? </a:t>
            </a:r>
          </a:p>
          <a:p>
            <a:r>
              <a:rPr lang="en-US" altLang="ko-KR" sz="2000" dirty="0"/>
              <a:t>Proposed </a:t>
            </a:r>
            <a:r>
              <a:rPr lang="en-US" altLang="ko-KR" sz="2000" dirty="0" smtClean="0"/>
              <a:t>Change</a:t>
            </a:r>
          </a:p>
          <a:p>
            <a:pPr lvl="1"/>
            <a:r>
              <a:rPr lang="en-US" altLang="ko-KR" sz="1600" dirty="0"/>
              <a:t>Remove (TMCTP) from definition to be consistent</a:t>
            </a:r>
          </a:p>
          <a:p>
            <a:r>
              <a:rPr lang="en-US" altLang="ko-KR" sz="2000" dirty="0" smtClean="0"/>
              <a:t>Proposed Resolution</a:t>
            </a:r>
          </a:p>
          <a:p>
            <a:pPr lvl="1"/>
            <a:r>
              <a:rPr lang="en-US" altLang="ko-KR" sz="1600" b="1" i="1" dirty="0" smtClean="0">
                <a:solidFill>
                  <a:srgbClr val="0000FF"/>
                </a:solidFill>
              </a:rPr>
              <a:t>(from) </a:t>
            </a:r>
            <a:r>
              <a:rPr lang="en-US" altLang="ko-KR" sz="1600" b="1" dirty="0" smtClean="0">
                <a:solidFill>
                  <a:srgbClr val="FF0000"/>
                </a:solidFill>
              </a:rPr>
              <a:t>TVWS</a:t>
            </a:r>
            <a:r>
              <a:rPr lang="en-US" altLang="ko-KR" sz="1600" b="1" dirty="0" smtClean="0"/>
              <a:t> </a:t>
            </a:r>
            <a:r>
              <a:rPr lang="en-US" altLang="ko-KR" sz="1600" b="1" dirty="0">
                <a:solidFill>
                  <a:srgbClr val="FF0000"/>
                </a:solidFill>
              </a:rPr>
              <a:t>M</a:t>
            </a:r>
            <a:r>
              <a:rPr lang="en-US" altLang="ko-KR" sz="1600" b="1" dirty="0"/>
              <a:t>ultichannel </a:t>
            </a:r>
            <a:r>
              <a:rPr lang="en-US" altLang="ko-KR" sz="1600" b="1" dirty="0">
                <a:solidFill>
                  <a:srgbClr val="FF0000"/>
                </a:solidFill>
              </a:rPr>
              <a:t>C</a:t>
            </a:r>
            <a:r>
              <a:rPr lang="en-US" altLang="ko-KR" sz="1600" b="1" dirty="0"/>
              <a:t>luster </a:t>
            </a:r>
            <a:r>
              <a:rPr lang="en-US" altLang="ko-KR" sz="1600" b="1" dirty="0">
                <a:solidFill>
                  <a:srgbClr val="FF0000"/>
                </a:solidFill>
              </a:rPr>
              <a:t>T</a:t>
            </a:r>
            <a:r>
              <a:rPr lang="en-US" altLang="ko-KR" sz="1600" b="1" dirty="0"/>
              <a:t>ree </a:t>
            </a:r>
            <a:r>
              <a:rPr lang="en-US" altLang="ko-KR" sz="1600" b="1" dirty="0">
                <a:solidFill>
                  <a:srgbClr val="FF0000"/>
                </a:solidFill>
              </a:rPr>
              <a:t>PAN</a:t>
            </a:r>
            <a:r>
              <a:rPr lang="en-US" altLang="ko-KR" sz="1600" b="1" dirty="0"/>
              <a:t> </a:t>
            </a:r>
            <a:r>
              <a:rPr lang="en-US" altLang="ko-KR" sz="1600" b="1" dirty="0">
                <a:solidFill>
                  <a:srgbClr val="FF0000"/>
                </a:solidFill>
              </a:rPr>
              <a:t>(TMCTP)</a:t>
            </a:r>
            <a:r>
              <a:rPr lang="en-US" altLang="ko-KR" sz="1600" dirty="0"/>
              <a:t>: A </a:t>
            </a:r>
            <a:r>
              <a:rPr lang="en-US" altLang="ko-KR" sz="1600" dirty="0">
                <a:solidFill>
                  <a:srgbClr val="FF0000"/>
                </a:solidFill>
              </a:rPr>
              <a:t>PAN</a:t>
            </a:r>
            <a:r>
              <a:rPr lang="en-US" altLang="ko-KR" sz="1600" dirty="0"/>
              <a:t> operating in a </a:t>
            </a:r>
            <a:r>
              <a:rPr lang="en-US" altLang="ko-KR" sz="1600" dirty="0">
                <a:solidFill>
                  <a:srgbClr val="FF0000"/>
                </a:solidFill>
              </a:rPr>
              <a:t>TVWS</a:t>
            </a:r>
            <a:r>
              <a:rPr lang="en-US" altLang="ko-KR" sz="1600" dirty="0"/>
              <a:t> band employing </a:t>
            </a:r>
            <a:r>
              <a:rPr lang="en-US" altLang="ko-KR" sz="1600" dirty="0" smtClean="0"/>
              <a:t>a </a:t>
            </a:r>
            <a:r>
              <a:rPr lang="en-US" altLang="ko-KR" sz="1600" dirty="0" smtClean="0">
                <a:solidFill>
                  <a:srgbClr val="FF0000"/>
                </a:solidFill>
              </a:rPr>
              <a:t>Super </a:t>
            </a:r>
            <a:r>
              <a:rPr lang="en-US" altLang="ko-KR" sz="1600" dirty="0">
                <a:solidFill>
                  <a:srgbClr val="FF0000"/>
                </a:solidFill>
              </a:rPr>
              <a:t>PAN coordinator </a:t>
            </a:r>
            <a:r>
              <a:rPr lang="en-US" altLang="ko-KR" sz="1600" dirty="0"/>
              <a:t>to form a multi-channel cluster tree topology</a:t>
            </a:r>
            <a:r>
              <a:rPr lang="en-US" altLang="ko-KR" sz="1600" dirty="0" smtClean="0"/>
              <a:t>.</a:t>
            </a:r>
          </a:p>
          <a:p>
            <a:pPr lvl="1"/>
            <a:r>
              <a:rPr lang="en-US" altLang="ko-KR" sz="1600" b="1" i="1" dirty="0" smtClean="0">
                <a:solidFill>
                  <a:srgbClr val="0000FF"/>
                </a:solidFill>
              </a:rPr>
              <a:t>(to) </a:t>
            </a:r>
            <a:r>
              <a:rPr lang="en-US" altLang="ko-KR" sz="1600" dirty="0">
                <a:solidFill>
                  <a:srgbClr val="FF0000"/>
                </a:solidFill>
              </a:rPr>
              <a:t>television white </a:t>
            </a:r>
            <a:r>
              <a:rPr lang="en-US" altLang="ko-KR" sz="1600" dirty="0" smtClean="0">
                <a:solidFill>
                  <a:srgbClr val="FF0000"/>
                </a:solidFill>
              </a:rPr>
              <a:t>spaces (</a:t>
            </a:r>
            <a:r>
              <a:rPr lang="en-US" altLang="ko-KR" sz="1600" b="1" dirty="0" smtClean="0">
                <a:solidFill>
                  <a:srgbClr val="FF0000"/>
                </a:solidFill>
              </a:rPr>
              <a:t>TVWS) m</a:t>
            </a:r>
            <a:r>
              <a:rPr lang="en-US" altLang="ko-KR" sz="1600" b="1" dirty="0" smtClean="0"/>
              <a:t>ultichannel </a:t>
            </a:r>
            <a:r>
              <a:rPr lang="en-US" altLang="ko-KR" sz="1600" b="1" dirty="0" smtClean="0">
                <a:solidFill>
                  <a:srgbClr val="FF0000"/>
                </a:solidFill>
              </a:rPr>
              <a:t>c</a:t>
            </a:r>
            <a:r>
              <a:rPr lang="en-US" altLang="ko-KR" sz="1600" b="1" dirty="0" smtClean="0"/>
              <a:t>luster </a:t>
            </a:r>
            <a:r>
              <a:rPr lang="en-US" altLang="ko-KR" sz="1600" b="1" dirty="0" smtClean="0">
                <a:solidFill>
                  <a:srgbClr val="FF0000"/>
                </a:solidFill>
              </a:rPr>
              <a:t>t</a:t>
            </a:r>
            <a:r>
              <a:rPr lang="en-US" altLang="ko-KR" sz="1600" b="1" dirty="0" smtClean="0"/>
              <a:t>ree </a:t>
            </a:r>
            <a:r>
              <a:rPr lang="en-US" altLang="ko-KR" sz="1600" dirty="0">
                <a:solidFill>
                  <a:srgbClr val="FF0000"/>
                </a:solidFill>
              </a:rPr>
              <a:t>personal area network (PAN</a:t>
            </a:r>
            <a:r>
              <a:rPr lang="en-US" altLang="ko-KR" sz="1600" dirty="0" smtClean="0">
                <a:solidFill>
                  <a:srgbClr val="FF0000"/>
                </a:solidFill>
              </a:rPr>
              <a:t>)</a:t>
            </a:r>
            <a:r>
              <a:rPr lang="en-US" altLang="ko-KR" sz="1600" b="1" dirty="0" smtClean="0"/>
              <a:t> </a:t>
            </a:r>
            <a:r>
              <a:rPr lang="en-US" altLang="ko-KR" sz="1600" b="1" dirty="0" smtClean="0">
                <a:solidFill>
                  <a:srgbClr val="FF0000"/>
                </a:solidFill>
              </a:rPr>
              <a:t>(TMCTP)</a:t>
            </a:r>
            <a:r>
              <a:rPr lang="en-US" altLang="ko-KR" sz="1600" dirty="0" smtClean="0"/>
              <a:t>: </a:t>
            </a:r>
            <a:r>
              <a:rPr lang="en-US" altLang="ko-KR" sz="1600" dirty="0"/>
              <a:t>A </a:t>
            </a:r>
            <a:r>
              <a:rPr lang="en-US" altLang="ko-KR" sz="1600" dirty="0" smtClean="0">
                <a:solidFill>
                  <a:srgbClr val="FF0000"/>
                </a:solidFill>
              </a:rPr>
              <a:t>PAN </a:t>
            </a:r>
            <a:r>
              <a:rPr lang="en-US" altLang="ko-KR" sz="1600" dirty="0"/>
              <a:t>operating in a TVWS band employing a </a:t>
            </a:r>
            <a:r>
              <a:rPr lang="en-US" altLang="ko-KR" sz="1600" dirty="0" smtClean="0">
                <a:solidFill>
                  <a:srgbClr val="FF0000"/>
                </a:solidFill>
              </a:rPr>
              <a:t>super-PAN </a:t>
            </a:r>
            <a:r>
              <a:rPr lang="en-US" altLang="ko-KR" sz="1600" dirty="0">
                <a:solidFill>
                  <a:srgbClr val="FF0000"/>
                </a:solidFill>
              </a:rPr>
              <a:t>coordinator </a:t>
            </a:r>
            <a:r>
              <a:rPr lang="en-US" altLang="ko-KR" sz="1600" dirty="0" smtClean="0">
                <a:solidFill>
                  <a:srgbClr val="FF0000"/>
                </a:solidFill>
              </a:rPr>
              <a:t>(SPC) </a:t>
            </a:r>
            <a:r>
              <a:rPr lang="en-US" altLang="ko-KR" sz="1600" dirty="0" smtClean="0"/>
              <a:t>to </a:t>
            </a:r>
            <a:r>
              <a:rPr lang="en-US" altLang="ko-KR" sz="1600" dirty="0"/>
              <a:t>form a multi-channel cluster tree topology</a:t>
            </a:r>
            <a:r>
              <a:rPr lang="en-US" altLang="ko-KR" sz="1600" dirty="0" smtClean="0"/>
              <a:t>.</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4 </a:t>
            </a:r>
            <a:r>
              <a:rPr lang="en-US" altLang="ko-KR" b="1" dirty="0" smtClean="0"/>
              <a:t>(Editorial)-(2)</a:t>
            </a:r>
            <a:endParaRPr lang="ko-KR" altLang="en-US" b="1" dirty="0"/>
          </a:p>
        </p:txBody>
      </p:sp>
      <p:sp>
        <p:nvSpPr>
          <p:cNvPr id="3" name="내용 개체 틀 2"/>
          <p:cNvSpPr>
            <a:spLocks noGrp="1"/>
          </p:cNvSpPr>
          <p:nvPr>
            <p:ph idx="1"/>
          </p:nvPr>
        </p:nvSpPr>
        <p:spPr/>
        <p:txBody>
          <a:bodyPr/>
          <a:lstStyle/>
          <a:p>
            <a:pPr lvl="1"/>
            <a:r>
              <a:rPr lang="en-US" altLang="ko-KR" sz="1600" b="1" i="1" dirty="0" smtClean="0">
                <a:solidFill>
                  <a:srgbClr val="0000FF"/>
                </a:solidFill>
              </a:rPr>
              <a:t>(from) </a:t>
            </a:r>
            <a:r>
              <a:rPr lang="en-US" altLang="ko-KR" sz="1600" b="1" dirty="0" smtClean="0">
                <a:solidFill>
                  <a:srgbClr val="FF0000"/>
                </a:solidFill>
              </a:rPr>
              <a:t>S</a:t>
            </a:r>
            <a:r>
              <a:rPr lang="en-US" altLang="ko-KR" sz="1600" b="1" dirty="0" smtClean="0"/>
              <a:t>uper</a:t>
            </a:r>
            <a:r>
              <a:rPr lang="en-US" altLang="ko-KR" sz="1600" b="1" dirty="0" smtClean="0">
                <a:solidFill>
                  <a:srgbClr val="FF0000"/>
                </a:solidFill>
              </a:rPr>
              <a:t> PAN C</a:t>
            </a:r>
            <a:r>
              <a:rPr lang="en-US" altLang="ko-KR" sz="1600" b="1" dirty="0" smtClean="0"/>
              <a:t>oordinator: </a:t>
            </a:r>
            <a:r>
              <a:rPr lang="en-US" altLang="ko-KR" sz="1600" dirty="0" smtClean="0"/>
              <a:t>The PAN coordinator of a </a:t>
            </a:r>
            <a:r>
              <a:rPr lang="en-US" altLang="ko-KR" sz="1600" dirty="0" smtClean="0">
                <a:solidFill>
                  <a:srgbClr val="FF0000"/>
                </a:solidFill>
              </a:rPr>
              <a:t>TVWS</a:t>
            </a:r>
            <a:r>
              <a:rPr lang="en-US" altLang="ko-KR" sz="1600" dirty="0" smtClean="0"/>
              <a:t> </a:t>
            </a:r>
            <a:r>
              <a:rPr lang="en-US" altLang="ko-KR" sz="1600" dirty="0" smtClean="0">
                <a:solidFill>
                  <a:srgbClr val="FF0000"/>
                </a:solidFill>
              </a:rPr>
              <a:t>M</a:t>
            </a:r>
            <a:r>
              <a:rPr lang="en-US" altLang="ko-KR" sz="1600" dirty="0" smtClean="0"/>
              <a:t>ultichannel</a:t>
            </a:r>
            <a:r>
              <a:rPr lang="en-US" altLang="ko-KR" sz="1600" dirty="0" smtClean="0">
                <a:solidFill>
                  <a:srgbClr val="FF0000"/>
                </a:solidFill>
              </a:rPr>
              <a:t> C</a:t>
            </a:r>
            <a:r>
              <a:rPr lang="en-US" altLang="ko-KR" sz="1600" dirty="0" smtClean="0"/>
              <a:t>luster</a:t>
            </a:r>
            <a:r>
              <a:rPr lang="en-US" altLang="ko-KR" sz="1600" dirty="0" smtClean="0">
                <a:solidFill>
                  <a:srgbClr val="FF0000"/>
                </a:solidFill>
              </a:rPr>
              <a:t> T</a:t>
            </a:r>
            <a:r>
              <a:rPr lang="en-US" altLang="ko-KR" sz="1600" dirty="0" smtClean="0"/>
              <a:t>ree</a:t>
            </a:r>
            <a:r>
              <a:rPr lang="en-US" altLang="ko-KR" sz="1600" dirty="0" smtClean="0">
                <a:solidFill>
                  <a:srgbClr val="FF0000"/>
                </a:solidFill>
              </a:rPr>
              <a:t> </a:t>
            </a:r>
            <a:r>
              <a:rPr lang="en-US" altLang="ko-KR" sz="1600" dirty="0" smtClean="0"/>
              <a:t>PAN</a:t>
            </a:r>
            <a:r>
              <a:rPr lang="en-US" altLang="ko-KR" sz="1600" dirty="0" smtClean="0">
                <a:solidFill>
                  <a:srgbClr val="FF0000"/>
                </a:solidFill>
              </a:rPr>
              <a:t> </a:t>
            </a:r>
            <a:r>
              <a:rPr lang="en-US" altLang="ko-KR" sz="1600" dirty="0" smtClean="0"/>
              <a:t>which was access to the TVWS geolocation database and provides synchronization services for the </a:t>
            </a:r>
            <a:r>
              <a:rPr lang="en-US" altLang="ko-KR" sz="1600" dirty="0" smtClean="0">
                <a:solidFill>
                  <a:srgbClr val="FF0000"/>
                </a:solidFill>
              </a:rPr>
              <a:t>TVWS Multichannel Cluster Tree PAN</a:t>
            </a:r>
            <a:r>
              <a:rPr lang="en-US" altLang="ko-KR" sz="1600" dirty="0" smtClean="0"/>
              <a:t>.</a:t>
            </a:r>
          </a:p>
          <a:p>
            <a:pPr lvl="1"/>
            <a:r>
              <a:rPr lang="en-US" altLang="ko-KR" sz="1600" b="1" i="1" dirty="0" smtClean="0">
                <a:solidFill>
                  <a:srgbClr val="0000FF"/>
                </a:solidFill>
              </a:rPr>
              <a:t>(to) </a:t>
            </a:r>
            <a:r>
              <a:rPr lang="en-US" altLang="ko-KR" sz="1600" b="1" dirty="0" smtClean="0">
                <a:solidFill>
                  <a:srgbClr val="FF0000"/>
                </a:solidFill>
              </a:rPr>
              <a:t>s</a:t>
            </a:r>
            <a:r>
              <a:rPr lang="en-US" altLang="ko-KR" sz="1600" b="1" dirty="0" smtClean="0"/>
              <a:t>uper</a:t>
            </a:r>
            <a:r>
              <a:rPr lang="en-US" altLang="ko-KR" sz="1600" b="1" dirty="0" smtClean="0">
                <a:solidFill>
                  <a:srgbClr val="FF0000"/>
                </a:solidFill>
              </a:rPr>
              <a:t>-personal area network (PAN) c</a:t>
            </a:r>
            <a:r>
              <a:rPr lang="en-US" altLang="ko-KR" sz="1600" b="1" dirty="0" smtClean="0"/>
              <a:t>oordinator</a:t>
            </a:r>
            <a:r>
              <a:rPr lang="en-US" altLang="ko-KR" sz="1600" b="1" dirty="0"/>
              <a:t>: </a:t>
            </a:r>
            <a:r>
              <a:rPr lang="en-US" altLang="ko-KR" sz="1600" dirty="0"/>
              <a:t>The PAN coordinator of a </a:t>
            </a:r>
            <a:r>
              <a:rPr lang="en-US" altLang="ko-KR" sz="1600" dirty="0">
                <a:solidFill>
                  <a:srgbClr val="FF0000"/>
                </a:solidFill>
              </a:rPr>
              <a:t>television white </a:t>
            </a:r>
            <a:r>
              <a:rPr lang="en-US" altLang="ko-KR" sz="1600" dirty="0" smtClean="0">
                <a:solidFill>
                  <a:srgbClr val="FF0000"/>
                </a:solidFill>
              </a:rPr>
              <a:t>spaces </a:t>
            </a:r>
            <a:r>
              <a:rPr lang="en-US" altLang="ko-KR" sz="1600" dirty="0">
                <a:solidFill>
                  <a:srgbClr val="FF0000"/>
                </a:solidFill>
              </a:rPr>
              <a:t>(TVWS) </a:t>
            </a:r>
            <a:r>
              <a:rPr lang="en-US" altLang="ko-KR" sz="1600" dirty="0" smtClean="0">
                <a:solidFill>
                  <a:srgbClr val="FF0000"/>
                </a:solidFill>
              </a:rPr>
              <a:t>m</a:t>
            </a:r>
            <a:r>
              <a:rPr lang="en-US" altLang="ko-KR" sz="1600" dirty="0" smtClean="0"/>
              <a:t>ultichannel</a:t>
            </a:r>
            <a:r>
              <a:rPr lang="en-US" altLang="ko-KR" sz="1600" dirty="0" smtClean="0">
                <a:solidFill>
                  <a:srgbClr val="FF0000"/>
                </a:solidFill>
              </a:rPr>
              <a:t> c</a:t>
            </a:r>
            <a:r>
              <a:rPr lang="en-US" altLang="ko-KR" sz="1600" dirty="0" smtClean="0"/>
              <a:t>luster</a:t>
            </a:r>
            <a:r>
              <a:rPr lang="en-US" altLang="ko-KR" sz="1600" dirty="0" smtClean="0">
                <a:solidFill>
                  <a:srgbClr val="FF0000"/>
                </a:solidFill>
              </a:rPr>
              <a:t> t</a:t>
            </a:r>
            <a:r>
              <a:rPr lang="en-US" altLang="ko-KR" sz="1600" dirty="0" smtClean="0"/>
              <a:t>ree</a:t>
            </a:r>
            <a:r>
              <a:rPr lang="en-US" altLang="ko-KR" sz="1600" dirty="0" smtClean="0">
                <a:solidFill>
                  <a:srgbClr val="FF0000"/>
                </a:solidFill>
              </a:rPr>
              <a:t> PAN (TMCTP) </a:t>
            </a:r>
            <a:r>
              <a:rPr lang="en-US" altLang="ko-KR" sz="1600" dirty="0"/>
              <a:t>which was access to the TVWS geolocation database and provides synchronization services for the </a:t>
            </a:r>
            <a:r>
              <a:rPr lang="en-US" altLang="ko-KR" sz="1600" dirty="0" smtClean="0">
                <a:solidFill>
                  <a:srgbClr val="FF0000"/>
                </a:solidFill>
              </a:rPr>
              <a:t>TMCTP</a:t>
            </a:r>
            <a:r>
              <a:rPr lang="en-US" altLang="ko-KR" sz="1600" dirty="0" smtClean="0"/>
              <a:t>. (See CID 7.)</a:t>
            </a:r>
          </a:p>
          <a:p>
            <a:pPr lvl="1"/>
            <a:endParaRPr lang="en-US" altLang="ko-KR" sz="1600" b="1" dirty="0" smtClean="0"/>
          </a:p>
          <a:p>
            <a:pPr lvl="1"/>
            <a:r>
              <a:rPr lang="en-US" altLang="ko-KR" sz="1600" b="1" i="1" dirty="0">
                <a:solidFill>
                  <a:srgbClr val="0000FF"/>
                </a:solidFill>
              </a:rPr>
              <a:t>(from) </a:t>
            </a:r>
            <a:r>
              <a:rPr lang="en-US" altLang="ko-KR" sz="1600" b="1" dirty="0" smtClean="0">
                <a:solidFill>
                  <a:srgbClr val="FF0000"/>
                </a:solidFill>
              </a:rPr>
              <a:t>TMCTP-</a:t>
            </a:r>
            <a:r>
              <a:rPr lang="en-US" altLang="ko-KR" sz="1600" b="1" dirty="0" smtClean="0"/>
              <a:t>child </a:t>
            </a:r>
            <a:r>
              <a:rPr lang="en-US" altLang="ko-KR" sz="1600" b="1" dirty="0" smtClean="0">
                <a:solidFill>
                  <a:srgbClr val="FF0000"/>
                </a:solidFill>
              </a:rPr>
              <a:t>PAN</a:t>
            </a:r>
            <a:r>
              <a:rPr lang="en-US" altLang="ko-KR" sz="1600" b="1" dirty="0" smtClean="0"/>
              <a:t> </a:t>
            </a:r>
            <a:r>
              <a:rPr lang="en-US" altLang="ko-KR" sz="1600" b="1" dirty="0" smtClean="0">
                <a:solidFill>
                  <a:srgbClr val="FF0000"/>
                </a:solidFill>
              </a:rPr>
              <a:t>C</a:t>
            </a:r>
            <a:r>
              <a:rPr lang="en-US" altLang="ko-KR" sz="1600" b="1" dirty="0" smtClean="0"/>
              <a:t>oordinator: </a:t>
            </a:r>
            <a:r>
              <a:rPr lang="en-US" altLang="ko-KR" sz="1600" dirty="0" smtClean="0"/>
              <a:t>A logical child device that is responsible for maintaining synchronization with </a:t>
            </a:r>
            <a:r>
              <a:rPr lang="en-US" altLang="ko-KR" sz="1600" dirty="0"/>
              <a:t>its TMCTP-parent device in the TMCTP while it operates as the coordinator of a PAN</a:t>
            </a:r>
            <a:r>
              <a:rPr lang="en-US" altLang="ko-KR" sz="1600" dirty="0" smtClean="0"/>
              <a:t>.</a:t>
            </a:r>
          </a:p>
          <a:p>
            <a:pPr lvl="1"/>
            <a:r>
              <a:rPr lang="en-US" altLang="ko-KR" sz="1600" b="1" i="1" dirty="0" smtClean="0">
                <a:solidFill>
                  <a:srgbClr val="0000FF"/>
                </a:solidFill>
              </a:rPr>
              <a:t>(to) </a:t>
            </a:r>
            <a:r>
              <a:rPr lang="en-US" altLang="ko-KR" sz="1600" b="1" dirty="0">
                <a:solidFill>
                  <a:srgbClr val="FF0000"/>
                </a:solidFill>
              </a:rPr>
              <a:t>television white spaces (TVWS) m</a:t>
            </a:r>
            <a:r>
              <a:rPr lang="en-US" altLang="ko-KR" sz="1600" b="1" dirty="0"/>
              <a:t>ultichannel</a:t>
            </a:r>
            <a:r>
              <a:rPr lang="en-US" altLang="ko-KR" sz="1600" b="1" dirty="0">
                <a:solidFill>
                  <a:srgbClr val="FF0000"/>
                </a:solidFill>
              </a:rPr>
              <a:t> c</a:t>
            </a:r>
            <a:r>
              <a:rPr lang="en-US" altLang="ko-KR" sz="1600" b="1" dirty="0"/>
              <a:t>luster</a:t>
            </a:r>
            <a:r>
              <a:rPr lang="en-US" altLang="ko-KR" sz="1600" b="1" dirty="0">
                <a:solidFill>
                  <a:srgbClr val="FF0000"/>
                </a:solidFill>
              </a:rPr>
              <a:t> t</a:t>
            </a:r>
            <a:r>
              <a:rPr lang="en-US" altLang="ko-KR" sz="1600" b="1" dirty="0"/>
              <a:t>ree</a:t>
            </a:r>
            <a:r>
              <a:rPr lang="en-US" altLang="ko-KR" sz="1600" b="1" dirty="0">
                <a:solidFill>
                  <a:srgbClr val="FF0000"/>
                </a:solidFill>
              </a:rPr>
              <a:t> personal area network (PAN) </a:t>
            </a:r>
            <a:r>
              <a:rPr lang="en-US" altLang="ko-KR" sz="1600" b="1" dirty="0" smtClean="0">
                <a:solidFill>
                  <a:srgbClr val="FF0000"/>
                </a:solidFill>
              </a:rPr>
              <a:t>(TMCTP)-</a:t>
            </a:r>
            <a:r>
              <a:rPr lang="en-US" altLang="ko-KR" sz="1600" b="1" dirty="0" smtClean="0"/>
              <a:t>child </a:t>
            </a:r>
            <a:r>
              <a:rPr lang="en-US" altLang="ko-KR" sz="1600" b="1" dirty="0" smtClean="0">
                <a:solidFill>
                  <a:srgbClr val="FF0000"/>
                </a:solidFill>
              </a:rPr>
              <a:t>PAN</a:t>
            </a:r>
            <a:r>
              <a:rPr lang="en-US" altLang="ko-KR" sz="1600" b="1" dirty="0" smtClean="0"/>
              <a:t> </a:t>
            </a:r>
            <a:r>
              <a:rPr lang="en-US" altLang="ko-KR" sz="1600" b="1" dirty="0" smtClean="0">
                <a:solidFill>
                  <a:srgbClr val="FF0000"/>
                </a:solidFill>
              </a:rPr>
              <a:t>c</a:t>
            </a:r>
            <a:r>
              <a:rPr lang="en-US" altLang="ko-KR" sz="1600" b="1" dirty="0" smtClean="0"/>
              <a:t>oordinator</a:t>
            </a:r>
            <a:r>
              <a:rPr lang="en-US" altLang="ko-KR" sz="1600" b="1" dirty="0"/>
              <a:t>: </a:t>
            </a:r>
            <a:r>
              <a:rPr lang="en-US" altLang="ko-KR" sz="1600" dirty="0"/>
              <a:t>A logical child device that is responsible for maintaining synchronization with its TMCTP-parent device in the TMCTP while it operates as the coordinator of a PAN</a:t>
            </a:r>
            <a:r>
              <a:rPr lang="en-US" altLang="ko-KR" sz="1600" dirty="0" smtClean="0"/>
              <a:t>.</a:t>
            </a:r>
            <a:endParaRPr lang="en-US" altLang="ko-KR"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838470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4 </a:t>
            </a:r>
            <a:r>
              <a:rPr lang="en-US" altLang="ko-KR" b="1" dirty="0" smtClean="0"/>
              <a:t>(Editorial)-(3)</a:t>
            </a:r>
            <a:endParaRPr lang="ko-KR" altLang="en-US" b="1" dirty="0"/>
          </a:p>
        </p:txBody>
      </p:sp>
      <p:sp>
        <p:nvSpPr>
          <p:cNvPr id="3" name="내용 개체 틀 2"/>
          <p:cNvSpPr>
            <a:spLocks noGrp="1"/>
          </p:cNvSpPr>
          <p:nvPr>
            <p:ph idx="1"/>
          </p:nvPr>
        </p:nvSpPr>
        <p:spPr/>
        <p:txBody>
          <a:bodyPr/>
          <a:lstStyle/>
          <a:p>
            <a:pPr lvl="1"/>
            <a:r>
              <a:rPr lang="en-US" altLang="ko-KR" sz="1600" b="1" i="1" dirty="0" smtClean="0">
                <a:solidFill>
                  <a:srgbClr val="0000FF"/>
                </a:solidFill>
              </a:rPr>
              <a:t>(</a:t>
            </a:r>
            <a:r>
              <a:rPr lang="en-US" altLang="ko-KR" sz="1600" b="1" i="1" dirty="0">
                <a:solidFill>
                  <a:srgbClr val="0000FF"/>
                </a:solidFill>
              </a:rPr>
              <a:t>from) </a:t>
            </a:r>
            <a:r>
              <a:rPr lang="en-US" altLang="ko-KR" sz="1600" b="1" dirty="0" smtClean="0">
                <a:solidFill>
                  <a:srgbClr val="FF0000"/>
                </a:solidFill>
              </a:rPr>
              <a:t>TMCTP-</a:t>
            </a:r>
            <a:r>
              <a:rPr lang="en-US" altLang="ko-KR" sz="1600" b="1" dirty="0" smtClean="0"/>
              <a:t>parent </a:t>
            </a:r>
            <a:r>
              <a:rPr lang="en-US" altLang="ko-KR" sz="1600" b="1" dirty="0">
                <a:solidFill>
                  <a:srgbClr val="FF0000"/>
                </a:solidFill>
              </a:rPr>
              <a:t>PAN C</a:t>
            </a:r>
            <a:r>
              <a:rPr lang="en-US" altLang="ko-KR" sz="1600" b="1" dirty="0"/>
              <a:t>oordinator: A logical parent device that is responsible for providing </a:t>
            </a:r>
            <a:r>
              <a:rPr lang="en-US" altLang="ko-KR" sz="1600" b="1" dirty="0" smtClean="0"/>
              <a:t>synchronization services </a:t>
            </a:r>
            <a:r>
              <a:rPr lang="en-US" altLang="ko-KR" sz="1600" b="1" dirty="0"/>
              <a:t>to its TMCTP-child devices in the TMCTP using a channel allocated by the </a:t>
            </a:r>
            <a:r>
              <a:rPr lang="en-US" altLang="ko-KR" sz="1600" b="1" dirty="0" smtClean="0">
                <a:solidFill>
                  <a:srgbClr val="FF0000"/>
                </a:solidFill>
              </a:rPr>
              <a:t>SPC</a:t>
            </a:r>
            <a:r>
              <a:rPr lang="en-US" altLang="ko-KR" sz="1600" b="1" dirty="0" smtClean="0"/>
              <a:t> </a:t>
            </a:r>
            <a:r>
              <a:rPr lang="en-US" altLang="ko-KR" sz="1600" b="1" dirty="0"/>
              <a:t>if this </a:t>
            </a:r>
            <a:r>
              <a:rPr lang="en-US" altLang="ko-KR" sz="1600" b="1" dirty="0" smtClean="0"/>
              <a:t>device is </a:t>
            </a:r>
            <a:r>
              <a:rPr lang="en-US" altLang="ko-KR" sz="1600" b="1" dirty="0"/>
              <a:t>not the SPC while it operates as the coordinator of a PAN</a:t>
            </a:r>
            <a:r>
              <a:rPr lang="en-US" altLang="ko-KR" sz="1600" b="1" dirty="0" smtClean="0"/>
              <a:t>.</a:t>
            </a:r>
          </a:p>
          <a:p>
            <a:pPr lvl="1"/>
            <a:r>
              <a:rPr lang="en-US" altLang="ko-KR" sz="1600" b="1" i="1" dirty="0" smtClean="0">
                <a:solidFill>
                  <a:srgbClr val="0000FF"/>
                </a:solidFill>
              </a:rPr>
              <a:t>(to) </a:t>
            </a:r>
            <a:r>
              <a:rPr lang="en-US" altLang="ko-KR" sz="1600" b="1" dirty="0">
                <a:solidFill>
                  <a:srgbClr val="FF0000"/>
                </a:solidFill>
              </a:rPr>
              <a:t>television white spaces (TVWS) m</a:t>
            </a:r>
            <a:r>
              <a:rPr lang="en-US" altLang="ko-KR" sz="1600" b="1" dirty="0"/>
              <a:t>ultichannel</a:t>
            </a:r>
            <a:r>
              <a:rPr lang="en-US" altLang="ko-KR" sz="1600" b="1" dirty="0">
                <a:solidFill>
                  <a:srgbClr val="FF0000"/>
                </a:solidFill>
              </a:rPr>
              <a:t> c</a:t>
            </a:r>
            <a:r>
              <a:rPr lang="en-US" altLang="ko-KR" sz="1600" b="1" dirty="0"/>
              <a:t>luster</a:t>
            </a:r>
            <a:r>
              <a:rPr lang="en-US" altLang="ko-KR" sz="1600" b="1" dirty="0">
                <a:solidFill>
                  <a:srgbClr val="FF0000"/>
                </a:solidFill>
              </a:rPr>
              <a:t> t</a:t>
            </a:r>
            <a:r>
              <a:rPr lang="en-US" altLang="ko-KR" sz="1600" b="1" dirty="0"/>
              <a:t>ree</a:t>
            </a:r>
            <a:r>
              <a:rPr lang="en-US" altLang="ko-KR" sz="1600" b="1" dirty="0">
                <a:solidFill>
                  <a:srgbClr val="FF0000"/>
                </a:solidFill>
              </a:rPr>
              <a:t> personal area network (PAN) (TMCTP</a:t>
            </a:r>
            <a:r>
              <a:rPr lang="en-US" altLang="ko-KR" sz="1600" b="1" dirty="0" smtClean="0">
                <a:solidFill>
                  <a:srgbClr val="FF0000"/>
                </a:solidFill>
              </a:rPr>
              <a:t>)-</a:t>
            </a:r>
            <a:r>
              <a:rPr lang="en-US" altLang="ko-KR" sz="1600" b="1" dirty="0"/>
              <a:t>parent </a:t>
            </a:r>
            <a:r>
              <a:rPr lang="en-US" altLang="ko-KR" sz="1600" b="1" dirty="0">
                <a:solidFill>
                  <a:srgbClr val="FF0000"/>
                </a:solidFill>
              </a:rPr>
              <a:t>PAN </a:t>
            </a:r>
            <a:r>
              <a:rPr lang="en-US" altLang="ko-KR" sz="1600" b="1" dirty="0" smtClean="0">
                <a:solidFill>
                  <a:srgbClr val="FF0000"/>
                </a:solidFill>
              </a:rPr>
              <a:t>c</a:t>
            </a:r>
            <a:r>
              <a:rPr lang="en-US" altLang="ko-KR" sz="1600" b="1" dirty="0" smtClean="0"/>
              <a:t>oordinator</a:t>
            </a:r>
            <a:r>
              <a:rPr lang="en-US" altLang="ko-KR" sz="1600" b="1" dirty="0"/>
              <a:t>: </a:t>
            </a:r>
            <a:r>
              <a:rPr lang="en-US" altLang="ko-KR" sz="1600" dirty="0"/>
              <a:t>A logical parent device that is responsible for providing synchronization services to its TMCTP-child devices in the TMCTP while it operates as the coordinator of a PAN</a:t>
            </a:r>
            <a:r>
              <a:rPr lang="en-US" altLang="ko-KR" sz="1600" dirty="0" smtClean="0"/>
              <a:t>. (See CID 10.)</a:t>
            </a:r>
            <a:endParaRPr lang="en-US" altLang="ko-KR" sz="1600" dirty="0"/>
          </a:p>
          <a:p>
            <a:pPr marL="457200" lvl="1" indent="0">
              <a:buNone/>
            </a:pPr>
            <a:endParaRPr lang="en-US" altLang="ko-KR" sz="1600" b="1" dirty="0"/>
          </a:p>
          <a:p>
            <a:pPr lvl="1"/>
            <a:r>
              <a:rPr lang="en-US" altLang="ko-KR" sz="1600" b="1" i="1" dirty="0">
                <a:solidFill>
                  <a:srgbClr val="0000FF"/>
                </a:solidFill>
              </a:rPr>
              <a:t>(from) </a:t>
            </a:r>
            <a:r>
              <a:rPr lang="en-US" altLang="ko-KR" sz="1600" b="1" dirty="0" smtClean="0">
                <a:solidFill>
                  <a:srgbClr val="FF0000"/>
                </a:solidFill>
              </a:rPr>
              <a:t>TVWS C</a:t>
            </a:r>
            <a:r>
              <a:rPr lang="en-US" altLang="ko-KR" sz="1600" b="1" dirty="0" smtClean="0"/>
              <a:t>hannel</a:t>
            </a:r>
            <a:r>
              <a:rPr lang="en-US" altLang="ko-KR" sz="1600" b="1" dirty="0"/>
              <a:t>: Spectrum unit allocation as defined by the </a:t>
            </a:r>
            <a:r>
              <a:rPr lang="en-US" altLang="ko-KR" sz="1600" b="1" dirty="0">
                <a:solidFill>
                  <a:srgbClr val="FF0000"/>
                </a:solidFill>
              </a:rPr>
              <a:t>TV</a:t>
            </a:r>
            <a:r>
              <a:rPr lang="en-US" altLang="ko-KR" sz="1600" b="1" dirty="0"/>
              <a:t> bands channel availability database</a:t>
            </a:r>
            <a:r>
              <a:rPr lang="en-US" altLang="ko-KR" sz="1600" b="1" dirty="0" smtClean="0"/>
              <a:t>.</a:t>
            </a:r>
          </a:p>
          <a:p>
            <a:pPr lvl="1"/>
            <a:r>
              <a:rPr lang="en-US" altLang="ko-KR" sz="1600" b="1" i="1" dirty="0" smtClean="0">
                <a:solidFill>
                  <a:srgbClr val="0000FF"/>
                </a:solidFill>
              </a:rPr>
              <a:t>(to) </a:t>
            </a:r>
            <a:r>
              <a:rPr lang="en-US" altLang="ko-KR" sz="1600" b="1" dirty="0">
                <a:solidFill>
                  <a:srgbClr val="FF0000"/>
                </a:solidFill>
              </a:rPr>
              <a:t>television white spaces (TVWS)</a:t>
            </a:r>
            <a:r>
              <a:rPr lang="en-US" altLang="ko-KR" sz="1600" b="1" dirty="0" smtClean="0">
                <a:solidFill>
                  <a:srgbClr val="FF0000"/>
                </a:solidFill>
              </a:rPr>
              <a:t> c</a:t>
            </a:r>
            <a:r>
              <a:rPr lang="en-US" altLang="ko-KR" sz="1600" b="1" dirty="0" smtClean="0"/>
              <a:t>hannel</a:t>
            </a:r>
            <a:r>
              <a:rPr lang="en-US" altLang="ko-KR" sz="1600" b="1" dirty="0"/>
              <a:t>: Spectrum unit allocation as defined by the </a:t>
            </a:r>
            <a:r>
              <a:rPr lang="en-US" altLang="ko-KR" sz="1600" b="1" dirty="0">
                <a:solidFill>
                  <a:srgbClr val="FF0000"/>
                </a:solidFill>
              </a:rPr>
              <a:t>television </a:t>
            </a:r>
            <a:r>
              <a:rPr lang="en-US" altLang="ko-KR" sz="1600" b="1" dirty="0" smtClean="0">
                <a:solidFill>
                  <a:srgbClr val="FF0000"/>
                </a:solidFill>
              </a:rPr>
              <a:t>(TV)</a:t>
            </a:r>
            <a:r>
              <a:rPr lang="en-US" altLang="ko-KR" sz="1600" b="1" dirty="0" smtClean="0"/>
              <a:t> </a:t>
            </a:r>
            <a:r>
              <a:rPr lang="en-US" altLang="ko-KR" sz="1600" b="1" dirty="0"/>
              <a:t>bands channel availability database</a:t>
            </a:r>
            <a:r>
              <a:rPr lang="en-US" altLang="ko-KR" sz="1600" b="1" dirty="0" smtClean="0"/>
              <a:t>.</a:t>
            </a:r>
            <a:endParaRPr lang="en-US" altLang="ko-KR" sz="1600" b="1"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1564350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4 </a:t>
            </a:r>
            <a:r>
              <a:rPr lang="en-US" altLang="ko-KR" b="1" dirty="0" smtClean="0"/>
              <a:t>(Editorial)-(4)</a:t>
            </a:r>
            <a:endParaRPr lang="ko-KR" altLang="en-US" b="1" dirty="0"/>
          </a:p>
        </p:txBody>
      </p:sp>
      <p:sp>
        <p:nvSpPr>
          <p:cNvPr id="3" name="내용 개체 틀 2"/>
          <p:cNvSpPr>
            <a:spLocks noGrp="1"/>
          </p:cNvSpPr>
          <p:nvPr>
            <p:ph idx="1"/>
          </p:nvPr>
        </p:nvSpPr>
        <p:spPr/>
        <p:txBody>
          <a:bodyPr/>
          <a:lstStyle/>
          <a:p>
            <a:r>
              <a:rPr lang="en-US" altLang="ko-KR" b="1" dirty="0" smtClean="0"/>
              <a:t>See </a:t>
            </a:r>
            <a:r>
              <a:rPr lang="en-US" altLang="ko-KR" b="1" dirty="0" smtClean="0">
                <a:ea typeface="+mn-ea"/>
                <a:cs typeface="+mn-cs"/>
              </a:rPr>
              <a:t>IEEE </a:t>
            </a:r>
            <a:r>
              <a:rPr lang="en-US" altLang="ko-KR" b="1" dirty="0">
                <a:ea typeface="+mn-ea"/>
                <a:cs typeface="+mn-cs"/>
              </a:rPr>
              <a:t>Std 802.15.4-2011 </a:t>
            </a:r>
            <a:r>
              <a:rPr lang="en-US" altLang="ko-KR" b="1" dirty="0" smtClean="0">
                <a:ea typeface="+mn-ea"/>
                <a:cs typeface="+mn-cs"/>
              </a:rPr>
              <a:t>as reference</a:t>
            </a:r>
            <a:endParaRPr lang="en-US" altLang="ko-KR" b="1" dirty="0"/>
          </a:p>
          <a:p>
            <a:pPr lvl="1"/>
            <a:r>
              <a:rPr lang="en-US" altLang="ko-KR" b="1" dirty="0" err="1" smtClean="0"/>
              <a:t>nonbeacon</a:t>
            </a:r>
            <a:r>
              <a:rPr lang="en-US" altLang="ko-KR" b="1" dirty="0" smtClean="0"/>
              <a:t>-enabled </a:t>
            </a:r>
            <a:r>
              <a:rPr lang="en-US" altLang="ko-KR" b="1" dirty="0"/>
              <a:t>personal area network (PAN):</a:t>
            </a:r>
            <a:r>
              <a:rPr lang="en-US" altLang="ko-KR" dirty="0"/>
              <a:t> A PAN in which coordinators do not emit regular beacons.</a:t>
            </a:r>
          </a:p>
          <a:p>
            <a:pPr lvl="1"/>
            <a:r>
              <a:rPr lang="en-US" altLang="ko-KR" b="1" dirty="0"/>
              <a:t>personal area network (PAN) coordinator:</a:t>
            </a:r>
            <a:r>
              <a:rPr lang="en-US" altLang="ko-KR" dirty="0"/>
              <a:t> A coordinator that is the principal controller of a PAN. An IEEE 802.15.4 network has exactly one PAN coordinator.</a:t>
            </a:r>
          </a:p>
          <a:p>
            <a:r>
              <a:rPr lang="en-US" altLang="ko-KR" b="1" dirty="0"/>
              <a:t>See IEEE </a:t>
            </a:r>
            <a:r>
              <a:rPr lang="en-US" altLang="ko-KR" b="1" dirty="0" err="1"/>
              <a:t>Std</a:t>
            </a:r>
            <a:r>
              <a:rPr lang="en-US" altLang="ko-KR" b="1" dirty="0"/>
              <a:t> </a:t>
            </a:r>
            <a:r>
              <a:rPr lang="en-US" altLang="ko-KR" b="1" dirty="0" smtClean="0"/>
              <a:t>802.15.4e-2012 </a:t>
            </a:r>
            <a:r>
              <a:rPr lang="en-US" altLang="ko-KR" b="1" dirty="0"/>
              <a:t>as reference</a:t>
            </a:r>
          </a:p>
          <a:p>
            <a:pPr lvl="1"/>
            <a:r>
              <a:rPr lang="en-US" altLang="ko-KR" b="1" dirty="0" smtClean="0"/>
              <a:t>low </a:t>
            </a:r>
            <a:r>
              <a:rPr lang="en-US" altLang="ko-KR" b="1" dirty="0"/>
              <a:t>latency deterministic network (LLDN):</a:t>
            </a:r>
            <a:r>
              <a:rPr lang="en-US" altLang="ko-KR" dirty="0"/>
              <a:t> A personal area network (PAN) organized as a star network with a </a:t>
            </a:r>
            <a:r>
              <a:rPr lang="en-US" altLang="ko-KR" dirty="0" err="1"/>
              <a:t>superframe</a:t>
            </a:r>
            <a:r>
              <a:rPr lang="en-US" altLang="ko-KR" dirty="0"/>
              <a:t> structure and using LLDN frames</a:t>
            </a:r>
            <a:r>
              <a:rPr lang="en-US" altLang="ko-KR" dirty="0" smtClean="0"/>
              <a:t>.</a:t>
            </a:r>
          </a:p>
          <a:p>
            <a:pPr lvl="1"/>
            <a:r>
              <a:rPr lang="en-US" altLang="ko-KR" b="1" dirty="0" smtClean="0"/>
              <a:t>low </a:t>
            </a:r>
            <a:r>
              <a:rPr lang="en-US" altLang="ko-KR" b="1" dirty="0"/>
              <a:t>latency deterministic network (LLDN)</a:t>
            </a:r>
            <a:r>
              <a:rPr lang="en-US" altLang="ko-KR" dirty="0"/>
              <a:t> device: A device in an LLDN that is associated to an LLDN coordinator.</a:t>
            </a:r>
            <a:br>
              <a:rPr lang="en-US" altLang="ko-KR" dirty="0"/>
            </a:br>
            <a:endParaRPr lang="en-US" altLang="ko-KR" dirty="0"/>
          </a:p>
          <a:p>
            <a:pPr marL="457200" lvl="1" indent="0">
              <a:buNone/>
            </a:pPr>
            <a:endParaRPr lang="en-US" altLang="ko-KR" b="1"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137800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5, 6, 7, 8, </a:t>
            </a:r>
            <a:r>
              <a:rPr lang="en-US" altLang="ko-KR" b="1" dirty="0"/>
              <a:t>and 9 </a:t>
            </a:r>
            <a:r>
              <a:rPr lang="en-US" altLang="ko-KR" b="1" dirty="0" smtClean="0"/>
              <a:t>(Editorial)</a:t>
            </a:r>
            <a:endParaRPr lang="ko-KR" altLang="en-US" b="1" dirty="0"/>
          </a:p>
        </p:txBody>
      </p:sp>
      <p:sp>
        <p:nvSpPr>
          <p:cNvPr id="3" name="내용 개체 틀 2"/>
          <p:cNvSpPr>
            <a:spLocks noGrp="1"/>
          </p:cNvSpPr>
          <p:nvPr>
            <p:ph idx="1"/>
          </p:nvPr>
        </p:nvSpPr>
        <p:spPr/>
        <p:txBody>
          <a:bodyPr/>
          <a:lstStyle/>
          <a:p>
            <a:r>
              <a:rPr lang="en-US" altLang="ko-KR" sz="1600" dirty="0" smtClean="0"/>
              <a:t>Comment</a:t>
            </a:r>
          </a:p>
          <a:p>
            <a:pPr lvl="1"/>
            <a:r>
              <a:rPr lang="en-US" altLang="ko-KR" sz="1200" dirty="0" smtClean="0"/>
              <a:t>CID 5: </a:t>
            </a:r>
            <a:r>
              <a:rPr lang="en-US" altLang="ko-KR" sz="1200" dirty="0"/>
              <a:t>"</a:t>
            </a:r>
            <a:r>
              <a:rPr lang="en-US" altLang="ko-KR" sz="1200" dirty="0" smtClean="0"/>
              <a:t>which </a:t>
            </a:r>
            <a:r>
              <a:rPr lang="en-US" altLang="ko-KR" sz="1200" dirty="0"/>
              <a:t>was </a:t>
            </a:r>
            <a:r>
              <a:rPr lang="en-US" altLang="ko-KR" sz="1200" dirty="0" smtClean="0"/>
              <a:t>access</a:t>
            </a:r>
            <a:r>
              <a:rPr lang="en-US" altLang="ko-KR" sz="1200" dirty="0"/>
              <a:t>"</a:t>
            </a:r>
            <a:r>
              <a:rPr lang="en-US" altLang="ko-KR" sz="1200" dirty="0" smtClean="0"/>
              <a:t>  </a:t>
            </a:r>
            <a:r>
              <a:rPr lang="en-US" altLang="ko-KR" sz="1200" dirty="0"/>
              <a:t>s/b "</a:t>
            </a:r>
            <a:r>
              <a:rPr lang="en-US" altLang="ko-KR" sz="1200" dirty="0" smtClean="0"/>
              <a:t>which </a:t>
            </a:r>
            <a:r>
              <a:rPr lang="en-US" altLang="ko-KR" sz="1200" dirty="0"/>
              <a:t>has access "</a:t>
            </a:r>
            <a:endParaRPr lang="en-US" altLang="ko-KR" sz="1200" dirty="0" smtClean="0"/>
          </a:p>
          <a:p>
            <a:pPr lvl="1"/>
            <a:r>
              <a:rPr lang="en-US" altLang="ko-KR" sz="1200" dirty="0" smtClean="0"/>
              <a:t>CID 6: "...</a:t>
            </a:r>
            <a:r>
              <a:rPr lang="en-US" altLang="ko-KR" sz="1200" dirty="0"/>
              <a:t>which was access… "</a:t>
            </a:r>
            <a:endParaRPr lang="en-US" altLang="ko-KR" sz="1200" dirty="0" smtClean="0"/>
          </a:p>
          <a:p>
            <a:pPr lvl="1"/>
            <a:r>
              <a:rPr lang="en-US" altLang="ko-KR" sz="1200" dirty="0"/>
              <a:t>CID </a:t>
            </a:r>
            <a:r>
              <a:rPr lang="en-US" altLang="ko-KR" sz="1200" dirty="0" smtClean="0"/>
              <a:t>7: Super </a:t>
            </a:r>
            <a:r>
              <a:rPr lang="en-US" altLang="ko-KR" sz="1200" dirty="0"/>
              <a:t>PAN </a:t>
            </a:r>
            <a:r>
              <a:rPr lang="en-US" altLang="ko-KR" sz="1200" dirty="0" smtClean="0"/>
              <a:t>Coordinator</a:t>
            </a:r>
          </a:p>
          <a:p>
            <a:pPr lvl="1"/>
            <a:r>
              <a:rPr lang="en-US" altLang="ko-KR" sz="1200" dirty="0"/>
              <a:t>CID </a:t>
            </a:r>
            <a:r>
              <a:rPr lang="en-US" altLang="ko-KR" sz="1200" dirty="0" smtClean="0"/>
              <a:t>8</a:t>
            </a:r>
            <a:r>
              <a:rPr lang="en-US" altLang="ko-KR" sz="1200" dirty="0"/>
              <a:t>: "Multichannel Cluster Tree PAN which was access to the TVWS" does not seem right</a:t>
            </a:r>
            <a:endParaRPr lang="en-US" altLang="ko-KR" sz="1200" dirty="0" smtClean="0"/>
          </a:p>
          <a:p>
            <a:pPr lvl="1"/>
            <a:r>
              <a:rPr lang="en-US" altLang="ko-KR" sz="1200" dirty="0"/>
              <a:t>CID </a:t>
            </a:r>
            <a:r>
              <a:rPr lang="en-US" altLang="ko-KR" sz="1200" dirty="0" smtClean="0"/>
              <a:t>9</a:t>
            </a:r>
            <a:r>
              <a:rPr lang="en-US" altLang="ko-KR" sz="1200" dirty="0"/>
              <a:t>: Uses full name "TVWS Multichannel Cluster Tree PAN", when acronym should be used</a:t>
            </a:r>
            <a:r>
              <a:rPr lang="en-US" altLang="ko-KR" sz="1200" dirty="0" smtClean="0"/>
              <a:t>.</a:t>
            </a:r>
          </a:p>
          <a:p>
            <a:r>
              <a:rPr lang="en-US" altLang="ko-KR" sz="1600" dirty="0" smtClean="0"/>
              <a:t>Proposed Change</a:t>
            </a:r>
          </a:p>
          <a:p>
            <a:pPr lvl="1"/>
            <a:r>
              <a:rPr lang="en-US" altLang="ko-KR" sz="1200" dirty="0"/>
              <a:t>CID 5: See </a:t>
            </a:r>
            <a:r>
              <a:rPr lang="en-US" altLang="ko-KR" sz="1200" dirty="0" smtClean="0"/>
              <a:t>comment</a:t>
            </a:r>
          </a:p>
          <a:p>
            <a:pPr lvl="1"/>
            <a:r>
              <a:rPr lang="en-US" altLang="ko-KR" sz="1200" dirty="0"/>
              <a:t>CID 6: </a:t>
            </a:r>
            <a:r>
              <a:rPr lang="en-US" altLang="ko-KR" sz="1200" dirty="0" smtClean="0"/>
              <a:t>Change </a:t>
            </a:r>
            <a:r>
              <a:rPr lang="en-US" altLang="ko-KR" sz="1200" dirty="0"/>
              <a:t>was to </a:t>
            </a:r>
            <a:r>
              <a:rPr lang="en-US" altLang="ko-KR" sz="1200" dirty="0" smtClean="0"/>
              <a:t>has</a:t>
            </a:r>
          </a:p>
          <a:p>
            <a:pPr lvl="1"/>
            <a:r>
              <a:rPr lang="en-US" altLang="ko-KR" sz="1200" dirty="0"/>
              <a:t>CID </a:t>
            </a:r>
            <a:r>
              <a:rPr lang="en-US" altLang="ko-KR" sz="1200" dirty="0" smtClean="0"/>
              <a:t>7: Hyphenate </a:t>
            </a:r>
            <a:r>
              <a:rPr lang="en-US" altLang="ko-KR" sz="1200" dirty="0"/>
              <a:t>- </a:t>
            </a:r>
            <a:r>
              <a:rPr lang="en-US" altLang="ko-KR" sz="1200" dirty="0" err="1"/>
              <a:t>ie</a:t>
            </a:r>
            <a:r>
              <a:rPr lang="en-US" altLang="ko-KR" sz="1200" dirty="0"/>
              <a:t> "Super-PAN Coordinator " </a:t>
            </a:r>
            <a:endParaRPr lang="en-US" altLang="ko-KR" sz="1200" dirty="0" smtClean="0"/>
          </a:p>
          <a:p>
            <a:pPr lvl="1"/>
            <a:r>
              <a:rPr lang="en-US" altLang="ko-KR" sz="1200" dirty="0" smtClean="0"/>
              <a:t>CID </a:t>
            </a:r>
            <a:r>
              <a:rPr lang="en-US" altLang="ko-KR" sz="1200" dirty="0"/>
              <a:t>8: "Multichannel Cluster Tree PAN which has access to the </a:t>
            </a:r>
            <a:r>
              <a:rPr lang="en-US" altLang="ko-KR" sz="1200" dirty="0" smtClean="0"/>
              <a:t>TVWS"</a:t>
            </a:r>
          </a:p>
          <a:p>
            <a:pPr lvl="1"/>
            <a:r>
              <a:rPr lang="en-US" altLang="ko-KR" sz="1200" dirty="0" smtClean="0"/>
              <a:t>CID </a:t>
            </a:r>
            <a:r>
              <a:rPr lang="en-US" altLang="ko-KR" sz="1200" dirty="0"/>
              <a:t>9: Replace both </a:t>
            </a:r>
            <a:r>
              <a:rPr lang="en-US" altLang="ko-KR" sz="1200" dirty="0" smtClean="0"/>
              <a:t>instance </a:t>
            </a:r>
            <a:r>
              <a:rPr lang="en-US" altLang="ko-KR" sz="1200" dirty="0"/>
              <a:t>with </a:t>
            </a:r>
            <a:r>
              <a:rPr lang="en-US" altLang="ko-KR" sz="1200" dirty="0" smtClean="0"/>
              <a:t>TMCTP</a:t>
            </a:r>
          </a:p>
          <a:p>
            <a:r>
              <a:rPr lang="en-US" altLang="ko-KR" sz="1600" dirty="0" smtClean="0"/>
              <a:t>Proposed Resolution</a:t>
            </a:r>
          </a:p>
          <a:p>
            <a:pPr lvl="1"/>
            <a:r>
              <a:rPr lang="en-US" altLang="ko-KR" sz="1200" b="1" i="1" dirty="0" smtClean="0">
                <a:solidFill>
                  <a:srgbClr val="0000FF"/>
                </a:solidFill>
              </a:rPr>
              <a:t>(from) </a:t>
            </a:r>
            <a:r>
              <a:rPr lang="en-US" altLang="ko-KR" sz="1200" b="1" dirty="0" smtClean="0">
                <a:solidFill>
                  <a:srgbClr val="FF0000"/>
                </a:solidFill>
              </a:rPr>
              <a:t>Super </a:t>
            </a:r>
            <a:r>
              <a:rPr lang="en-US" altLang="ko-KR" sz="1200" b="1" dirty="0">
                <a:solidFill>
                  <a:srgbClr val="FF0000"/>
                </a:solidFill>
              </a:rPr>
              <a:t>PAN Coordinator</a:t>
            </a:r>
            <a:r>
              <a:rPr lang="en-US" altLang="ko-KR" sz="1200" dirty="0"/>
              <a:t>: The PAN coordinator of a </a:t>
            </a:r>
            <a:r>
              <a:rPr lang="en-US" altLang="ko-KR" sz="1200" dirty="0">
                <a:solidFill>
                  <a:srgbClr val="FF0000"/>
                </a:solidFill>
              </a:rPr>
              <a:t>TVWS Multichannel Cluster Tree PAN</a:t>
            </a:r>
            <a:r>
              <a:rPr lang="en-US" altLang="ko-KR" sz="1200" dirty="0"/>
              <a:t> which </a:t>
            </a:r>
            <a:r>
              <a:rPr lang="en-US" altLang="ko-KR" sz="1200" dirty="0" smtClean="0">
                <a:solidFill>
                  <a:srgbClr val="FF0000"/>
                </a:solidFill>
              </a:rPr>
              <a:t>was</a:t>
            </a:r>
            <a:r>
              <a:rPr lang="en-US" altLang="ko-KR" sz="1200" dirty="0" smtClean="0"/>
              <a:t> access </a:t>
            </a:r>
            <a:r>
              <a:rPr lang="en-US" altLang="ko-KR" sz="1200" dirty="0"/>
              <a:t>to the TVWS geolocation database and provides synchronization services for the </a:t>
            </a:r>
            <a:r>
              <a:rPr lang="en-US" altLang="ko-KR" sz="1200" dirty="0">
                <a:solidFill>
                  <a:srgbClr val="FF0000"/>
                </a:solidFill>
              </a:rPr>
              <a:t>TVWS </a:t>
            </a:r>
            <a:r>
              <a:rPr lang="en-US" altLang="ko-KR" sz="1200" dirty="0" smtClean="0">
                <a:solidFill>
                  <a:srgbClr val="FF0000"/>
                </a:solidFill>
              </a:rPr>
              <a:t>Multichannel Cluster </a:t>
            </a:r>
            <a:r>
              <a:rPr lang="en-US" altLang="ko-KR" sz="1200" dirty="0">
                <a:solidFill>
                  <a:srgbClr val="FF0000"/>
                </a:solidFill>
              </a:rPr>
              <a:t>Tree PAN</a:t>
            </a:r>
            <a:r>
              <a:rPr lang="en-US" altLang="ko-KR" sz="1200" dirty="0"/>
              <a:t>.</a:t>
            </a:r>
            <a:endParaRPr lang="en-US" altLang="ko-KR" sz="1200" dirty="0" smtClean="0"/>
          </a:p>
          <a:p>
            <a:pPr lvl="1"/>
            <a:r>
              <a:rPr lang="en-US" altLang="ko-KR" sz="1200" b="1" i="1" dirty="0" smtClean="0">
                <a:solidFill>
                  <a:srgbClr val="0000FF"/>
                </a:solidFill>
              </a:rPr>
              <a:t>(to) </a:t>
            </a:r>
            <a:r>
              <a:rPr lang="en-US" altLang="ko-KR" sz="1200" b="1" dirty="0" smtClean="0">
                <a:solidFill>
                  <a:srgbClr val="FF0000"/>
                </a:solidFill>
              </a:rPr>
              <a:t>s</a:t>
            </a:r>
            <a:r>
              <a:rPr lang="en-US" altLang="ko-KR" sz="1200" b="1" dirty="0" smtClean="0"/>
              <a:t>uper</a:t>
            </a:r>
            <a:r>
              <a:rPr lang="en-US" altLang="ko-KR" sz="1200" b="1" dirty="0" smtClean="0">
                <a:solidFill>
                  <a:srgbClr val="FF0000"/>
                </a:solidFill>
              </a:rPr>
              <a:t>-personal </a:t>
            </a:r>
            <a:r>
              <a:rPr lang="en-US" altLang="ko-KR" sz="1200" b="1" dirty="0">
                <a:solidFill>
                  <a:srgbClr val="FF0000"/>
                </a:solidFill>
              </a:rPr>
              <a:t>area network (PAN) c</a:t>
            </a:r>
            <a:r>
              <a:rPr lang="en-US" altLang="ko-KR" sz="1200" b="1" dirty="0"/>
              <a:t>oordinator: </a:t>
            </a:r>
            <a:r>
              <a:rPr lang="en-US" altLang="ko-KR" sz="1200" dirty="0"/>
              <a:t>The PAN coordinator of a </a:t>
            </a:r>
            <a:r>
              <a:rPr lang="en-US" altLang="ko-KR" sz="1200" dirty="0">
                <a:solidFill>
                  <a:srgbClr val="FF0000"/>
                </a:solidFill>
              </a:rPr>
              <a:t>television white spaces (TVWS) m</a:t>
            </a:r>
            <a:r>
              <a:rPr lang="en-US" altLang="ko-KR" sz="1200" dirty="0"/>
              <a:t>ultichannel</a:t>
            </a:r>
            <a:r>
              <a:rPr lang="en-US" altLang="ko-KR" sz="1200" dirty="0">
                <a:solidFill>
                  <a:srgbClr val="FF0000"/>
                </a:solidFill>
              </a:rPr>
              <a:t> c</a:t>
            </a:r>
            <a:r>
              <a:rPr lang="en-US" altLang="ko-KR" sz="1200" dirty="0"/>
              <a:t>luster</a:t>
            </a:r>
            <a:r>
              <a:rPr lang="en-US" altLang="ko-KR" sz="1200" dirty="0">
                <a:solidFill>
                  <a:srgbClr val="FF0000"/>
                </a:solidFill>
              </a:rPr>
              <a:t> t</a:t>
            </a:r>
            <a:r>
              <a:rPr lang="en-US" altLang="ko-KR" sz="1200" dirty="0"/>
              <a:t>ree</a:t>
            </a:r>
            <a:r>
              <a:rPr lang="en-US" altLang="ko-KR" sz="1200" dirty="0">
                <a:solidFill>
                  <a:srgbClr val="FF0000"/>
                </a:solidFill>
              </a:rPr>
              <a:t> PAN (TMCTP) </a:t>
            </a:r>
            <a:r>
              <a:rPr lang="en-US" altLang="ko-KR" sz="1200" dirty="0"/>
              <a:t>which was access to the TVWS geolocation database and provides synchronization services for the </a:t>
            </a:r>
            <a:r>
              <a:rPr lang="en-US" altLang="ko-KR" sz="1200" dirty="0">
                <a:solidFill>
                  <a:srgbClr val="FF0000"/>
                </a:solidFill>
              </a:rPr>
              <a:t>TMCTP</a:t>
            </a:r>
            <a:r>
              <a:rPr lang="en-US" altLang="ko-KR" sz="1200" dirty="0"/>
              <a:t>.</a:t>
            </a:r>
            <a:endParaRPr lang="en-US" altLang="ko-KR" sz="1200" dirty="0" smtClean="0"/>
          </a:p>
          <a:p>
            <a:pPr lvl="1"/>
            <a:r>
              <a:rPr lang="en-US" altLang="ko-KR" sz="1200" b="1" i="1" dirty="0">
                <a:solidFill>
                  <a:srgbClr val="0000FF"/>
                </a:solidFill>
              </a:rPr>
              <a:t>(from) 	</a:t>
            </a:r>
            <a:r>
              <a:rPr lang="en-US" altLang="ko-KR" sz="1200" dirty="0"/>
              <a:t>SPC 	super PAN coordinator </a:t>
            </a:r>
          </a:p>
          <a:p>
            <a:pPr lvl="1"/>
            <a:r>
              <a:rPr lang="en-US" altLang="ko-KR" sz="1200" b="1" i="1" dirty="0">
                <a:solidFill>
                  <a:srgbClr val="0000FF"/>
                </a:solidFill>
              </a:rPr>
              <a:t>(to) 	</a:t>
            </a:r>
            <a:r>
              <a:rPr lang="en-US" altLang="ko-KR" sz="1200" dirty="0"/>
              <a:t>SPC 	super</a:t>
            </a:r>
            <a:r>
              <a:rPr lang="en-US" altLang="ko-KR" sz="1200" dirty="0">
                <a:solidFill>
                  <a:srgbClr val="FF0000"/>
                </a:solidFill>
              </a:rPr>
              <a:t>-</a:t>
            </a:r>
            <a:r>
              <a:rPr lang="en-US" altLang="ko-KR" sz="1200" dirty="0"/>
              <a:t>PAN </a:t>
            </a:r>
            <a:r>
              <a:rPr lang="en-US" altLang="ko-KR" sz="1200" dirty="0" smtClean="0"/>
              <a:t>coordinator</a:t>
            </a:r>
            <a:endParaRPr lang="en-US" altLang="ko-KR" sz="1200" dirty="0"/>
          </a:p>
        </p:txBody>
      </p:sp>
      <p:sp>
        <p:nvSpPr>
          <p:cNvPr id="4" name="TextBox 3"/>
          <p:cNvSpPr txBox="1"/>
          <p:nvPr/>
        </p:nvSpPr>
        <p:spPr>
          <a:xfrm>
            <a:off x="5285811" y="6063679"/>
            <a:ext cx="2382533" cy="461665"/>
          </a:xfrm>
          <a:prstGeom prst="rect">
            <a:avLst/>
          </a:prstGeom>
          <a:solidFill>
            <a:srgbClr val="FFFF00"/>
          </a:solidFill>
        </p:spPr>
        <p:txBody>
          <a:bodyPr wrap="square" rtlCol="0">
            <a:spAutoFit/>
          </a:bodyPr>
          <a:lstStyle/>
          <a:p>
            <a:pPr marL="171450" indent="-171450">
              <a:buFont typeface="Wingdings"/>
              <a:buChar char="Û"/>
            </a:pPr>
            <a:r>
              <a:rPr lang="en-US" altLang="ko-KR" dirty="0" smtClean="0"/>
              <a:t>Change according to CID 7</a:t>
            </a:r>
          </a:p>
          <a:p>
            <a:pPr marL="171450" indent="-171450">
              <a:buFont typeface="Wingdings"/>
              <a:buChar char="Û"/>
            </a:pPr>
            <a:r>
              <a:rPr lang="en-US" altLang="ko-KR" dirty="0" smtClean="0"/>
              <a:t>See sub-clause 3.2 on the page 5</a:t>
            </a:r>
            <a:endParaRPr lang="ko-KR" altLang="en-US" dirty="0"/>
          </a:p>
        </p:txBody>
      </p:sp>
      <p:sp>
        <p:nvSpPr>
          <p:cNvPr id="7" name="직사각형 6"/>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075211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10 </a:t>
            </a:r>
            <a:r>
              <a:rPr lang="en-US" altLang="ko-KR" b="1" dirty="0">
                <a:solidFill>
                  <a:schemeClr val="tx1"/>
                </a:solidFill>
              </a:rPr>
              <a:t>(</a:t>
            </a:r>
            <a:r>
              <a:rPr lang="en-US" altLang="ko-KR" b="1" dirty="0" smtClean="0">
                <a:solidFill>
                  <a:schemeClr val="tx1"/>
                </a:solidFill>
              </a:rPr>
              <a:t>Technical)</a:t>
            </a:r>
            <a:endParaRPr lang="ko-KR" altLang="en-US" b="1" dirty="0">
              <a:solidFill>
                <a:schemeClr val="tx1"/>
              </a:solidFill>
            </a:endParaRPr>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Wordy definition. Defines the term, not the function of the thing the term </a:t>
            </a:r>
            <a:r>
              <a:rPr lang="en-US" altLang="ko-KR" sz="1400" dirty="0" smtClean="0"/>
              <a:t>refers </a:t>
            </a:r>
            <a:r>
              <a:rPr lang="en-US" altLang="ko-KR" sz="1400" dirty="0"/>
              <a:t>to (that goes in the normative text</a:t>
            </a:r>
            <a:r>
              <a:rPr lang="en-US" altLang="ko-KR" sz="1400" dirty="0" smtClean="0"/>
              <a:t>)</a:t>
            </a:r>
          </a:p>
          <a:p>
            <a:r>
              <a:rPr lang="en-US" altLang="ko-KR" sz="1800" dirty="0" smtClean="0"/>
              <a:t>Proposed Change</a:t>
            </a:r>
          </a:p>
          <a:p>
            <a:pPr lvl="1"/>
            <a:r>
              <a:rPr lang="en-US" altLang="ko-KR" sz="1400" dirty="0"/>
              <a:t>A device that is acting as a coordinator of a PAN and providing </a:t>
            </a:r>
            <a:r>
              <a:rPr lang="en-US" altLang="ko-KR" sz="1400" dirty="0" smtClean="0"/>
              <a:t>synchronization services </a:t>
            </a:r>
            <a:r>
              <a:rPr lang="en-US" altLang="ko-KR" sz="1400" dirty="0"/>
              <a:t>to its TMCTP-child devices in the </a:t>
            </a:r>
            <a:r>
              <a:rPr lang="en-US" altLang="ko-KR" sz="1400" dirty="0" smtClean="0"/>
              <a:t>TMCTP.</a:t>
            </a:r>
          </a:p>
          <a:p>
            <a:r>
              <a:rPr lang="en-US" altLang="ko-KR" sz="1800" dirty="0" smtClean="0"/>
              <a:t>Proposed Resolution</a:t>
            </a:r>
          </a:p>
          <a:p>
            <a:pPr lvl="1"/>
            <a:r>
              <a:rPr lang="en-US" altLang="ko-KR" sz="1400" b="1" i="1" dirty="0" smtClean="0">
                <a:solidFill>
                  <a:srgbClr val="0000FF"/>
                </a:solidFill>
              </a:rPr>
              <a:t>(from) </a:t>
            </a:r>
            <a:r>
              <a:rPr lang="en-US" altLang="ko-KR" sz="1400" b="1" dirty="0" smtClean="0"/>
              <a:t>TMCTP-parent PAN Coordinator</a:t>
            </a:r>
            <a:r>
              <a:rPr lang="en-US" altLang="ko-KR" sz="1400" dirty="0" smtClean="0"/>
              <a:t>: A logical parent device that is responsible for providing synchronization services to its TMCTP-child devices in the TMCTP </a:t>
            </a:r>
            <a:r>
              <a:rPr lang="en-US" altLang="ko-KR" sz="1400" dirty="0" smtClean="0">
                <a:solidFill>
                  <a:srgbClr val="FF0000"/>
                </a:solidFill>
              </a:rPr>
              <a:t>using a channel allocated by the SPC if this device is not the SPC </a:t>
            </a:r>
            <a:r>
              <a:rPr lang="en-US" altLang="ko-KR" sz="1400" dirty="0" smtClean="0"/>
              <a:t>while it operates as the coordinator of a PAN.</a:t>
            </a:r>
          </a:p>
          <a:p>
            <a:pPr lvl="1"/>
            <a:r>
              <a:rPr lang="en-US" altLang="ko-KR" sz="1400" b="1" i="1" dirty="0" smtClean="0">
                <a:solidFill>
                  <a:srgbClr val="0000FF"/>
                </a:solidFill>
              </a:rPr>
              <a:t>(to) </a:t>
            </a:r>
            <a:r>
              <a:rPr lang="en-US" altLang="ko-KR" sz="1400" b="1" dirty="0" smtClean="0"/>
              <a:t>TMCTP-parent PAN Coordinator</a:t>
            </a:r>
            <a:r>
              <a:rPr lang="en-US" altLang="ko-KR" sz="1400" dirty="0" smtClean="0"/>
              <a:t>: A logical parent device that is responsible for providing synchronization services to its TMCTP-child devices in the TMCTP while it operates as the coordinator of a PAN.</a:t>
            </a:r>
          </a:p>
          <a:p>
            <a:pPr lvl="2"/>
            <a:r>
              <a:rPr lang="en-US" altLang="ko-KR" sz="1200" dirty="0" smtClean="0">
                <a:solidFill>
                  <a:srgbClr val="00B050"/>
                </a:solidFill>
              </a:rPr>
              <a:t>Resolution provider’s comment: Proposed change is slightly modified to have expression similar to the definition of </a:t>
            </a:r>
            <a:r>
              <a:rPr lang="en-US" altLang="ko-KR" sz="1200" b="1" dirty="0" smtClean="0">
                <a:solidFill>
                  <a:srgbClr val="00B050"/>
                </a:solidFill>
              </a:rPr>
              <a:t>TMCTP-parent PAN Coordinator</a:t>
            </a:r>
            <a:r>
              <a:rPr lang="en-US" altLang="ko-KR" sz="1200" dirty="0" smtClean="0">
                <a:solidFill>
                  <a:srgbClr val="00B050"/>
                </a:solidFill>
              </a:rPr>
              <a:t>.</a:t>
            </a:r>
            <a:endParaRPr lang="en-US" altLang="ko-KR" sz="1200" dirty="0">
              <a:solidFill>
                <a:srgbClr val="00B050"/>
              </a:solidFill>
            </a:endParaRPr>
          </a:p>
        </p:txBody>
      </p:sp>
      <p:sp>
        <p:nvSpPr>
          <p:cNvPr id="5" name="직사각형 4"/>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1465199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11 (Editorial)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beacon only </a:t>
            </a:r>
            <a:r>
              <a:rPr lang="en-US" altLang="ko-KR" sz="1600" dirty="0" smtClean="0"/>
              <a:t>period </a:t>
            </a:r>
            <a:endParaRPr lang="en-US" altLang="ko-KR" sz="1600" dirty="0"/>
          </a:p>
          <a:p>
            <a:r>
              <a:rPr lang="en-US" altLang="ko-KR" sz="2000" dirty="0"/>
              <a:t>Proposed </a:t>
            </a:r>
            <a:r>
              <a:rPr lang="en-US" altLang="ko-KR" sz="2000" dirty="0" smtClean="0"/>
              <a:t>Change</a:t>
            </a:r>
          </a:p>
          <a:p>
            <a:pPr lvl="1"/>
            <a:r>
              <a:rPr lang="en-US" altLang="ko-KR" sz="1600" dirty="0"/>
              <a:t>Hyphenate  - </a:t>
            </a:r>
            <a:r>
              <a:rPr lang="en-US" altLang="ko-KR" sz="1600" dirty="0" err="1"/>
              <a:t>ie</a:t>
            </a:r>
            <a:r>
              <a:rPr lang="en-US" altLang="ko-KR" sz="1600" dirty="0"/>
              <a:t> "beacon-only period</a:t>
            </a:r>
            <a:r>
              <a:rPr lang="en-US" altLang="ko-KR" sz="1600" dirty="0" smtClean="0"/>
              <a:t>"</a:t>
            </a:r>
            <a:endParaRPr lang="en-US" altLang="ko-KR" sz="1600" dirty="0"/>
          </a:p>
          <a:p>
            <a:r>
              <a:rPr lang="en-US" altLang="ko-KR" sz="2000" dirty="0" smtClean="0"/>
              <a:t>Proposed Resolution</a:t>
            </a:r>
          </a:p>
          <a:p>
            <a:pPr lvl="1"/>
            <a:r>
              <a:rPr lang="en-US" altLang="ko-KR" sz="1600" b="1" i="1" dirty="0" smtClean="0">
                <a:solidFill>
                  <a:srgbClr val="0000FF"/>
                </a:solidFill>
              </a:rPr>
              <a:t>(from) 	</a:t>
            </a:r>
            <a:r>
              <a:rPr lang="en-US" altLang="ko-KR" sz="1600" dirty="0" smtClean="0"/>
              <a:t>BOP 	beacon </a:t>
            </a:r>
            <a:r>
              <a:rPr lang="en-US" altLang="ko-KR" sz="1600" dirty="0"/>
              <a:t>only </a:t>
            </a:r>
            <a:r>
              <a:rPr lang="en-US" altLang="ko-KR" sz="1600" dirty="0" smtClean="0"/>
              <a:t>period</a:t>
            </a:r>
          </a:p>
          <a:p>
            <a:pPr lvl="1"/>
            <a:r>
              <a:rPr lang="en-US" altLang="ko-KR" sz="1600" b="1" i="1" dirty="0" smtClean="0">
                <a:solidFill>
                  <a:srgbClr val="0000FF"/>
                </a:solidFill>
              </a:rPr>
              <a:t>(to) 	</a:t>
            </a:r>
            <a:r>
              <a:rPr lang="en-US" altLang="ko-KR" sz="1600" dirty="0" smtClean="0"/>
              <a:t>BOP 	beacon</a:t>
            </a:r>
            <a:r>
              <a:rPr lang="en-US" altLang="ko-KR" sz="1600" dirty="0" smtClean="0">
                <a:solidFill>
                  <a:srgbClr val="FF0000"/>
                </a:solidFill>
              </a:rPr>
              <a:t>-</a:t>
            </a:r>
            <a:r>
              <a:rPr lang="en-US" altLang="ko-KR" sz="1600" dirty="0" smtClean="0"/>
              <a:t>only period</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868711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34259</TotalTime>
  <Words>1127</Words>
  <Application>Microsoft Office PowerPoint</Application>
  <PresentationFormat>화면 슬라이드 쇼(4:3)</PresentationFormat>
  <Paragraphs>96</Paragraphs>
  <Slides>9</Slides>
  <Notes>1</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Office 테마</vt:lpstr>
      <vt:lpstr>PowerPoint 프레젠테이션</vt:lpstr>
      <vt:lpstr>Comments for Sub-clauses 3.1 and 3.2</vt:lpstr>
      <vt:lpstr>CID 4 (Editorial)-(1)</vt:lpstr>
      <vt:lpstr>CID 4 (Editorial)-(2)</vt:lpstr>
      <vt:lpstr>CID 4 (Editorial)-(3)</vt:lpstr>
      <vt:lpstr>CID 4 (Editorial)-(4)</vt:lpstr>
      <vt:lpstr>CIDs 5, 6, 7, 8, and 9 (Editorial)</vt:lpstr>
      <vt:lpstr>CID 10 (Technical)</vt:lpstr>
      <vt:lpstr>CID 11 (Editorial)</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756</cp:revision>
  <cp:lastPrinted>2012-07-09T00:38:43Z</cp:lastPrinted>
  <dcterms:created xsi:type="dcterms:W3CDTF">1999-11-08T18:59:45Z</dcterms:created>
  <dcterms:modified xsi:type="dcterms:W3CDTF">2013-03-18T16:58:42Z</dcterms:modified>
</cp:coreProperties>
</file>