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2" r:id="rId3"/>
    <p:sldId id="261" r:id="rId4"/>
    <p:sldId id="263" r:id="rId5"/>
    <p:sldId id="264" r:id="rId6"/>
    <p:sldId id="265" r:id="rId7"/>
    <p:sldId id="270" r:id="rId8"/>
    <p:sldId id="267" r:id="rId9"/>
    <p:sldId id="268" r:id="rId10"/>
    <p:sldId id="26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02" y="-17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58E367-2AD6-4EDE-9309-C374D9970D1C}" type="datetimeFigureOut">
              <a:rPr lang="en-US" smtClean="0"/>
              <a:t>3/18/2013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A04D20-16EF-4A70-9BC6-334D82D316F0}" type="slidenum">
              <a:rPr lang="en-US" smtClean="0"/>
              <a:t>‹#›</a:t>
            </a:fld>
            <a:endParaRPr lang="en-US"/>
          </a:p>
        </p:txBody>
      </p:sp>
    </p:spTree>
    <p:extLst>
      <p:ext uri="{BB962C8B-B14F-4D97-AF65-F5344CB8AC3E}">
        <p14:creationId xmlns:p14="http://schemas.microsoft.com/office/powerpoint/2010/main" val="2217206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92356D9-8E02-4918-A43A-E86B9EC0E11D}" type="datetimeFigureOut">
              <a:rPr lang="en-US" smtClean="0"/>
              <a:pPr/>
              <a:t>3/18/2013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0F8F08-3CA4-4F19-9BBB-8736C682835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2356D9-8E02-4918-A43A-E86B9EC0E11D}" type="datetimeFigureOut">
              <a:rPr lang="en-US" smtClean="0"/>
              <a:pPr/>
              <a:t>3/18/2013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0F8F08-3CA4-4F19-9BBB-8736C682835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2356D9-8E02-4918-A43A-E86B9EC0E11D}" type="datetimeFigureOut">
              <a:rPr lang="en-US" smtClean="0"/>
              <a:pPr/>
              <a:t>3/18/2013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0F8F08-3CA4-4F19-9BBB-8736C682835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2356D9-8E02-4918-A43A-E86B9EC0E11D}" type="datetimeFigureOut">
              <a:rPr lang="en-US" smtClean="0"/>
              <a:pPr/>
              <a:t>3/18/2013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0F8F08-3CA4-4F19-9BBB-8736C6828353}"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92356D9-8E02-4918-A43A-E86B9EC0E11D}" type="datetimeFigureOut">
              <a:rPr lang="en-US" smtClean="0"/>
              <a:pPr/>
              <a:t>3/18/2013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0F8F08-3CA4-4F19-9BBB-8736C6828353}"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92356D9-8E02-4918-A43A-E86B9EC0E11D}" type="datetimeFigureOut">
              <a:rPr lang="en-US" smtClean="0"/>
              <a:pPr/>
              <a:t>3/18/2013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0F8F08-3CA4-4F19-9BBB-8736C6828353}"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92356D9-8E02-4918-A43A-E86B9EC0E11D}" type="datetimeFigureOut">
              <a:rPr lang="en-US" smtClean="0"/>
              <a:pPr/>
              <a:t>3/18/2013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0F8F08-3CA4-4F19-9BBB-8736C682835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92356D9-8E02-4918-A43A-E86B9EC0E11D}" type="datetimeFigureOut">
              <a:rPr lang="en-US" smtClean="0"/>
              <a:pPr/>
              <a:t>3/18/2013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0F8F08-3CA4-4F19-9BBB-8736C6828353}"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92356D9-8E02-4918-A43A-E86B9EC0E11D}" type="datetimeFigureOut">
              <a:rPr lang="en-US" smtClean="0"/>
              <a:pPr/>
              <a:t>3/18/2013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0F8F08-3CA4-4F19-9BBB-8736C682835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92356D9-8E02-4918-A43A-E86B9EC0E11D}" type="datetimeFigureOut">
              <a:rPr lang="en-US" smtClean="0"/>
              <a:pPr/>
              <a:t>3/18/2013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0F8F08-3CA4-4F19-9BBB-8736C682835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92356D9-8E02-4918-A43A-E86B9EC0E11D}" type="datetimeFigureOut">
              <a:rPr lang="en-US" smtClean="0"/>
              <a:pPr/>
              <a:t>3/18/2013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0F8F08-3CA4-4F19-9BBB-8736C6828353}"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92356D9-8E02-4918-A43A-E86B9EC0E11D}" type="datetimeFigureOut">
              <a:rPr lang="en-US" smtClean="0"/>
              <a:pPr/>
              <a:t>3/18/2013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0F8F08-3CA4-4F19-9BBB-8736C682835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about/sasb/iccom/index.html" TargetMode="External"/><Relationship Id="rId2" Type="http://schemas.openxmlformats.org/officeDocument/2006/relationships/hyperlink" Target="http://standards.ieee.org/industryconnections" TargetMode="External"/><Relationship Id="rId1" Type="http://schemas.openxmlformats.org/officeDocument/2006/relationships/slideLayout" Target="../slideLayouts/slideLayout2.xml"/><Relationship Id="rId4" Type="http://schemas.openxmlformats.org/officeDocument/2006/relationships/hyperlink" Target="http://standards.ieee.org/develop/indconn/icaid_form.do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3/ad_hoc/hse/index.html" TargetMode="External"/><Relationship Id="rId2" Type="http://schemas.openxmlformats.org/officeDocument/2006/relationships/hyperlink" Target="http://www.ieee802.org/3/ad_hoc/bwa/BWA_Report.pdf" TargetMode="External"/><Relationship Id="rId1" Type="http://schemas.openxmlformats.org/officeDocument/2006/relationships/slideLayout" Target="../slideLayouts/slideLayout2.xml"/><Relationship Id="rId4" Type="http://schemas.openxmlformats.org/officeDocument/2006/relationships/hyperlink" Target="http://www.ieee802.org/3/cfi/request_0313_1.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ec/dcn/12/ec-12-0033-01-00EC-higher-speed-ethernet-icaid.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t" anchorCtr="0">
            <a:noAutofit/>
          </a:bodyPr>
          <a:lstStyle/>
          <a:p>
            <a:r>
              <a:rPr lang="en-US" sz="3200" dirty="0" smtClean="0"/>
              <a:t/>
            </a:r>
            <a:br>
              <a:rPr lang="en-US" sz="3200" dirty="0" smtClean="0"/>
            </a:br>
            <a:r>
              <a:rPr lang="en-US" sz="3200" dirty="0" smtClean="0"/>
              <a:t>Introduction:</a:t>
            </a:r>
            <a:br>
              <a:rPr lang="en-US" sz="3200" dirty="0" smtClean="0"/>
            </a:br>
            <a:r>
              <a:rPr lang="en-US" sz="3200" dirty="0" smtClean="0"/>
              <a:t>Industry Connections in IEEE 802</a:t>
            </a:r>
            <a:br>
              <a:rPr lang="en-US" sz="3200" dirty="0" smtClean="0"/>
            </a:br>
            <a:endParaRPr lang="en-US" sz="3200" dirty="0"/>
          </a:p>
        </p:txBody>
      </p:sp>
      <p:sp>
        <p:nvSpPr>
          <p:cNvPr id="3" name="Subtitle 2"/>
          <p:cNvSpPr>
            <a:spLocks noGrp="1"/>
          </p:cNvSpPr>
          <p:nvPr>
            <p:ph type="subTitle" idx="1"/>
          </p:nvPr>
        </p:nvSpPr>
        <p:spPr/>
        <p:txBody>
          <a:bodyPr>
            <a:noAutofit/>
          </a:bodyPr>
          <a:lstStyle/>
          <a:p>
            <a:r>
              <a:rPr lang="en-US" sz="1400" dirty="0" smtClean="0"/>
              <a:t>John D’Ambrosia, Dell</a:t>
            </a:r>
          </a:p>
          <a:p>
            <a:endParaRPr lang="en-US" sz="1400" dirty="0" smtClean="0"/>
          </a:p>
          <a:p>
            <a:r>
              <a:rPr lang="en-US" sz="1400" dirty="0" smtClean="0"/>
              <a:t>18 March 2013</a:t>
            </a:r>
          </a:p>
          <a:p>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Contact: James </a:t>
            </a:r>
            <a:r>
              <a:rPr lang="en-US" sz="2400" dirty="0" err="1"/>
              <a:t>Wendorf</a:t>
            </a:r>
            <a:r>
              <a:rPr lang="en-US" sz="2400" dirty="0"/>
              <a:t>, Ph.D.</a:t>
            </a:r>
          </a:p>
          <a:p>
            <a:pPr marL="109728" indent="0">
              <a:buNone/>
            </a:pPr>
            <a:r>
              <a:rPr lang="en-US" sz="2400" dirty="0" smtClean="0"/>
              <a:t>		IEEE-SA Director of Industry Connections</a:t>
            </a:r>
          </a:p>
          <a:p>
            <a:pPr>
              <a:spcBef>
                <a:spcPts val="1200"/>
              </a:spcBef>
            </a:pPr>
            <a:r>
              <a:rPr lang="en-US" sz="2400" dirty="0" smtClean="0"/>
              <a:t>Industry Connections: </a:t>
            </a:r>
            <a:r>
              <a:rPr lang="en-US" sz="2000" u="sng" dirty="0" smtClean="0">
                <a:hlinkClick r:id="rId2"/>
              </a:rPr>
              <a:t>standards.ieee.org/</a:t>
            </a:r>
            <a:r>
              <a:rPr lang="en-US" sz="2000" u="sng" dirty="0" err="1" smtClean="0">
                <a:hlinkClick r:id="rId2"/>
              </a:rPr>
              <a:t>industryconnections</a:t>
            </a:r>
            <a:endParaRPr lang="en-US" sz="2000" u="sng" dirty="0" smtClean="0"/>
          </a:p>
          <a:p>
            <a:pPr>
              <a:spcBef>
                <a:spcPts val="1200"/>
              </a:spcBef>
            </a:pPr>
            <a:r>
              <a:rPr lang="en-US" sz="2400" dirty="0" smtClean="0"/>
              <a:t>Industry Connections Committee: </a:t>
            </a:r>
            <a:r>
              <a:rPr lang="en-US" sz="2000" u="sng" dirty="0">
                <a:hlinkClick r:id="rId3"/>
              </a:rPr>
              <a:t>http://standards.ieee.org/about/sasb/iccom/index.html</a:t>
            </a:r>
            <a:r>
              <a:rPr lang="en-US" sz="2000" dirty="0"/>
              <a:t> </a:t>
            </a:r>
            <a:endParaRPr lang="en-US" sz="2000" dirty="0" smtClean="0"/>
          </a:p>
          <a:p>
            <a:pPr>
              <a:spcBef>
                <a:spcPts val="1200"/>
              </a:spcBef>
            </a:pPr>
            <a:r>
              <a:rPr lang="en-US" sz="2400" dirty="0" smtClean="0"/>
              <a:t>ICAID: </a:t>
            </a:r>
            <a:r>
              <a:rPr lang="en-US" sz="2000" u="sng" dirty="0">
                <a:hlinkClick r:id="rId4"/>
              </a:rPr>
              <a:t>http://standards.ieee.org/develop/indconn/icaid_form.doc</a:t>
            </a:r>
            <a:endParaRPr lang="en-US" sz="2000" dirty="0"/>
          </a:p>
          <a:p>
            <a:endParaRPr lang="en-US" sz="2400" dirty="0"/>
          </a:p>
        </p:txBody>
      </p:sp>
      <p:sp>
        <p:nvSpPr>
          <p:cNvPr id="3" name="Title 2"/>
          <p:cNvSpPr>
            <a:spLocks noGrp="1"/>
          </p:cNvSpPr>
          <p:nvPr>
            <p:ph type="title"/>
          </p:nvPr>
        </p:nvSpPr>
        <p:spPr/>
        <p:txBody>
          <a:bodyPr/>
          <a:lstStyle/>
          <a:p>
            <a:r>
              <a:rPr lang="en-US" dirty="0" smtClean="0"/>
              <a:t>Reference</a:t>
            </a:r>
            <a:endParaRPr lang="en-US" dirty="0"/>
          </a:p>
        </p:txBody>
      </p:sp>
    </p:spTree>
    <p:extLst>
      <p:ext uri="{BB962C8B-B14F-4D97-AF65-F5344CB8AC3E}">
        <p14:creationId xmlns:p14="http://schemas.microsoft.com/office/powerpoint/2010/main" val="2030875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A form of activity within IEEE 802 to develop output other than standards – </a:t>
            </a:r>
          </a:p>
          <a:p>
            <a:pPr lvl="1"/>
            <a:r>
              <a:rPr lang="en-US" dirty="0" smtClean="0"/>
              <a:t>individual-based process</a:t>
            </a:r>
          </a:p>
          <a:p>
            <a:pPr lvl="1"/>
            <a:r>
              <a:rPr lang="en-US" dirty="0" smtClean="0"/>
              <a:t>Provides all normal protection to participants</a:t>
            </a:r>
          </a:p>
          <a:p>
            <a:r>
              <a:rPr lang="en-US" dirty="0" smtClean="0"/>
              <a:t>Use </a:t>
            </a:r>
            <a:r>
              <a:rPr lang="en-US" dirty="0"/>
              <a:t>of ICCOM is appropriate for the following</a:t>
            </a:r>
          </a:p>
          <a:p>
            <a:pPr lvl="1"/>
            <a:r>
              <a:rPr lang="en-US" dirty="0"/>
              <a:t>Report or white paper</a:t>
            </a:r>
          </a:p>
          <a:p>
            <a:pPr lvl="1"/>
            <a:r>
              <a:rPr lang="en-US" dirty="0"/>
              <a:t>Pre-Study Group </a:t>
            </a:r>
            <a:r>
              <a:rPr lang="en-US" dirty="0" smtClean="0"/>
              <a:t>Activity (i.e. </a:t>
            </a:r>
            <a:r>
              <a:rPr lang="en-US" dirty="0" err="1" smtClean="0"/>
              <a:t>roadmapping</a:t>
            </a:r>
            <a:r>
              <a:rPr lang="en-US" dirty="0" smtClean="0"/>
              <a:t>, </a:t>
            </a:r>
            <a:r>
              <a:rPr lang="en-US" dirty="0" err="1" smtClean="0"/>
              <a:t>etc</a:t>
            </a:r>
            <a:r>
              <a:rPr lang="en-US" dirty="0" smtClean="0"/>
              <a:t>)</a:t>
            </a:r>
            <a:endParaRPr lang="en-US" dirty="0"/>
          </a:p>
          <a:p>
            <a:pPr lvl="1"/>
            <a:r>
              <a:rPr lang="en-US" dirty="0"/>
              <a:t>Presentations</a:t>
            </a:r>
          </a:p>
          <a:p>
            <a:pPr>
              <a:spcBef>
                <a:spcPts val="1200"/>
              </a:spcBef>
            </a:pPr>
            <a:r>
              <a:rPr lang="en-US" dirty="0"/>
              <a:t>It is not appropriate to replace normal study group function</a:t>
            </a:r>
            <a:r>
              <a:rPr lang="en-US" dirty="0" smtClean="0"/>
              <a:t>.</a:t>
            </a:r>
          </a:p>
          <a:p>
            <a:pPr>
              <a:spcBef>
                <a:spcPts val="1200"/>
              </a:spcBef>
            </a:pPr>
            <a:r>
              <a:rPr lang="en-US" dirty="0" smtClean="0"/>
              <a:t>Broad &amp; Flexible</a:t>
            </a:r>
          </a:p>
          <a:p>
            <a:pPr lvl="1">
              <a:spcBef>
                <a:spcPts val="1200"/>
              </a:spcBef>
            </a:pPr>
            <a:r>
              <a:rPr lang="en-US" dirty="0" smtClean="0"/>
              <a:t>You define the scope</a:t>
            </a:r>
          </a:p>
          <a:p>
            <a:pPr lvl="1"/>
            <a:r>
              <a:rPr lang="en-US" dirty="0" smtClean="0"/>
              <a:t>You define the output</a:t>
            </a:r>
            <a:endParaRPr lang="en-US" dirty="0"/>
          </a:p>
        </p:txBody>
      </p:sp>
      <p:sp>
        <p:nvSpPr>
          <p:cNvPr id="3" name="Title 2"/>
          <p:cNvSpPr>
            <a:spLocks noGrp="1"/>
          </p:cNvSpPr>
          <p:nvPr>
            <p:ph type="title"/>
          </p:nvPr>
        </p:nvSpPr>
        <p:spPr/>
        <p:txBody>
          <a:bodyPr>
            <a:noAutofit/>
          </a:bodyPr>
          <a:lstStyle/>
          <a:p>
            <a:r>
              <a:rPr lang="en-US" sz="3200" dirty="0" smtClean="0"/>
              <a:t>Industry Connections Within IEEE 802</a:t>
            </a:r>
            <a:endParaRPr lang="en-US" sz="3200" dirty="0"/>
          </a:p>
        </p:txBody>
      </p:sp>
    </p:spTree>
    <p:extLst>
      <p:ext uri="{BB962C8B-B14F-4D97-AF65-F5344CB8AC3E}">
        <p14:creationId xmlns:p14="http://schemas.microsoft.com/office/powerpoint/2010/main" val="314314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2"/>
          <p:cNvSpPr>
            <a:spLocks noGrp="1"/>
          </p:cNvSpPr>
          <p:nvPr>
            <p:ph type="title" idx="4294967295"/>
          </p:nvPr>
        </p:nvSpPr>
        <p:spPr/>
        <p:txBody>
          <a:bodyPr bIns="91440" anchor="b"/>
          <a:lstStyle/>
          <a:p>
            <a:pPr eaLnBrk="1" hangingPunct="1"/>
            <a:r>
              <a:rPr lang="en-US" dirty="0" smtClean="0"/>
              <a:t>IEEE IC / 802 Structure</a:t>
            </a:r>
          </a:p>
        </p:txBody>
      </p:sp>
      <p:sp>
        <p:nvSpPr>
          <p:cNvPr id="37891" name="Line 3"/>
          <p:cNvSpPr>
            <a:spLocks noChangeShapeType="1"/>
          </p:cNvSpPr>
          <p:nvPr/>
        </p:nvSpPr>
        <p:spPr bwMode="auto">
          <a:xfrm>
            <a:off x="4572000" y="3121025"/>
            <a:ext cx="0" cy="533400"/>
          </a:xfrm>
          <a:prstGeom prst="line">
            <a:avLst/>
          </a:prstGeom>
          <a:noFill/>
          <a:ln w="9525">
            <a:solidFill>
              <a:schemeClr val="tx1"/>
            </a:solidFill>
            <a:round/>
            <a:headEnd/>
            <a:tailEnd/>
          </a:ln>
        </p:spPr>
        <p:txBody>
          <a:bodyPr wrap="none" anchor="ctr"/>
          <a:lstStyle/>
          <a:p>
            <a:endParaRPr lang="en-US"/>
          </a:p>
        </p:txBody>
      </p:sp>
      <p:sp>
        <p:nvSpPr>
          <p:cNvPr id="9" name="Text Box 5"/>
          <p:cNvSpPr txBox="1">
            <a:spLocks noChangeArrowheads="1"/>
          </p:cNvSpPr>
          <p:nvPr/>
        </p:nvSpPr>
        <p:spPr bwMode="auto">
          <a:xfrm>
            <a:off x="3124200" y="2511425"/>
            <a:ext cx="2895600" cy="685800"/>
          </a:xfrm>
          <a:prstGeom prst="rect">
            <a:avLst/>
          </a:prstGeom>
          <a:solidFill>
            <a:srgbClr val="339966"/>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IEEE-SA</a:t>
            </a:r>
          </a:p>
          <a:p>
            <a:pPr algn="ctr" eaLnBrk="0" fontAlgn="auto" hangingPunct="0">
              <a:spcBef>
                <a:spcPts val="0"/>
              </a:spcBef>
              <a:spcAft>
                <a:spcPts val="0"/>
              </a:spcAft>
              <a:defRPr/>
            </a:pPr>
            <a:r>
              <a:rPr lang="en-US" sz="2000">
                <a:latin typeface="+mn-lt"/>
              </a:rPr>
              <a:t>Standards Board </a:t>
            </a:r>
          </a:p>
        </p:txBody>
      </p:sp>
      <p:sp>
        <p:nvSpPr>
          <p:cNvPr id="10" name="Text Box 6"/>
          <p:cNvSpPr txBox="1">
            <a:spLocks noChangeArrowheads="1"/>
          </p:cNvSpPr>
          <p:nvPr/>
        </p:nvSpPr>
        <p:spPr bwMode="auto">
          <a:xfrm>
            <a:off x="6400800" y="3654425"/>
            <a:ext cx="2286000" cy="762000"/>
          </a:xfrm>
          <a:prstGeom prst="rect">
            <a:avLst/>
          </a:prstGeom>
          <a:gradFill rotWithShape="1">
            <a:gsLst>
              <a:gs pos="0">
                <a:srgbClr val="008000"/>
              </a:gs>
              <a:gs pos="100000">
                <a:srgbClr val="FFCC00"/>
              </a:gs>
            </a:gsLst>
            <a:lin ang="5400000" scaled="1"/>
          </a:gra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IEEE 802</a:t>
            </a:r>
          </a:p>
          <a:p>
            <a:pPr algn="ctr" eaLnBrk="0" fontAlgn="auto" hangingPunct="0">
              <a:spcBef>
                <a:spcPts val="0"/>
              </a:spcBef>
              <a:spcAft>
                <a:spcPts val="0"/>
              </a:spcAft>
              <a:defRPr/>
            </a:pPr>
            <a:r>
              <a:rPr lang="en-US" sz="2000">
                <a:latin typeface="+mn-lt"/>
              </a:rPr>
              <a:t>Sponsor Group</a:t>
            </a:r>
          </a:p>
        </p:txBody>
      </p:sp>
      <p:sp>
        <p:nvSpPr>
          <p:cNvPr id="13" name="Text Box 9"/>
          <p:cNvSpPr txBox="1">
            <a:spLocks noChangeArrowheads="1"/>
          </p:cNvSpPr>
          <p:nvPr/>
        </p:nvSpPr>
        <p:spPr bwMode="auto">
          <a:xfrm>
            <a:off x="6400800" y="4665663"/>
            <a:ext cx="2286000" cy="762000"/>
          </a:xfrm>
          <a:prstGeom prst="rect">
            <a:avLst/>
          </a:prstGeom>
          <a:solidFill>
            <a:srgbClr val="FFCC00"/>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dirty="0">
                <a:latin typeface="+mn-lt"/>
              </a:rPr>
              <a:t>IEEE </a:t>
            </a:r>
            <a:r>
              <a:rPr lang="en-US" sz="2000" b="1" dirty="0" smtClean="0">
                <a:latin typeface="+mn-lt"/>
              </a:rPr>
              <a:t>802.x</a:t>
            </a:r>
            <a:endParaRPr lang="en-US" sz="2000" b="1" dirty="0">
              <a:latin typeface="+mn-lt"/>
            </a:endParaRPr>
          </a:p>
          <a:p>
            <a:pPr algn="ctr" eaLnBrk="0" fontAlgn="auto" hangingPunct="0">
              <a:spcBef>
                <a:spcPts val="0"/>
              </a:spcBef>
              <a:spcAft>
                <a:spcPts val="0"/>
              </a:spcAft>
              <a:defRPr/>
            </a:pPr>
            <a:r>
              <a:rPr lang="en-US" sz="2000" dirty="0">
                <a:latin typeface="+mn-lt"/>
              </a:rPr>
              <a:t>Working Group</a:t>
            </a:r>
          </a:p>
        </p:txBody>
      </p:sp>
      <p:sp>
        <p:nvSpPr>
          <p:cNvPr id="14" name="Text Box 10"/>
          <p:cNvSpPr txBox="1">
            <a:spLocks noChangeArrowheads="1"/>
          </p:cNvSpPr>
          <p:nvPr/>
        </p:nvSpPr>
        <p:spPr bwMode="auto">
          <a:xfrm>
            <a:off x="6400800" y="5665788"/>
            <a:ext cx="2286000" cy="762000"/>
          </a:xfrm>
          <a:prstGeom prst="rect">
            <a:avLst/>
          </a:prstGeom>
          <a:solidFill>
            <a:srgbClr val="FFCC00"/>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dirty="0" smtClean="0"/>
              <a:t>IC </a:t>
            </a:r>
          </a:p>
          <a:p>
            <a:pPr algn="ctr" eaLnBrk="0" fontAlgn="auto" hangingPunct="0">
              <a:spcBef>
                <a:spcPts val="0"/>
              </a:spcBef>
              <a:spcAft>
                <a:spcPts val="0"/>
              </a:spcAft>
              <a:defRPr/>
            </a:pPr>
            <a:r>
              <a:rPr lang="en-US" sz="1800" dirty="0" smtClean="0">
                <a:latin typeface="+mn-lt"/>
              </a:rPr>
              <a:t>Activity</a:t>
            </a:r>
            <a:endParaRPr lang="en-US" sz="1800" dirty="0">
              <a:latin typeface="+mn-lt"/>
            </a:endParaRPr>
          </a:p>
          <a:p>
            <a:pPr algn="ctr" eaLnBrk="0" fontAlgn="auto" hangingPunct="0">
              <a:spcBef>
                <a:spcPts val="0"/>
              </a:spcBef>
              <a:spcAft>
                <a:spcPts val="0"/>
              </a:spcAft>
              <a:defRPr/>
            </a:pPr>
            <a:endParaRPr lang="en-US" sz="1800" dirty="0">
              <a:latin typeface="+mn-lt"/>
            </a:endParaRPr>
          </a:p>
        </p:txBody>
      </p:sp>
      <p:sp>
        <p:nvSpPr>
          <p:cNvPr id="37898" name="Line 11"/>
          <p:cNvSpPr>
            <a:spLocks noChangeShapeType="1"/>
          </p:cNvSpPr>
          <p:nvPr/>
        </p:nvSpPr>
        <p:spPr bwMode="auto">
          <a:xfrm>
            <a:off x="4572000" y="3428998"/>
            <a:ext cx="2971800" cy="2"/>
          </a:xfrm>
          <a:prstGeom prst="line">
            <a:avLst/>
          </a:prstGeom>
          <a:noFill/>
          <a:ln w="9525">
            <a:solidFill>
              <a:schemeClr val="tx1"/>
            </a:solidFill>
            <a:round/>
            <a:headEnd/>
            <a:tailEnd/>
          </a:ln>
        </p:spPr>
        <p:txBody>
          <a:bodyPr wrap="none" anchor="ctr"/>
          <a:lstStyle/>
          <a:p>
            <a:endParaRPr lang="en-US"/>
          </a:p>
        </p:txBody>
      </p:sp>
      <p:sp>
        <p:nvSpPr>
          <p:cNvPr id="37899" name="Line 12"/>
          <p:cNvSpPr>
            <a:spLocks noChangeShapeType="1"/>
          </p:cNvSpPr>
          <p:nvPr/>
        </p:nvSpPr>
        <p:spPr bwMode="auto">
          <a:xfrm>
            <a:off x="7543800" y="3425825"/>
            <a:ext cx="0" cy="228600"/>
          </a:xfrm>
          <a:prstGeom prst="line">
            <a:avLst/>
          </a:prstGeom>
          <a:noFill/>
          <a:ln w="9525">
            <a:solidFill>
              <a:schemeClr val="tx1"/>
            </a:solidFill>
            <a:round/>
            <a:headEnd/>
            <a:tailEnd/>
          </a:ln>
        </p:spPr>
        <p:txBody>
          <a:bodyPr wrap="none" anchor="ctr"/>
          <a:lstStyle/>
          <a:p>
            <a:endParaRPr lang="en-US"/>
          </a:p>
        </p:txBody>
      </p:sp>
      <p:sp>
        <p:nvSpPr>
          <p:cNvPr id="37900" name="Line 13"/>
          <p:cNvSpPr>
            <a:spLocks noChangeShapeType="1"/>
          </p:cNvSpPr>
          <p:nvPr/>
        </p:nvSpPr>
        <p:spPr bwMode="auto">
          <a:xfrm>
            <a:off x="4572000" y="1901825"/>
            <a:ext cx="0" cy="609600"/>
          </a:xfrm>
          <a:prstGeom prst="line">
            <a:avLst/>
          </a:prstGeom>
          <a:noFill/>
          <a:ln w="9525">
            <a:solidFill>
              <a:schemeClr val="tx1"/>
            </a:solidFill>
            <a:round/>
            <a:headEnd/>
            <a:tailEnd/>
          </a:ln>
        </p:spPr>
        <p:txBody>
          <a:bodyPr wrap="none" anchor="ctr"/>
          <a:lstStyle/>
          <a:p>
            <a:endParaRPr lang="en-US"/>
          </a:p>
        </p:txBody>
      </p:sp>
      <p:sp>
        <p:nvSpPr>
          <p:cNvPr id="37901" name="Line 14"/>
          <p:cNvSpPr>
            <a:spLocks noChangeShapeType="1"/>
          </p:cNvSpPr>
          <p:nvPr/>
        </p:nvSpPr>
        <p:spPr bwMode="auto">
          <a:xfrm>
            <a:off x="7543800" y="4416425"/>
            <a:ext cx="0" cy="304800"/>
          </a:xfrm>
          <a:prstGeom prst="line">
            <a:avLst/>
          </a:prstGeom>
          <a:noFill/>
          <a:ln w="9525">
            <a:solidFill>
              <a:schemeClr val="tx1"/>
            </a:solidFill>
            <a:round/>
            <a:headEnd/>
            <a:tailEnd/>
          </a:ln>
        </p:spPr>
        <p:txBody>
          <a:bodyPr wrap="none" anchor="ctr"/>
          <a:lstStyle/>
          <a:p>
            <a:endParaRPr lang="en-US"/>
          </a:p>
        </p:txBody>
      </p:sp>
      <p:sp>
        <p:nvSpPr>
          <p:cNvPr id="37902" name="Line 15"/>
          <p:cNvSpPr>
            <a:spLocks noChangeShapeType="1"/>
          </p:cNvSpPr>
          <p:nvPr/>
        </p:nvSpPr>
        <p:spPr bwMode="auto">
          <a:xfrm>
            <a:off x="7543800" y="5427663"/>
            <a:ext cx="0" cy="304800"/>
          </a:xfrm>
          <a:prstGeom prst="line">
            <a:avLst/>
          </a:prstGeom>
          <a:noFill/>
          <a:ln w="9525">
            <a:solidFill>
              <a:schemeClr val="tx1"/>
            </a:solidFill>
            <a:round/>
            <a:headEnd/>
            <a:tailEnd/>
          </a:ln>
        </p:spPr>
        <p:txBody>
          <a:bodyPr wrap="none" anchor="ctr"/>
          <a:lstStyle/>
          <a:p>
            <a:endParaRPr lang="en-US"/>
          </a:p>
        </p:txBody>
      </p:sp>
      <p:sp>
        <p:nvSpPr>
          <p:cNvPr id="37903" name="Text Box 16"/>
          <p:cNvSpPr txBox="1">
            <a:spLocks noChangeArrowheads="1"/>
          </p:cNvSpPr>
          <p:nvPr/>
        </p:nvSpPr>
        <p:spPr bwMode="auto">
          <a:xfrm>
            <a:off x="3124200" y="2130425"/>
            <a:ext cx="2895600" cy="336550"/>
          </a:xfrm>
          <a:prstGeom prst="rect">
            <a:avLst/>
          </a:prstGeom>
          <a:noFill/>
          <a:ln w="9525" algn="ctr">
            <a:noFill/>
            <a:miter lim="800000"/>
            <a:headEnd/>
            <a:tailEnd/>
          </a:ln>
        </p:spPr>
        <p:txBody>
          <a:bodyPr>
            <a:spAutoFit/>
          </a:bodyPr>
          <a:lstStyle/>
          <a:p>
            <a:pPr algn="ctr">
              <a:spcBef>
                <a:spcPct val="50000"/>
              </a:spcBef>
            </a:pPr>
            <a:r>
              <a:rPr lang="en-US">
                <a:latin typeface="Perpetua"/>
              </a:rPr>
              <a:t>Standards     Process</a:t>
            </a:r>
          </a:p>
        </p:txBody>
      </p:sp>
      <p:sp>
        <p:nvSpPr>
          <p:cNvPr id="37904" name="Text Box 17"/>
          <p:cNvSpPr txBox="1">
            <a:spLocks noChangeArrowheads="1"/>
          </p:cNvSpPr>
          <p:nvPr/>
        </p:nvSpPr>
        <p:spPr bwMode="auto">
          <a:xfrm>
            <a:off x="304800" y="3810000"/>
            <a:ext cx="2743200" cy="336550"/>
          </a:xfrm>
          <a:prstGeom prst="rect">
            <a:avLst/>
          </a:prstGeom>
          <a:solidFill>
            <a:srgbClr val="339966"/>
          </a:solidFill>
          <a:ln w="9525" algn="ctr">
            <a:noFill/>
            <a:miter lim="800000"/>
            <a:headEnd/>
            <a:tailEnd/>
          </a:ln>
        </p:spPr>
        <p:txBody>
          <a:bodyPr>
            <a:spAutoFit/>
          </a:bodyPr>
          <a:lstStyle/>
          <a:p>
            <a:pPr algn="ctr">
              <a:spcBef>
                <a:spcPct val="50000"/>
              </a:spcBef>
            </a:pPr>
            <a:r>
              <a:rPr lang="en-US" b="1">
                <a:latin typeface="Perpetua"/>
              </a:rPr>
              <a:t>Approval Process</a:t>
            </a:r>
          </a:p>
        </p:txBody>
      </p:sp>
      <p:sp>
        <p:nvSpPr>
          <p:cNvPr id="37905" name="Text Box 18"/>
          <p:cNvSpPr txBox="1">
            <a:spLocks noChangeArrowheads="1"/>
          </p:cNvSpPr>
          <p:nvPr/>
        </p:nvSpPr>
        <p:spPr bwMode="auto">
          <a:xfrm>
            <a:off x="304800" y="4724400"/>
            <a:ext cx="2743200" cy="369332"/>
          </a:xfrm>
          <a:prstGeom prst="rect">
            <a:avLst/>
          </a:prstGeom>
          <a:solidFill>
            <a:srgbClr val="FFCC00"/>
          </a:solidFill>
          <a:ln w="9525" algn="ctr">
            <a:noFill/>
            <a:miter lim="800000"/>
            <a:headEnd/>
            <a:tailEnd/>
          </a:ln>
        </p:spPr>
        <p:txBody>
          <a:bodyPr>
            <a:spAutoFit/>
          </a:bodyPr>
          <a:lstStyle/>
          <a:p>
            <a:pPr algn="ctr">
              <a:spcBef>
                <a:spcPct val="50000"/>
              </a:spcBef>
            </a:pPr>
            <a:r>
              <a:rPr lang="en-US" b="1" dirty="0" smtClean="0">
                <a:latin typeface="Perpetua"/>
              </a:rPr>
              <a:t>Activity</a:t>
            </a:r>
            <a:endParaRPr lang="en-US" b="1" dirty="0">
              <a:latin typeface="Perpetua"/>
            </a:endParaRPr>
          </a:p>
        </p:txBody>
      </p:sp>
      <p:sp>
        <p:nvSpPr>
          <p:cNvPr id="37906" name="Text Box 19"/>
          <p:cNvSpPr txBox="1">
            <a:spLocks noChangeArrowheads="1"/>
          </p:cNvSpPr>
          <p:nvPr/>
        </p:nvSpPr>
        <p:spPr bwMode="auto">
          <a:xfrm>
            <a:off x="304800" y="4267200"/>
            <a:ext cx="2743200" cy="369332"/>
          </a:xfrm>
          <a:prstGeom prst="rect">
            <a:avLst/>
          </a:prstGeom>
          <a:solidFill>
            <a:srgbClr val="3366FF"/>
          </a:solidFill>
          <a:ln w="9525" algn="ctr">
            <a:noFill/>
            <a:miter lim="800000"/>
            <a:headEnd/>
            <a:tailEnd/>
          </a:ln>
        </p:spPr>
        <p:txBody>
          <a:bodyPr>
            <a:spAutoFit/>
          </a:bodyPr>
          <a:lstStyle/>
          <a:p>
            <a:pPr algn="ctr">
              <a:spcBef>
                <a:spcPct val="50000"/>
              </a:spcBef>
            </a:pPr>
            <a:r>
              <a:rPr lang="en-US" b="1" dirty="0" smtClean="0">
                <a:latin typeface="Perpetua"/>
              </a:rPr>
              <a:t>IC Process</a:t>
            </a:r>
            <a:endParaRPr lang="en-US" b="1" dirty="0">
              <a:latin typeface="Perpetua"/>
            </a:endParaRPr>
          </a:p>
        </p:txBody>
      </p:sp>
      <p:sp>
        <p:nvSpPr>
          <p:cNvPr id="37907" name="Text Box 20"/>
          <p:cNvSpPr txBox="1">
            <a:spLocks noChangeArrowheads="1"/>
          </p:cNvSpPr>
          <p:nvPr/>
        </p:nvSpPr>
        <p:spPr bwMode="auto">
          <a:xfrm>
            <a:off x="3124200" y="1381125"/>
            <a:ext cx="2895600" cy="685800"/>
          </a:xfrm>
          <a:prstGeom prst="rect">
            <a:avLst/>
          </a:prstGeom>
          <a:solidFill>
            <a:schemeClr val="bg1"/>
          </a:solidFill>
          <a:ln w="9525">
            <a:solidFill>
              <a:schemeClr val="tx1"/>
            </a:solidFill>
            <a:miter lim="800000"/>
            <a:headEnd/>
            <a:tailEnd/>
          </a:ln>
        </p:spPr>
        <p:txBody>
          <a:bodyPr wrap="none"/>
          <a:lstStyle/>
          <a:p>
            <a:pPr algn="ctr" eaLnBrk="0" hangingPunct="0"/>
            <a:r>
              <a:rPr lang="en-US" sz="2000" b="1">
                <a:latin typeface="Perpetua"/>
              </a:rPr>
              <a:t>IEEE-SA</a:t>
            </a:r>
          </a:p>
          <a:p>
            <a:pPr algn="ctr" eaLnBrk="0" hangingPunct="0"/>
            <a:r>
              <a:rPr lang="en-US" sz="2000" b="1">
                <a:latin typeface="Perpetua"/>
              </a:rPr>
              <a:t>Standards Association</a:t>
            </a:r>
          </a:p>
        </p:txBody>
      </p:sp>
      <p:sp>
        <p:nvSpPr>
          <p:cNvPr id="21" name="Text Box 8"/>
          <p:cNvSpPr txBox="1">
            <a:spLocks noChangeArrowheads="1"/>
          </p:cNvSpPr>
          <p:nvPr/>
        </p:nvSpPr>
        <p:spPr bwMode="auto">
          <a:xfrm>
            <a:off x="3657600" y="3657599"/>
            <a:ext cx="1828800" cy="1371600"/>
          </a:xfrm>
          <a:prstGeom prst="rect">
            <a:avLst/>
          </a:prstGeom>
          <a:solidFill>
            <a:srgbClr val="3366FF"/>
          </a:solidFill>
          <a:ln w="9525">
            <a:solidFill>
              <a:schemeClr val="tx1"/>
            </a:solidFill>
            <a:miter lim="800000"/>
            <a:headEnd/>
            <a:tailEnd/>
          </a:ln>
          <a:effectLst>
            <a:outerShdw dist="63500" dir="3187806" algn="ctr" rotWithShape="0">
              <a:srgbClr val="808080"/>
            </a:outerShdw>
          </a:effectLst>
        </p:spPr>
        <p:txBody>
          <a:bodyPr wrap="square">
            <a:normAutofit/>
          </a:bodyPr>
          <a:lstStyle/>
          <a:p>
            <a:pPr algn="ctr" eaLnBrk="0" fontAlgn="auto" hangingPunct="0">
              <a:spcBef>
                <a:spcPts val="0"/>
              </a:spcBef>
              <a:spcAft>
                <a:spcPts val="0"/>
              </a:spcAft>
              <a:defRPr/>
            </a:pPr>
            <a:r>
              <a:rPr lang="en-US" sz="2000" b="1" dirty="0" err="1" smtClean="0">
                <a:latin typeface="+mn-lt"/>
              </a:rPr>
              <a:t>ICCom</a:t>
            </a:r>
            <a:endParaRPr lang="en-US" sz="2000" b="1" dirty="0">
              <a:latin typeface="+mn-lt"/>
            </a:endParaRPr>
          </a:p>
          <a:p>
            <a:pPr algn="ctr" eaLnBrk="0" fontAlgn="auto" hangingPunct="0">
              <a:spcBef>
                <a:spcPts val="0"/>
              </a:spcBef>
              <a:spcAft>
                <a:spcPts val="0"/>
              </a:spcAft>
              <a:defRPr/>
            </a:pPr>
            <a:r>
              <a:rPr lang="en-US" sz="2000" dirty="0" smtClean="0">
                <a:latin typeface="+mn-lt"/>
              </a:rPr>
              <a:t>Industry Connections</a:t>
            </a:r>
          </a:p>
          <a:p>
            <a:pPr algn="ctr" eaLnBrk="0" fontAlgn="auto" hangingPunct="0">
              <a:spcBef>
                <a:spcPts val="0"/>
              </a:spcBef>
              <a:spcAft>
                <a:spcPts val="0"/>
              </a:spcAft>
              <a:defRPr/>
            </a:pPr>
            <a:r>
              <a:rPr lang="en-US" sz="2000" dirty="0" smtClean="0"/>
              <a:t>Committee</a:t>
            </a:r>
            <a:endParaRPr lang="en-US" sz="2000" dirty="0">
              <a:latin typeface="+mn-lt"/>
            </a:endParaRPr>
          </a:p>
        </p:txBody>
      </p:sp>
    </p:spTree>
    <p:extLst>
      <p:ext uri="{BB962C8B-B14F-4D97-AF65-F5344CB8AC3E}">
        <p14:creationId xmlns:p14="http://schemas.microsoft.com/office/powerpoint/2010/main" val="3162404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Initiating an Industry Connections Effort</a:t>
            </a:r>
            <a:endParaRPr lang="en-US" sz="3200" dirty="0"/>
          </a:p>
        </p:txBody>
      </p:sp>
      <p:sp>
        <p:nvSpPr>
          <p:cNvPr id="3" name="Content Placeholder 2"/>
          <p:cNvSpPr>
            <a:spLocks noGrp="1"/>
          </p:cNvSpPr>
          <p:nvPr>
            <p:ph idx="1"/>
          </p:nvPr>
        </p:nvSpPr>
        <p:spPr/>
        <p:txBody>
          <a:bodyPr>
            <a:normAutofit fontScale="92500"/>
          </a:bodyPr>
          <a:lstStyle/>
          <a:p>
            <a:r>
              <a:rPr lang="en-US" dirty="0"/>
              <a:t>ICCOM Seeks Endorsement from Sponsor of </a:t>
            </a:r>
            <a:r>
              <a:rPr lang="en-US" dirty="0" smtClean="0"/>
              <a:t>Industry Connections Activity Initialization Document (ICAID) </a:t>
            </a:r>
            <a:r>
              <a:rPr lang="en-US" dirty="0"/>
              <a:t>for proposed Industry Connections </a:t>
            </a:r>
            <a:r>
              <a:rPr lang="en-US" dirty="0" smtClean="0"/>
              <a:t>Activity.</a:t>
            </a:r>
          </a:p>
          <a:p>
            <a:pPr lvl="1"/>
            <a:r>
              <a:rPr lang="en-US" dirty="0" smtClean="0"/>
              <a:t>See References for URL</a:t>
            </a:r>
            <a:endParaRPr lang="en-US" dirty="0"/>
          </a:p>
          <a:p>
            <a:r>
              <a:rPr lang="en-US" dirty="0"/>
              <a:t>The ICAID is required and subject to EC Review</a:t>
            </a:r>
          </a:p>
          <a:p>
            <a:r>
              <a:rPr lang="en-US" dirty="0"/>
              <a:t>Approval procedures to follow study group policies in Exec Committee Operations Manual, except chartered for the requested duration of the ICAID</a:t>
            </a:r>
            <a:r>
              <a:rPr lang="en-US" dirty="0" smtClean="0"/>
              <a:t>.</a:t>
            </a:r>
          </a:p>
          <a:p>
            <a:pPr lvl="1"/>
            <a:r>
              <a:rPr lang="en-US" dirty="0" smtClean="0"/>
              <a:t>Rules / Processes to be formalized.</a:t>
            </a:r>
            <a:endParaRPr lang="en-US" dirty="0"/>
          </a:p>
          <a:p>
            <a:endParaRPr lang="en-US" dirty="0"/>
          </a:p>
        </p:txBody>
      </p:sp>
    </p:spTree>
    <p:extLst>
      <p:ext uri="{BB962C8B-B14F-4D97-AF65-F5344CB8AC3E}">
        <p14:creationId xmlns:p14="http://schemas.microsoft.com/office/powerpoint/2010/main" val="1191261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143000"/>
          </a:xfrm>
        </p:spPr>
        <p:txBody>
          <a:bodyPr/>
          <a:lstStyle/>
          <a:p>
            <a:r>
              <a:rPr lang="en-US" dirty="0" smtClean="0"/>
              <a:t>Overview</a:t>
            </a:r>
            <a:endParaRPr lang="en-US" dirty="0"/>
          </a:p>
        </p:txBody>
      </p:sp>
      <p:sp>
        <p:nvSpPr>
          <p:cNvPr id="5" name="AutoShape 3"/>
          <p:cNvSpPr>
            <a:spLocks noChangeArrowheads="1"/>
          </p:cNvSpPr>
          <p:nvPr/>
        </p:nvSpPr>
        <p:spPr bwMode="auto">
          <a:xfrm>
            <a:off x="611188" y="1408767"/>
            <a:ext cx="1219200" cy="838200"/>
          </a:xfrm>
          <a:prstGeom prst="flowChartMerge">
            <a:avLst/>
          </a:prstGeom>
          <a:solidFill>
            <a:schemeClr val="accent1"/>
          </a:solidFill>
          <a:ln w="9525">
            <a:solidFill>
              <a:schemeClr val="tx1"/>
            </a:solidFill>
            <a:miter lim="800000"/>
            <a:headEnd/>
            <a:tailEnd/>
          </a:ln>
        </p:spPr>
        <p:txBody>
          <a:bodyPr wrap="none" anchor="ctr"/>
          <a:lstStyle/>
          <a:p>
            <a:pPr algn="ctr"/>
            <a:r>
              <a:rPr lang="en-US" sz="1400" b="1">
                <a:latin typeface="Perpetua"/>
              </a:rPr>
              <a:t>Idea</a:t>
            </a:r>
          </a:p>
        </p:txBody>
      </p:sp>
      <p:sp>
        <p:nvSpPr>
          <p:cNvPr id="6" name="AutoShape 4"/>
          <p:cNvSpPr>
            <a:spLocks noChangeArrowheads="1"/>
          </p:cNvSpPr>
          <p:nvPr/>
        </p:nvSpPr>
        <p:spPr bwMode="auto">
          <a:xfrm>
            <a:off x="611188" y="2551767"/>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dirty="0">
                <a:latin typeface="Perpetua"/>
              </a:rPr>
              <a:t>Call for</a:t>
            </a:r>
          </a:p>
          <a:p>
            <a:pPr algn="ctr"/>
            <a:r>
              <a:rPr lang="en-US" sz="1400" b="1" dirty="0" smtClean="0">
                <a:latin typeface="Perpetua"/>
              </a:rPr>
              <a:t>Support</a:t>
            </a:r>
            <a:endParaRPr lang="en-US" sz="1400" b="1" dirty="0">
              <a:latin typeface="Perpetua"/>
            </a:endParaRPr>
          </a:p>
        </p:txBody>
      </p:sp>
      <p:sp>
        <p:nvSpPr>
          <p:cNvPr id="7" name="AutoShape 5"/>
          <p:cNvSpPr>
            <a:spLocks noChangeArrowheads="1"/>
          </p:cNvSpPr>
          <p:nvPr/>
        </p:nvSpPr>
        <p:spPr bwMode="auto">
          <a:xfrm>
            <a:off x="611188" y="3694767"/>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dirty="0" smtClean="0">
                <a:latin typeface="Perpetua"/>
              </a:rPr>
              <a:t>802.X</a:t>
            </a:r>
          </a:p>
          <a:p>
            <a:pPr algn="ctr"/>
            <a:r>
              <a:rPr lang="en-US" sz="1400" b="1" dirty="0" smtClean="0">
                <a:latin typeface="Perpetua"/>
              </a:rPr>
              <a:t>Form</a:t>
            </a:r>
            <a:endParaRPr lang="en-US" sz="1400" b="1" dirty="0">
              <a:latin typeface="Perpetua"/>
            </a:endParaRPr>
          </a:p>
          <a:p>
            <a:pPr algn="ctr"/>
            <a:r>
              <a:rPr lang="en-US" sz="1400" b="1" dirty="0" smtClean="0">
                <a:latin typeface="Perpetua"/>
              </a:rPr>
              <a:t>IC</a:t>
            </a:r>
            <a:endParaRPr lang="en-US" sz="1400" b="1" dirty="0">
              <a:latin typeface="Perpetua"/>
            </a:endParaRPr>
          </a:p>
        </p:txBody>
      </p:sp>
      <p:sp>
        <p:nvSpPr>
          <p:cNvPr id="8" name="AutoShape 6"/>
          <p:cNvSpPr>
            <a:spLocks noChangeArrowheads="1"/>
          </p:cNvSpPr>
          <p:nvPr/>
        </p:nvSpPr>
        <p:spPr bwMode="auto">
          <a:xfrm>
            <a:off x="2971800" y="1789767"/>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dirty="0">
                <a:latin typeface="Perpetua"/>
              </a:rPr>
              <a:t>802</a:t>
            </a:r>
            <a:br>
              <a:rPr lang="en-US" sz="1400" b="1" dirty="0">
                <a:latin typeface="Perpetua"/>
              </a:rPr>
            </a:br>
            <a:r>
              <a:rPr lang="en-US" sz="1400" b="1" dirty="0">
                <a:latin typeface="Perpetua"/>
              </a:rPr>
              <a:t>EC Form</a:t>
            </a:r>
          </a:p>
          <a:p>
            <a:pPr algn="ctr"/>
            <a:r>
              <a:rPr lang="en-US" sz="1400" b="1" dirty="0" smtClean="0">
                <a:latin typeface="Perpetua"/>
              </a:rPr>
              <a:t>IC</a:t>
            </a:r>
            <a:endParaRPr lang="en-US" sz="1400" b="1" dirty="0">
              <a:latin typeface="Perpetua"/>
            </a:endParaRPr>
          </a:p>
        </p:txBody>
      </p:sp>
      <p:sp>
        <p:nvSpPr>
          <p:cNvPr id="9" name="Text Box 10"/>
          <p:cNvSpPr txBox="1">
            <a:spLocks noChangeArrowheads="1"/>
          </p:cNvSpPr>
          <p:nvPr/>
        </p:nvSpPr>
        <p:spPr bwMode="auto">
          <a:xfrm>
            <a:off x="1754188" y="3847167"/>
            <a:ext cx="500062" cy="304800"/>
          </a:xfrm>
          <a:prstGeom prst="rect">
            <a:avLst/>
          </a:prstGeom>
          <a:noFill/>
          <a:ln w="9525">
            <a:noFill/>
            <a:miter lim="800000"/>
            <a:headEnd/>
            <a:tailEnd/>
          </a:ln>
        </p:spPr>
        <p:txBody>
          <a:bodyPr wrap="none">
            <a:spAutoFit/>
          </a:bodyPr>
          <a:lstStyle/>
          <a:p>
            <a:r>
              <a:rPr lang="en-US" sz="1400" b="1">
                <a:latin typeface="Perpetua"/>
              </a:rPr>
              <a:t>Yes</a:t>
            </a:r>
          </a:p>
        </p:txBody>
      </p:sp>
      <p:sp>
        <p:nvSpPr>
          <p:cNvPr id="10" name="AutoShape 11"/>
          <p:cNvSpPr>
            <a:spLocks noChangeArrowheads="1"/>
          </p:cNvSpPr>
          <p:nvPr/>
        </p:nvSpPr>
        <p:spPr bwMode="auto">
          <a:xfrm>
            <a:off x="2970212" y="3429000"/>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dirty="0" smtClean="0">
                <a:latin typeface="Perpetua"/>
              </a:rPr>
              <a:t>ICCOM</a:t>
            </a:r>
          </a:p>
          <a:p>
            <a:pPr algn="ctr"/>
            <a:r>
              <a:rPr lang="en-US" sz="1400" b="1" dirty="0" smtClean="0">
                <a:latin typeface="Perpetua"/>
              </a:rPr>
              <a:t>Approve</a:t>
            </a:r>
            <a:endParaRPr lang="en-US" sz="1400" b="1" dirty="0">
              <a:latin typeface="Perpetua"/>
            </a:endParaRPr>
          </a:p>
        </p:txBody>
      </p:sp>
      <p:sp>
        <p:nvSpPr>
          <p:cNvPr id="12" name="AutoShape 13"/>
          <p:cNvSpPr>
            <a:spLocks noChangeArrowheads="1"/>
          </p:cNvSpPr>
          <p:nvPr/>
        </p:nvSpPr>
        <p:spPr bwMode="auto">
          <a:xfrm>
            <a:off x="6324600" y="1828800"/>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300" b="1">
                <a:latin typeface="Perpetua"/>
              </a:rPr>
              <a:t>SASB</a:t>
            </a:r>
          </a:p>
          <a:p>
            <a:pPr algn="ctr"/>
            <a:r>
              <a:rPr lang="en-US" sz="1300" b="1">
                <a:latin typeface="Perpetua"/>
              </a:rPr>
              <a:t>Approve</a:t>
            </a:r>
          </a:p>
        </p:txBody>
      </p:sp>
      <p:sp>
        <p:nvSpPr>
          <p:cNvPr id="13" name="AutoShape 14"/>
          <p:cNvSpPr>
            <a:spLocks noChangeArrowheads="1"/>
          </p:cNvSpPr>
          <p:nvPr/>
        </p:nvSpPr>
        <p:spPr bwMode="auto">
          <a:xfrm>
            <a:off x="6477000" y="3124200"/>
            <a:ext cx="920432"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dirty="0">
                <a:latin typeface="Perpetua"/>
              </a:rPr>
              <a:t>Approved</a:t>
            </a:r>
          </a:p>
          <a:p>
            <a:pPr algn="ctr"/>
            <a:r>
              <a:rPr lang="en-US" sz="1400" b="1" dirty="0" smtClean="0">
                <a:latin typeface="Perpetua"/>
              </a:rPr>
              <a:t>IC</a:t>
            </a:r>
            <a:endParaRPr lang="en-US" sz="1400" b="1" dirty="0">
              <a:latin typeface="Perpetua"/>
            </a:endParaRPr>
          </a:p>
        </p:txBody>
      </p:sp>
      <p:sp>
        <p:nvSpPr>
          <p:cNvPr id="14" name="Text Box 15"/>
          <p:cNvSpPr txBox="1">
            <a:spLocks noChangeArrowheads="1"/>
          </p:cNvSpPr>
          <p:nvPr/>
        </p:nvSpPr>
        <p:spPr bwMode="auto">
          <a:xfrm>
            <a:off x="3581400" y="2704167"/>
            <a:ext cx="500062" cy="304800"/>
          </a:xfrm>
          <a:prstGeom prst="rect">
            <a:avLst/>
          </a:prstGeom>
          <a:noFill/>
          <a:ln w="9525">
            <a:noFill/>
            <a:miter lim="800000"/>
            <a:headEnd/>
            <a:tailEnd/>
          </a:ln>
        </p:spPr>
        <p:txBody>
          <a:bodyPr wrap="none">
            <a:spAutoFit/>
          </a:bodyPr>
          <a:lstStyle/>
          <a:p>
            <a:r>
              <a:rPr lang="en-US" sz="1400" b="1">
                <a:latin typeface="Perpetua"/>
              </a:rPr>
              <a:t>Yes</a:t>
            </a:r>
          </a:p>
        </p:txBody>
      </p:sp>
      <p:sp>
        <p:nvSpPr>
          <p:cNvPr id="15" name="Text Box 17"/>
          <p:cNvSpPr txBox="1">
            <a:spLocks noChangeArrowheads="1"/>
          </p:cNvSpPr>
          <p:nvPr/>
        </p:nvSpPr>
        <p:spPr bwMode="auto">
          <a:xfrm>
            <a:off x="2970212" y="4419600"/>
            <a:ext cx="500063" cy="304800"/>
          </a:xfrm>
          <a:prstGeom prst="rect">
            <a:avLst/>
          </a:prstGeom>
          <a:noFill/>
          <a:ln w="9525">
            <a:noFill/>
            <a:miter lim="800000"/>
            <a:headEnd/>
            <a:tailEnd/>
          </a:ln>
        </p:spPr>
        <p:txBody>
          <a:bodyPr wrap="none">
            <a:spAutoFit/>
          </a:bodyPr>
          <a:lstStyle/>
          <a:p>
            <a:r>
              <a:rPr lang="en-US" sz="1400" b="1" dirty="0">
                <a:latin typeface="Perpetua"/>
              </a:rPr>
              <a:t>Yes</a:t>
            </a:r>
          </a:p>
        </p:txBody>
      </p:sp>
      <p:sp>
        <p:nvSpPr>
          <p:cNvPr id="17" name="Text Box 20"/>
          <p:cNvSpPr txBox="1">
            <a:spLocks noChangeArrowheads="1"/>
          </p:cNvSpPr>
          <p:nvPr/>
        </p:nvSpPr>
        <p:spPr bwMode="auto">
          <a:xfrm>
            <a:off x="1257300" y="4609167"/>
            <a:ext cx="420688" cy="304800"/>
          </a:xfrm>
          <a:prstGeom prst="rect">
            <a:avLst/>
          </a:prstGeom>
          <a:noFill/>
          <a:ln w="9525">
            <a:noFill/>
            <a:miter lim="800000"/>
            <a:headEnd/>
            <a:tailEnd/>
          </a:ln>
        </p:spPr>
        <p:txBody>
          <a:bodyPr wrap="none">
            <a:spAutoFit/>
          </a:bodyPr>
          <a:lstStyle/>
          <a:p>
            <a:r>
              <a:rPr lang="en-US" sz="1400" b="1">
                <a:latin typeface="Perpetua"/>
              </a:rPr>
              <a:t>No</a:t>
            </a:r>
          </a:p>
        </p:txBody>
      </p:sp>
      <p:sp>
        <p:nvSpPr>
          <p:cNvPr id="19" name="Line 25"/>
          <p:cNvSpPr>
            <a:spLocks noChangeShapeType="1"/>
          </p:cNvSpPr>
          <p:nvPr/>
        </p:nvSpPr>
        <p:spPr bwMode="auto">
          <a:xfrm>
            <a:off x="1220788" y="2246967"/>
            <a:ext cx="0" cy="304800"/>
          </a:xfrm>
          <a:prstGeom prst="line">
            <a:avLst/>
          </a:prstGeom>
          <a:noFill/>
          <a:ln w="9525">
            <a:solidFill>
              <a:schemeClr val="tx1"/>
            </a:solidFill>
            <a:round/>
            <a:headEnd/>
            <a:tailEnd type="triangle" w="med" len="med"/>
          </a:ln>
        </p:spPr>
        <p:txBody>
          <a:bodyPr/>
          <a:lstStyle/>
          <a:p>
            <a:endParaRPr lang="en-US"/>
          </a:p>
        </p:txBody>
      </p:sp>
      <p:sp>
        <p:nvSpPr>
          <p:cNvPr id="20" name="Line 26"/>
          <p:cNvSpPr>
            <a:spLocks noChangeShapeType="1"/>
          </p:cNvSpPr>
          <p:nvPr/>
        </p:nvSpPr>
        <p:spPr bwMode="auto">
          <a:xfrm>
            <a:off x="1220788" y="3389967"/>
            <a:ext cx="0" cy="304800"/>
          </a:xfrm>
          <a:prstGeom prst="line">
            <a:avLst/>
          </a:prstGeom>
          <a:noFill/>
          <a:ln w="9525">
            <a:solidFill>
              <a:schemeClr val="tx1"/>
            </a:solidFill>
            <a:round/>
            <a:headEnd/>
            <a:tailEnd type="triangle" w="med" len="med"/>
          </a:ln>
        </p:spPr>
        <p:txBody>
          <a:bodyPr/>
          <a:lstStyle/>
          <a:p>
            <a:endParaRPr lang="en-US"/>
          </a:p>
        </p:txBody>
      </p:sp>
      <p:sp>
        <p:nvSpPr>
          <p:cNvPr id="21" name="Line 27"/>
          <p:cNvSpPr>
            <a:spLocks noChangeShapeType="1"/>
          </p:cNvSpPr>
          <p:nvPr/>
        </p:nvSpPr>
        <p:spPr bwMode="auto">
          <a:xfrm>
            <a:off x="1220788" y="4609167"/>
            <a:ext cx="0" cy="381000"/>
          </a:xfrm>
          <a:prstGeom prst="line">
            <a:avLst/>
          </a:prstGeom>
          <a:noFill/>
          <a:ln w="9525">
            <a:solidFill>
              <a:schemeClr val="tx1"/>
            </a:solidFill>
            <a:round/>
            <a:headEnd/>
            <a:tailEnd type="triangle" w="med" len="med"/>
          </a:ln>
        </p:spPr>
        <p:txBody>
          <a:bodyPr/>
          <a:lstStyle/>
          <a:p>
            <a:endParaRPr lang="en-US"/>
          </a:p>
        </p:txBody>
      </p:sp>
      <p:sp>
        <p:nvSpPr>
          <p:cNvPr id="22" name="Line 28"/>
          <p:cNvSpPr>
            <a:spLocks noChangeShapeType="1"/>
          </p:cNvSpPr>
          <p:nvPr/>
        </p:nvSpPr>
        <p:spPr bwMode="auto">
          <a:xfrm>
            <a:off x="3581400" y="1484967"/>
            <a:ext cx="0" cy="304800"/>
          </a:xfrm>
          <a:prstGeom prst="line">
            <a:avLst/>
          </a:prstGeom>
          <a:noFill/>
          <a:ln w="9525">
            <a:solidFill>
              <a:schemeClr val="tx1"/>
            </a:solidFill>
            <a:round/>
            <a:headEnd/>
            <a:tailEnd type="triangle" w="med" len="med"/>
          </a:ln>
        </p:spPr>
        <p:txBody>
          <a:bodyPr/>
          <a:lstStyle/>
          <a:p>
            <a:endParaRPr lang="en-US"/>
          </a:p>
        </p:txBody>
      </p:sp>
      <p:sp>
        <p:nvSpPr>
          <p:cNvPr id="23" name="Line 29"/>
          <p:cNvSpPr>
            <a:spLocks noChangeShapeType="1"/>
          </p:cNvSpPr>
          <p:nvPr/>
        </p:nvSpPr>
        <p:spPr bwMode="auto">
          <a:xfrm>
            <a:off x="3579812" y="2743200"/>
            <a:ext cx="0" cy="685800"/>
          </a:xfrm>
          <a:prstGeom prst="line">
            <a:avLst/>
          </a:prstGeom>
          <a:noFill/>
          <a:ln w="9525">
            <a:solidFill>
              <a:schemeClr val="tx1"/>
            </a:solidFill>
            <a:round/>
            <a:headEnd/>
            <a:tailEnd type="triangle" w="med" len="med"/>
          </a:ln>
        </p:spPr>
        <p:txBody>
          <a:bodyPr/>
          <a:lstStyle/>
          <a:p>
            <a:endParaRPr lang="en-US"/>
          </a:p>
        </p:txBody>
      </p:sp>
      <p:sp>
        <p:nvSpPr>
          <p:cNvPr id="24" name="Line 30"/>
          <p:cNvSpPr>
            <a:spLocks noChangeShapeType="1"/>
          </p:cNvSpPr>
          <p:nvPr/>
        </p:nvSpPr>
        <p:spPr bwMode="auto">
          <a:xfrm>
            <a:off x="6934200" y="1447800"/>
            <a:ext cx="0" cy="381000"/>
          </a:xfrm>
          <a:prstGeom prst="line">
            <a:avLst/>
          </a:prstGeom>
          <a:noFill/>
          <a:ln w="9525">
            <a:solidFill>
              <a:schemeClr val="tx1"/>
            </a:solidFill>
            <a:round/>
            <a:headEnd/>
            <a:tailEnd type="triangle" w="med" len="med"/>
          </a:ln>
        </p:spPr>
        <p:txBody>
          <a:bodyPr/>
          <a:lstStyle/>
          <a:p>
            <a:endParaRPr lang="en-US"/>
          </a:p>
        </p:txBody>
      </p:sp>
      <p:sp>
        <p:nvSpPr>
          <p:cNvPr id="26" name="Line 32"/>
          <p:cNvSpPr>
            <a:spLocks noChangeShapeType="1"/>
          </p:cNvSpPr>
          <p:nvPr/>
        </p:nvSpPr>
        <p:spPr bwMode="auto">
          <a:xfrm>
            <a:off x="6934200" y="2743200"/>
            <a:ext cx="0" cy="381000"/>
          </a:xfrm>
          <a:prstGeom prst="line">
            <a:avLst/>
          </a:prstGeom>
          <a:noFill/>
          <a:ln w="9525">
            <a:solidFill>
              <a:schemeClr val="tx1"/>
            </a:solidFill>
            <a:round/>
            <a:headEnd/>
            <a:tailEnd type="triangle" w="med" len="med"/>
          </a:ln>
        </p:spPr>
        <p:txBody>
          <a:bodyPr/>
          <a:lstStyle/>
          <a:p>
            <a:endParaRPr lang="en-US"/>
          </a:p>
        </p:txBody>
      </p:sp>
      <p:sp>
        <p:nvSpPr>
          <p:cNvPr id="27" name="Line 40"/>
          <p:cNvSpPr>
            <a:spLocks noChangeShapeType="1"/>
          </p:cNvSpPr>
          <p:nvPr/>
        </p:nvSpPr>
        <p:spPr bwMode="auto">
          <a:xfrm>
            <a:off x="4191000" y="2246967"/>
            <a:ext cx="381000" cy="0"/>
          </a:xfrm>
          <a:prstGeom prst="line">
            <a:avLst/>
          </a:prstGeom>
          <a:noFill/>
          <a:ln w="9525">
            <a:solidFill>
              <a:schemeClr val="tx1"/>
            </a:solidFill>
            <a:round/>
            <a:headEnd/>
            <a:tailEnd type="triangle" w="med" len="med"/>
          </a:ln>
        </p:spPr>
        <p:txBody>
          <a:bodyPr/>
          <a:lstStyle/>
          <a:p>
            <a:endParaRPr lang="en-US"/>
          </a:p>
        </p:txBody>
      </p:sp>
      <p:sp>
        <p:nvSpPr>
          <p:cNvPr id="28" name="Line 41"/>
          <p:cNvSpPr>
            <a:spLocks noChangeShapeType="1"/>
          </p:cNvSpPr>
          <p:nvPr/>
        </p:nvSpPr>
        <p:spPr bwMode="auto">
          <a:xfrm>
            <a:off x="4189412" y="3886200"/>
            <a:ext cx="381000" cy="0"/>
          </a:xfrm>
          <a:prstGeom prst="line">
            <a:avLst/>
          </a:prstGeom>
          <a:noFill/>
          <a:ln w="9525">
            <a:solidFill>
              <a:schemeClr val="tx1"/>
            </a:solidFill>
            <a:round/>
            <a:headEnd/>
            <a:tailEnd type="triangle" w="med" len="med"/>
          </a:ln>
        </p:spPr>
        <p:txBody>
          <a:bodyPr/>
          <a:lstStyle/>
          <a:p>
            <a:endParaRPr lang="en-US"/>
          </a:p>
        </p:txBody>
      </p:sp>
      <p:sp>
        <p:nvSpPr>
          <p:cNvPr id="30" name="Line 43"/>
          <p:cNvSpPr>
            <a:spLocks noChangeShapeType="1"/>
          </p:cNvSpPr>
          <p:nvPr/>
        </p:nvSpPr>
        <p:spPr bwMode="auto">
          <a:xfrm>
            <a:off x="1830388" y="4151967"/>
            <a:ext cx="457200" cy="0"/>
          </a:xfrm>
          <a:prstGeom prst="line">
            <a:avLst/>
          </a:prstGeom>
          <a:noFill/>
          <a:ln w="9525">
            <a:solidFill>
              <a:schemeClr val="tx1"/>
            </a:solidFill>
            <a:round/>
            <a:headEnd/>
            <a:tailEnd/>
          </a:ln>
        </p:spPr>
        <p:txBody>
          <a:bodyPr/>
          <a:lstStyle/>
          <a:p>
            <a:endParaRPr lang="en-US"/>
          </a:p>
        </p:txBody>
      </p:sp>
      <p:sp>
        <p:nvSpPr>
          <p:cNvPr id="31" name="Line 44"/>
          <p:cNvSpPr>
            <a:spLocks noChangeShapeType="1"/>
          </p:cNvSpPr>
          <p:nvPr/>
        </p:nvSpPr>
        <p:spPr bwMode="auto">
          <a:xfrm flipV="1">
            <a:off x="2287588" y="1484967"/>
            <a:ext cx="0" cy="2667000"/>
          </a:xfrm>
          <a:prstGeom prst="line">
            <a:avLst/>
          </a:prstGeom>
          <a:noFill/>
          <a:ln w="9525">
            <a:solidFill>
              <a:schemeClr val="tx1"/>
            </a:solidFill>
            <a:round/>
            <a:headEnd/>
            <a:tailEnd/>
          </a:ln>
        </p:spPr>
        <p:txBody>
          <a:bodyPr/>
          <a:lstStyle/>
          <a:p>
            <a:endParaRPr lang="en-US"/>
          </a:p>
        </p:txBody>
      </p:sp>
      <p:sp>
        <p:nvSpPr>
          <p:cNvPr id="32" name="Line 45"/>
          <p:cNvSpPr>
            <a:spLocks noChangeShapeType="1"/>
          </p:cNvSpPr>
          <p:nvPr/>
        </p:nvSpPr>
        <p:spPr bwMode="auto">
          <a:xfrm>
            <a:off x="2287588" y="1484965"/>
            <a:ext cx="1304175" cy="21"/>
          </a:xfrm>
          <a:prstGeom prst="line">
            <a:avLst/>
          </a:prstGeom>
          <a:noFill/>
          <a:ln w="9525">
            <a:solidFill>
              <a:schemeClr val="tx1"/>
            </a:solidFill>
            <a:round/>
            <a:headEnd/>
            <a:tailEnd/>
          </a:ln>
        </p:spPr>
        <p:txBody>
          <a:bodyPr/>
          <a:lstStyle/>
          <a:p>
            <a:endParaRPr lang="en-US"/>
          </a:p>
        </p:txBody>
      </p:sp>
      <p:sp>
        <p:nvSpPr>
          <p:cNvPr id="33" name="Line 49"/>
          <p:cNvSpPr>
            <a:spLocks noChangeShapeType="1"/>
          </p:cNvSpPr>
          <p:nvPr/>
        </p:nvSpPr>
        <p:spPr bwMode="auto">
          <a:xfrm>
            <a:off x="6096000" y="1447800"/>
            <a:ext cx="838200" cy="0"/>
          </a:xfrm>
          <a:prstGeom prst="line">
            <a:avLst/>
          </a:prstGeom>
          <a:noFill/>
          <a:ln w="9525">
            <a:solidFill>
              <a:schemeClr val="tx1"/>
            </a:solidFill>
            <a:round/>
            <a:headEnd/>
            <a:tailEnd/>
          </a:ln>
        </p:spPr>
        <p:txBody>
          <a:bodyPr/>
          <a:lstStyle/>
          <a:p>
            <a:endParaRPr lang="en-US"/>
          </a:p>
        </p:txBody>
      </p:sp>
      <p:sp>
        <p:nvSpPr>
          <p:cNvPr id="35" name="AutoShape 52"/>
          <p:cNvSpPr>
            <a:spLocks noChangeArrowheads="1"/>
          </p:cNvSpPr>
          <p:nvPr/>
        </p:nvSpPr>
        <p:spPr bwMode="auto">
          <a:xfrm>
            <a:off x="4572000" y="2018367"/>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7" name="AutoShape 54"/>
          <p:cNvSpPr>
            <a:spLocks noChangeArrowheads="1"/>
          </p:cNvSpPr>
          <p:nvPr/>
        </p:nvSpPr>
        <p:spPr bwMode="auto">
          <a:xfrm>
            <a:off x="4570412" y="3657600"/>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8" name="AutoShape 56"/>
          <p:cNvSpPr>
            <a:spLocks noChangeArrowheads="1"/>
          </p:cNvSpPr>
          <p:nvPr/>
        </p:nvSpPr>
        <p:spPr bwMode="auto">
          <a:xfrm>
            <a:off x="763588" y="4990167"/>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dirty="0">
                <a:latin typeface="Perpetua"/>
              </a:rPr>
              <a:t>RIP</a:t>
            </a:r>
          </a:p>
        </p:txBody>
      </p:sp>
      <p:sp>
        <p:nvSpPr>
          <p:cNvPr id="39" name="Text Box 24"/>
          <p:cNvSpPr txBox="1">
            <a:spLocks noChangeArrowheads="1"/>
          </p:cNvSpPr>
          <p:nvPr/>
        </p:nvSpPr>
        <p:spPr bwMode="auto">
          <a:xfrm>
            <a:off x="4167738" y="1981200"/>
            <a:ext cx="402674" cy="307777"/>
          </a:xfrm>
          <a:prstGeom prst="rect">
            <a:avLst/>
          </a:prstGeom>
          <a:noFill/>
          <a:ln w="9525">
            <a:noFill/>
            <a:miter lim="800000"/>
            <a:headEnd/>
            <a:tailEnd/>
          </a:ln>
        </p:spPr>
        <p:txBody>
          <a:bodyPr wrap="none">
            <a:spAutoFit/>
          </a:bodyPr>
          <a:lstStyle/>
          <a:p>
            <a:pPr algn="ctr"/>
            <a:r>
              <a:rPr lang="en-US" sz="1400" b="1" dirty="0">
                <a:latin typeface="Perpetua"/>
              </a:rPr>
              <a:t>No</a:t>
            </a:r>
          </a:p>
        </p:txBody>
      </p:sp>
      <p:sp>
        <p:nvSpPr>
          <p:cNvPr id="40" name="Text Box 24"/>
          <p:cNvSpPr txBox="1">
            <a:spLocks noChangeArrowheads="1"/>
          </p:cNvSpPr>
          <p:nvPr/>
        </p:nvSpPr>
        <p:spPr bwMode="auto">
          <a:xfrm>
            <a:off x="4167738" y="3654623"/>
            <a:ext cx="402674" cy="307777"/>
          </a:xfrm>
          <a:prstGeom prst="rect">
            <a:avLst/>
          </a:prstGeom>
          <a:noFill/>
          <a:ln w="9525">
            <a:noFill/>
            <a:miter lim="800000"/>
            <a:headEnd/>
            <a:tailEnd/>
          </a:ln>
        </p:spPr>
        <p:txBody>
          <a:bodyPr wrap="none">
            <a:spAutoFit/>
          </a:bodyPr>
          <a:lstStyle/>
          <a:p>
            <a:pPr algn="ctr"/>
            <a:r>
              <a:rPr lang="en-US" sz="1400" b="1" dirty="0">
                <a:latin typeface="Perpetua"/>
              </a:rPr>
              <a:t>No</a:t>
            </a:r>
          </a:p>
        </p:txBody>
      </p:sp>
      <p:sp>
        <p:nvSpPr>
          <p:cNvPr id="41" name="Line 44"/>
          <p:cNvSpPr>
            <a:spLocks noChangeShapeType="1"/>
          </p:cNvSpPr>
          <p:nvPr/>
        </p:nvSpPr>
        <p:spPr bwMode="auto">
          <a:xfrm flipV="1">
            <a:off x="6096000" y="1447800"/>
            <a:ext cx="0" cy="3200400"/>
          </a:xfrm>
          <a:prstGeom prst="line">
            <a:avLst/>
          </a:prstGeom>
          <a:noFill/>
          <a:ln w="9525">
            <a:solidFill>
              <a:schemeClr val="tx1"/>
            </a:solidFill>
            <a:round/>
            <a:headEnd/>
            <a:tailEnd/>
          </a:ln>
        </p:spPr>
        <p:txBody>
          <a:bodyPr/>
          <a:lstStyle/>
          <a:p>
            <a:endParaRPr lang="en-US"/>
          </a:p>
        </p:txBody>
      </p:sp>
      <p:sp>
        <p:nvSpPr>
          <p:cNvPr id="42" name="Line 45"/>
          <p:cNvSpPr>
            <a:spLocks noChangeShapeType="1"/>
          </p:cNvSpPr>
          <p:nvPr/>
        </p:nvSpPr>
        <p:spPr bwMode="auto">
          <a:xfrm>
            <a:off x="3581400" y="4648200"/>
            <a:ext cx="2523375" cy="21"/>
          </a:xfrm>
          <a:prstGeom prst="line">
            <a:avLst/>
          </a:prstGeom>
          <a:noFill/>
          <a:ln w="9525">
            <a:solidFill>
              <a:schemeClr val="tx1"/>
            </a:solidFill>
            <a:round/>
            <a:headEnd/>
            <a:tailEnd/>
          </a:ln>
        </p:spPr>
        <p:txBody>
          <a:bodyPr/>
          <a:lstStyle/>
          <a:p>
            <a:endParaRPr lang="en-US"/>
          </a:p>
        </p:txBody>
      </p:sp>
      <p:sp>
        <p:nvSpPr>
          <p:cNvPr id="43" name="Line 31"/>
          <p:cNvSpPr>
            <a:spLocks noChangeShapeType="1"/>
          </p:cNvSpPr>
          <p:nvPr/>
        </p:nvSpPr>
        <p:spPr bwMode="auto">
          <a:xfrm>
            <a:off x="3581400" y="4343400"/>
            <a:ext cx="0" cy="304800"/>
          </a:xfrm>
          <a:prstGeom prst="line">
            <a:avLst/>
          </a:prstGeom>
          <a:noFill/>
          <a:ln w="9525">
            <a:solidFill>
              <a:schemeClr val="tx1"/>
            </a:solidFill>
            <a:round/>
            <a:headEnd/>
            <a:tailEnd type="none" w="med" len="med"/>
          </a:ln>
        </p:spPr>
        <p:txBody>
          <a:bodyPr/>
          <a:lstStyle/>
          <a:p>
            <a:endParaRPr lang="en-US"/>
          </a:p>
        </p:txBody>
      </p:sp>
      <p:sp>
        <p:nvSpPr>
          <p:cNvPr id="45" name="Line 42"/>
          <p:cNvSpPr>
            <a:spLocks noChangeShapeType="1"/>
          </p:cNvSpPr>
          <p:nvPr/>
        </p:nvSpPr>
        <p:spPr bwMode="auto">
          <a:xfrm>
            <a:off x="7543800" y="2286000"/>
            <a:ext cx="381000" cy="0"/>
          </a:xfrm>
          <a:prstGeom prst="line">
            <a:avLst/>
          </a:prstGeom>
          <a:noFill/>
          <a:ln w="9525">
            <a:solidFill>
              <a:schemeClr val="tx1"/>
            </a:solidFill>
            <a:round/>
            <a:headEnd/>
            <a:tailEnd type="triangle" w="med" len="med"/>
          </a:ln>
        </p:spPr>
        <p:txBody>
          <a:bodyPr/>
          <a:lstStyle/>
          <a:p>
            <a:endParaRPr lang="en-US"/>
          </a:p>
        </p:txBody>
      </p:sp>
      <p:sp>
        <p:nvSpPr>
          <p:cNvPr id="46" name="Text Box 24"/>
          <p:cNvSpPr txBox="1">
            <a:spLocks noChangeArrowheads="1"/>
          </p:cNvSpPr>
          <p:nvPr/>
        </p:nvSpPr>
        <p:spPr bwMode="auto">
          <a:xfrm>
            <a:off x="7467600" y="1905000"/>
            <a:ext cx="420688" cy="304800"/>
          </a:xfrm>
          <a:prstGeom prst="rect">
            <a:avLst/>
          </a:prstGeom>
          <a:noFill/>
          <a:ln w="9525">
            <a:noFill/>
            <a:miter lim="800000"/>
            <a:headEnd/>
            <a:tailEnd/>
          </a:ln>
        </p:spPr>
        <p:txBody>
          <a:bodyPr wrap="none">
            <a:spAutoFit/>
          </a:bodyPr>
          <a:lstStyle/>
          <a:p>
            <a:r>
              <a:rPr lang="en-US" sz="1400" b="1" dirty="0">
                <a:latin typeface="Perpetua"/>
              </a:rPr>
              <a:t>No</a:t>
            </a:r>
          </a:p>
        </p:txBody>
      </p:sp>
      <p:sp>
        <p:nvSpPr>
          <p:cNvPr id="48" name="AutoShape 53"/>
          <p:cNvSpPr>
            <a:spLocks noChangeArrowheads="1"/>
          </p:cNvSpPr>
          <p:nvPr/>
        </p:nvSpPr>
        <p:spPr bwMode="auto">
          <a:xfrm>
            <a:off x="7924800" y="2057400"/>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49" name="Text Box 18"/>
          <p:cNvSpPr txBox="1">
            <a:spLocks noChangeArrowheads="1"/>
          </p:cNvSpPr>
          <p:nvPr/>
        </p:nvSpPr>
        <p:spPr bwMode="auto">
          <a:xfrm>
            <a:off x="6400800" y="2743200"/>
            <a:ext cx="500063" cy="304800"/>
          </a:xfrm>
          <a:prstGeom prst="rect">
            <a:avLst/>
          </a:prstGeom>
          <a:noFill/>
          <a:ln w="9525">
            <a:noFill/>
            <a:miter lim="800000"/>
            <a:headEnd/>
            <a:tailEnd/>
          </a:ln>
        </p:spPr>
        <p:txBody>
          <a:bodyPr wrap="none">
            <a:spAutoFit/>
          </a:bodyPr>
          <a:lstStyle/>
          <a:p>
            <a:r>
              <a:rPr lang="en-US" sz="1400" b="1" dirty="0">
                <a:latin typeface="Perpetua"/>
              </a:rPr>
              <a:t>Yes</a:t>
            </a:r>
          </a:p>
        </p:txBody>
      </p:sp>
      <p:sp>
        <p:nvSpPr>
          <p:cNvPr id="50" name="Text Box 58"/>
          <p:cNvSpPr txBox="1">
            <a:spLocks noChangeArrowheads="1"/>
          </p:cNvSpPr>
          <p:nvPr/>
        </p:nvSpPr>
        <p:spPr bwMode="auto">
          <a:xfrm>
            <a:off x="3810000" y="5715000"/>
            <a:ext cx="4953000" cy="830997"/>
          </a:xfrm>
          <a:prstGeom prst="rect">
            <a:avLst/>
          </a:prstGeom>
          <a:noFill/>
          <a:ln w="9525" algn="ctr">
            <a:noFill/>
            <a:miter lim="800000"/>
            <a:headEnd/>
            <a:tailEnd/>
          </a:ln>
        </p:spPr>
        <p:txBody>
          <a:bodyPr wrap="square">
            <a:spAutoFit/>
          </a:bodyPr>
          <a:lstStyle/>
          <a:p>
            <a:pPr marL="114300">
              <a:spcBef>
                <a:spcPct val="50000"/>
              </a:spcBef>
              <a:tabLst>
                <a:tab pos="114300" algn="l"/>
              </a:tabLst>
            </a:pPr>
            <a:r>
              <a:rPr lang="en-US" sz="1600" dirty="0">
                <a:latin typeface="Perpetua"/>
              </a:rPr>
              <a:t>Note: At "Check Point", either the activity is ended, or there may be various options that would allow reconsideration of the approval.</a:t>
            </a:r>
          </a:p>
        </p:txBody>
      </p:sp>
    </p:spTree>
    <p:extLst>
      <p:ext uri="{BB962C8B-B14F-4D97-AF65-F5344CB8AC3E}">
        <p14:creationId xmlns:p14="http://schemas.microsoft.com/office/powerpoint/2010/main" val="1234265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IEEE 802.3 IC Bandwidth Assessment Ad hoc</a:t>
            </a:r>
          </a:p>
          <a:p>
            <a:pPr lvl="1"/>
            <a:r>
              <a:rPr lang="en-US" dirty="0" smtClean="0"/>
              <a:t>Output: IEEE 802.3 BWA Assessment Report</a:t>
            </a:r>
          </a:p>
          <a:p>
            <a:pPr lvl="1"/>
            <a:r>
              <a:rPr lang="en-US" sz="2000" dirty="0">
                <a:hlinkClick r:id="rId2"/>
              </a:rPr>
              <a:t>http://</a:t>
            </a:r>
            <a:r>
              <a:rPr lang="en-US" sz="2000" dirty="0" smtClean="0">
                <a:hlinkClick r:id="rId2"/>
              </a:rPr>
              <a:t>www.ieee802.org/3/ad_hoc/bwa/BWA_Report.pdf</a:t>
            </a:r>
            <a:r>
              <a:rPr lang="en-US" sz="2000" dirty="0" smtClean="0"/>
              <a:t> </a:t>
            </a:r>
          </a:p>
          <a:p>
            <a:pPr>
              <a:spcBef>
                <a:spcPts val="1800"/>
              </a:spcBef>
            </a:pPr>
            <a:r>
              <a:rPr lang="en-US" dirty="0" smtClean="0"/>
              <a:t>IEEE 802.3 Higher Speed Ethernet Consensus Ad hoc</a:t>
            </a:r>
          </a:p>
          <a:p>
            <a:pPr lvl="1">
              <a:spcBef>
                <a:spcPts val="1800"/>
              </a:spcBef>
            </a:pPr>
            <a:r>
              <a:rPr lang="en-US" dirty="0" smtClean="0"/>
              <a:t>Output: </a:t>
            </a:r>
            <a:r>
              <a:rPr lang="en-US" dirty="0"/>
              <a:t>Meeting Records: </a:t>
            </a:r>
            <a:r>
              <a:rPr lang="en-US" sz="2000" dirty="0">
                <a:hlinkClick r:id="rId3"/>
              </a:rPr>
              <a:t>http://</a:t>
            </a:r>
            <a:r>
              <a:rPr lang="en-US" sz="2000" dirty="0" smtClean="0">
                <a:hlinkClick r:id="rId3"/>
              </a:rPr>
              <a:t>www.ieee802.org/3/ad_hoc/hse/index.html</a:t>
            </a:r>
            <a:endParaRPr lang="en-US" sz="2000" dirty="0" smtClean="0"/>
          </a:p>
          <a:p>
            <a:pPr lvl="1">
              <a:spcBef>
                <a:spcPts val="1800"/>
              </a:spcBef>
            </a:pPr>
            <a:r>
              <a:rPr lang="en-US" dirty="0" smtClean="0"/>
              <a:t>Results: March 2013 400 </a:t>
            </a:r>
            <a:r>
              <a:rPr lang="en-US" dirty="0" err="1" smtClean="0"/>
              <a:t>GbE</a:t>
            </a:r>
            <a:r>
              <a:rPr lang="en-US" dirty="0"/>
              <a:t> Call-for-Interest, </a:t>
            </a:r>
            <a:r>
              <a:rPr lang="en-US" sz="2000" dirty="0">
                <a:hlinkClick r:id="rId4"/>
              </a:rPr>
              <a:t>http://</a:t>
            </a:r>
            <a:r>
              <a:rPr lang="en-US" sz="2000" dirty="0" smtClean="0">
                <a:hlinkClick r:id="rId4"/>
              </a:rPr>
              <a:t>www.ieee802.org/3/cfi/request_0313_1.html</a:t>
            </a:r>
            <a:r>
              <a:rPr lang="en-US" sz="2000" dirty="0" smtClean="0"/>
              <a:t> </a:t>
            </a:r>
            <a:endParaRPr lang="en-US" sz="2000" dirty="0"/>
          </a:p>
        </p:txBody>
      </p:sp>
      <p:sp>
        <p:nvSpPr>
          <p:cNvPr id="3" name="Title 2"/>
          <p:cNvSpPr>
            <a:spLocks noGrp="1"/>
          </p:cNvSpPr>
          <p:nvPr>
            <p:ph type="title"/>
          </p:nvPr>
        </p:nvSpPr>
        <p:spPr/>
        <p:txBody>
          <a:bodyPr>
            <a:normAutofit fontScale="90000"/>
          </a:bodyPr>
          <a:lstStyle/>
          <a:p>
            <a:r>
              <a:rPr lang="en-US" dirty="0" smtClean="0"/>
              <a:t>Successful Industry Connections</a:t>
            </a:r>
            <a:endParaRPr lang="en-US" dirty="0"/>
          </a:p>
        </p:txBody>
      </p:sp>
    </p:spTree>
    <p:extLst>
      <p:ext uri="{BB962C8B-B14F-4D97-AF65-F5344CB8AC3E}">
        <p14:creationId xmlns:p14="http://schemas.microsoft.com/office/powerpoint/2010/main" val="2487873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IEEE branding of effort</a:t>
            </a:r>
          </a:p>
          <a:p>
            <a:r>
              <a:rPr lang="en-US" dirty="0" smtClean="0"/>
              <a:t>Flexibility to define the effort</a:t>
            </a:r>
          </a:p>
          <a:p>
            <a:r>
              <a:rPr lang="en-US" dirty="0" smtClean="0"/>
              <a:t>Indemnification</a:t>
            </a:r>
          </a:p>
          <a:p>
            <a:r>
              <a:rPr lang="en-US" dirty="0" smtClean="0"/>
              <a:t>Publicity</a:t>
            </a:r>
          </a:p>
          <a:p>
            <a:r>
              <a:rPr lang="en-US" dirty="0" smtClean="0"/>
              <a:t>Transparency</a:t>
            </a:r>
          </a:p>
          <a:p>
            <a:r>
              <a:rPr lang="en-US" dirty="0" smtClean="0"/>
              <a:t>Archive of Effort</a:t>
            </a:r>
          </a:p>
        </p:txBody>
      </p:sp>
      <p:sp>
        <p:nvSpPr>
          <p:cNvPr id="3" name="Title 2"/>
          <p:cNvSpPr>
            <a:spLocks noGrp="1"/>
          </p:cNvSpPr>
          <p:nvPr>
            <p:ph type="title"/>
          </p:nvPr>
        </p:nvSpPr>
        <p:spPr/>
        <p:txBody>
          <a:bodyPr/>
          <a:lstStyle/>
          <a:p>
            <a:r>
              <a:rPr lang="en-US" dirty="0" smtClean="0"/>
              <a:t>Personal Observations: Benefits</a:t>
            </a:r>
            <a:endParaRPr lang="en-US" dirty="0"/>
          </a:p>
        </p:txBody>
      </p:sp>
    </p:spTree>
    <p:extLst>
      <p:ext uri="{BB962C8B-B14F-4D97-AF65-F5344CB8AC3E}">
        <p14:creationId xmlns:p14="http://schemas.microsoft.com/office/powerpoint/2010/main" val="2971624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normAutofit fontScale="92500" lnSpcReduction="10000"/>
          </a:bodyPr>
          <a:lstStyle/>
          <a:p>
            <a:r>
              <a:rPr lang="en-US" dirty="0" smtClean="0"/>
              <a:t>Background and Purpose</a:t>
            </a:r>
          </a:p>
          <a:p>
            <a:pPr marL="454025" lvl="1" indent="3175">
              <a:buNone/>
            </a:pPr>
            <a:r>
              <a:rPr lang="en-US" sz="1400" dirty="0" smtClean="0"/>
              <a:t>During the IEEE P802.3ba 40Gb/s and 100Gb/s Ethernet project, it was observed that core networking and computing applications were growing at different rates, driving the need to develop the two new </a:t>
            </a:r>
            <a:r>
              <a:rPr lang="en-US" sz="1400" dirty="0" err="1" smtClean="0"/>
              <a:t>wireline</a:t>
            </a:r>
            <a:r>
              <a:rPr lang="en-US" sz="1400" dirty="0" smtClean="0"/>
              <a:t> Ethernet speeds.  The focus of this IC activity will be to perform an appraisal of future “Ethernet </a:t>
            </a:r>
            <a:r>
              <a:rPr lang="en-US" sz="1400" dirty="0" err="1" smtClean="0"/>
              <a:t>Wireline</a:t>
            </a:r>
            <a:r>
              <a:rPr lang="en-US" sz="1400" dirty="0" smtClean="0"/>
              <a:t> Bandwidth Needs” of applications within the Ethernet eco-system.   </a:t>
            </a:r>
          </a:p>
          <a:p>
            <a:pPr lvl="2">
              <a:buNone/>
            </a:pPr>
            <a:endParaRPr lang="en-US" sz="1200" dirty="0" smtClean="0"/>
          </a:p>
          <a:p>
            <a:pPr marL="460375" lvl="2" indent="-3175">
              <a:buNone/>
            </a:pPr>
            <a:r>
              <a:rPr lang="en-US" sz="1200" dirty="0" smtClean="0"/>
              <a:t>Related Standard – IEEE Std 802.3-2008 and IEEE Std 802.3ba-2010</a:t>
            </a:r>
          </a:p>
          <a:p>
            <a:pPr marL="460375" lvl="2" indent="-3175">
              <a:buNone/>
            </a:pPr>
            <a:r>
              <a:rPr lang="en-US" sz="1200" dirty="0" smtClean="0"/>
              <a:t>Related Sponsor – IEEE 802</a:t>
            </a:r>
          </a:p>
          <a:p>
            <a:r>
              <a:rPr lang="en-US" dirty="0" smtClean="0"/>
              <a:t>Charter and Scope</a:t>
            </a:r>
          </a:p>
          <a:p>
            <a:pPr marL="460375" lvl="1" indent="-3175">
              <a:buNone/>
            </a:pPr>
            <a:r>
              <a:rPr lang="en-US" sz="1400" dirty="0" smtClean="0"/>
              <a:t>The scope of this IC will focus on gathering information that will enable an evaluation of the bandwidth needs for Ethernet </a:t>
            </a:r>
            <a:r>
              <a:rPr lang="en-US" sz="1400" dirty="0" err="1" smtClean="0"/>
              <a:t>wireline</a:t>
            </a:r>
            <a:r>
              <a:rPr lang="en-US" sz="1400" dirty="0" smtClean="0"/>
              <a:t> applications, including, but not limited to, core networking and computing. This evaluation will then enable the generation of a white paper(s) and related presentations on the future bandwidth needs of Ethernet </a:t>
            </a:r>
            <a:r>
              <a:rPr lang="en-US" sz="1400" dirty="0" err="1" smtClean="0"/>
              <a:t>wireline</a:t>
            </a:r>
            <a:r>
              <a:rPr lang="en-US" sz="1400" dirty="0" smtClean="0"/>
              <a:t> applications, which can then be used for future reference by an appropriate related standards activity.</a:t>
            </a:r>
          </a:p>
          <a:p>
            <a:r>
              <a:rPr lang="en-US" dirty="0" smtClean="0"/>
              <a:t>Proposed Deliverables</a:t>
            </a:r>
          </a:p>
          <a:p>
            <a:pPr marL="454025" lvl="1" indent="3175">
              <a:buNone/>
            </a:pPr>
            <a:r>
              <a:rPr lang="en-US" sz="1400" dirty="0" smtClean="0"/>
              <a:t>This evaluation will then enable the generation of a white paper(s) and related presentations on the future bandwidth needs of Ethernet </a:t>
            </a:r>
            <a:r>
              <a:rPr lang="en-US" sz="1400" dirty="0" err="1" smtClean="0"/>
              <a:t>wireline</a:t>
            </a:r>
            <a:r>
              <a:rPr lang="en-US" sz="1400" dirty="0" smtClean="0"/>
              <a:t> applications, which can then be used for future reference by an appropriate related standards activity.</a:t>
            </a:r>
          </a:p>
          <a:p>
            <a:pPr marL="454025" lvl="1" indent="3175">
              <a:buNone/>
            </a:pPr>
            <a:endParaRPr lang="en-US" sz="1400" dirty="0"/>
          </a:p>
        </p:txBody>
      </p:sp>
      <p:sp>
        <p:nvSpPr>
          <p:cNvPr id="3" name="Title 2"/>
          <p:cNvSpPr>
            <a:spLocks noGrp="1"/>
          </p:cNvSpPr>
          <p:nvPr>
            <p:ph type="title"/>
          </p:nvPr>
        </p:nvSpPr>
        <p:spPr>
          <a:xfrm>
            <a:off x="381000" y="114300"/>
            <a:ext cx="8610600" cy="876300"/>
          </a:xfrm>
        </p:spPr>
        <p:txBody>
          <a:bodyPr>
            <a:normAutofit fontScale="90000"/>
          </a:bodyPr>
          <a:lstStyle/>
          <a:p>
            <a:r>
              <a:rPr lang="en-US" sz="2800" dirty="0" smtClean="0"/>
              <a:t>Example </a:t>
            </a:r>
            <a:r>
              <a:rPr lang="en-US" sz="2800" dirty="0" smtClean="0"/>
              <a:t>ICAID Key Points: </a:t>
            </a:r>
            <a:r>
              <a:rPr lang="en-US" sz="2800" dirty="0" smtClean="0"/>
              <a:t>“Ethernet Bandwidth Assessment” Program Submission</a:t>
            </a:r>
            <a:endParaRPr lang="en-US" sz="2800" dirty="0"/>
          </a:p>
        </p:txBody>
      </p:sp>
      <p:sp>
        <p:nvSpPr>
          <p:cNvPr id="5" name="Slide Number Placeholder 4"/>
          <p:cNvSpPr>
            <a:spLocks noGrp="1"/>
          </p:cNvSpPr>
          <p:nvPr>
            <p:ph type="sldNum" sz="quarter" idx="11"/>
          </p:nvPr>
        </p:nvSpPr>
        <p:spPr/>
        <p:txBody>
          <a:bodyPr/>
          <a:lstStyle/>
          <a:p>
            <a:pPr>
              <a:defRPr/>
            </a:pPr>
            <a:fld id="{83D41E59-1691-419E-879E-AA8D49923A07}" type="slidenum">
              <a:rPr lang="en-US" smtClean="0"/>
              <a:pPr>
                <a:defRPr/>
              </a:pPr>
              <a:t>8</a:t>
            </a:fld>
            <a:endParaRPr lang="en-US"/>
          </a:p>
        </p:txBody>
      </p:sp>
    </p:spTree>
    <p:extLst>
      <p:ext uri="{BB962C8B-B14F-4D97-AF65-F5344CB8AC3E}">
        <p14:creationId xmlns:p14="http://schemas.microsoft.com/office/powerpoint/2010/main" val="19197350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241540" y="1143000"/>
            <a:ext cx="8445260" cy="4762500"/>
          </a:xfrm>
        </p:spPr>
        <p:txBody>
          <a:bodyPr>
            <a:normAutofit lnSpcReduction="10000"/>
          </a:bodyPr>
          <a:lstStyle/>
          <a:p>
            <a:r>
              <a:rPr lang="en-US" sz="2000" dirty="0" smtClean="0"/>
              <a:t>HSE ICAID:</a:t>
            </a:r>
            <a:r>
              <a:rPr lang="en-US" dirty="0" smtClean="0"/>
              <a:t> </a:t>
            </a:r>
            <a:r>
              <a:rPr lang="en-US" sz="1200" dirty="0" smtClean="0">
                <a:hlinkClick r:id="rId2"/>
              </a:rPr>
              <a:t>https://mentor.ieee.org/802-ec/dcn/12/ec-12-0033-01-00EC-higher-speed-ethernet-icaid.pdf</a:t>
            </a:r>
            <a:r>
              <a:rPr lang="en-US" sz="1200" dirty="0" smtClean="0"/>
              <a:t> </a:t>
            </a:r>
            <a:endParaRPr lang="en-US" dirty="0" smtClean="0"/>
          </a:p>
          <a:p>
            <a:r>
              <a:rPr lang="en-US" sz="2000" dirty="0" smtClean="0"/>
              <a:t>Background and Purpose</a:t>
            </a:r>
          </a:p>
          <a:p>
            <a:pPr marL="460375" lvl="2" indent="-3175">
              <a:buNone/>
            </a:pPr>
            <a:r>
              <a:rPr lang="en-US" sz="1200" dirty="0" smtClean="0"/>
              <a:t>The completion of the IEEE 802.3 Industry Connections Ethernet Bandwidth Assessment Ad hoc has demonstrated that the bandwidth requirements of multiple application spaces are continuing an exponential climb with the forecasted growth in 2020 to reach a level 100x the bandwidth required in 2010.  The purpose of the IEEE 802.3 Industry Connection’s Higher Speed Ethernet Consensus activity will be to build consensus related to initiating a new effort targeting the next speed of Ethernet for </a:t>
            </a:r>
            <a:r>
              <a:rPr lang="en-US" sz="1200" dirty="0" err="1" smtClean="0"/>
              <a:t>wireline</a:t>
            </a:r>
            <a:r>
              <a:rPr lang="en-US" sz="1200" dirty="0" smtClean="0"/>
              <a:t> applications, which will be used for the evaluation and possible development of a Call-For-Interest for the next IEEE 802.3 Higher Speed Study Group.</a:t>
            </a:r>
          </a:p>
          <a:p>
            <a:pPr marL="460375" lvl="2" indent="-3175">
              <a:spcBef>
                <a:spcPts val="600"/>
              </a:spcBef>
              <a:buNone/>
            </a:pPr>
            <a:r>
              <a:rPr lang="en-US" sz="1200" dirty="0" smtClean="0"/>
              <a:t>Related Standard – IEEE Std 802.3-2008 and IEEE Std 802.3ba-2010</a:t>
            </a:r>
          </a:p>
          <a:p>
            <a:pPr marL="460375" lvl="2" indent="-3175">
              <a:buNone/>
            </a:pPr>
            <a:r>
              <a:rPr lang="en-US" sz="1200" dirty="0" smtClean="0"/>
              <a:t>Related Sponsor – IEEE 802</a:t>
            </a:r>
          </a:p>
          <a:p>
            <a:pPr>
              <a:spcBef>
                <a:spcPts val="1200"/>
              </a:spcBef>
            </a:pPr>
            <a:r>
              <a:rPr lang="en-US" sz="2000" dirty="0" smtClean="0"/>
              <a:t>Charter and Scope</a:t>
            </a:r>
          </a:p>
          <a:p>
            <a:pPr lvl="1"/>
            <a:r>
              <a:rPr lang="en-US" sz="1200" dirty="0" smtClean="0"/>
              <a:t>The scope of this IC activity will focus on building consensus related to the next speed of Ethernet for </a:t>
            </a:r>
            <a:r>
              <a:rPr lang="en-US" sz="1200" dirty="0" err="1" smtClean="0"/>
              <a:t>wireline</a:t>
            </a:r>
            <a:r>
              <a:rPr lang="en-US" sz="1200" dirty="0" smtClean="0"/>
              <a:t> applications, which will be used for the evaluation and possible development of an IEEE 802.3 Call-For-Interest for the next Higher Speed Study Group. The requested duration for this Industry Connections activity is 12 months. </a:t>
            </a:r>
          </a:p>
          <a:p>
            <a:pPr lvl="1"/>
            <a:endParaRPr lang="en-US" sz="1200" dirty="0" smtClean="0"/>
          </a:p>
          <a:p>
            <a:r>
              <a:rPr lang="en-US" sz="2000" dirty="0" smtClean="0"/>
              <a:t>Proposed Deliverables</a:t>
            </a:r>
          </a:p>
          <a:p>
            <a:pPr lvl="1"/>
            <a:r>
              <a:rPr lang="en-US" sz="1200" dirty="0" smtClean="0"/>
              <a:t>The proposed deliverables will be the historical records, i.e. meeting notes &amp; presentations, of the meetings held by this Industry Connections activity.</a:t>
            </a:r>
          </a:p>
          <a:p>
            <a:pPr lvl="1"/>
            <a:endParaRPr lang="en-US" dirty="0" smtClean="0"/>
          </a:p>
          <a:p>
            <a:pPr marL="454025" lvl="1" indent="3175">
              <a:buNone/>
            </a:pPr>
            <a:endParaRPr lang="en-US" sz="1400" dirty="0"/>
          </a:p>
        </p:txBody>
      </p:sp>
      <p:sp>
        <p:nvSpPr>
          <p:cNvPr id="3" name="Title 2"/>
          <p:cNvSpPr>
            <a:spLocks noGrp="1"/>
          </p:cNvSpPr>
          <p:nvPr>
            <p:ph type="title"/>
          </p:nvPr>
        </p:nvSpPr>
        <p:spPr>
          <a:xfrm>
            <a:off x="381000" y="114300"/>
            <a:ext cx="8610600" cy="876300"/>
          </a:xfrm>
        </p:spPr>
        <p:txBody>
          <a:bodyPr>
            <a:normAutofit fontScale="90000"/>
          </a:bodyPr>
          <a:lstStyle/>
          <a:p>
            <a:r>
              <a:rPr lang="en-US" sz="2800" dirty="0" smtClean="0"/>
              <a:t>Example </a:t>
            </a:r>
            <a:r>
              <a:rPr lang="en-US" sz="2800" dirty="0" smtClean="0"/>
              <a:t>ICAID Key Points: </a:t>
            </a:r>
            <a:r>
              <a:rPr lang="en-US" sz="2800" dirty="0" smtClean="0"/>
              <a:t>“Higher Speed Ethernet Consensus” </a:t>
            </a:r>
            <a:r>
              <a:rPr lang="en-US" sz="2800" dirty="0" smtClean="0"/>
              <a:t> Program </a:t>
            </a:r>
            <a:r>
              <a:rPr lang="en-US" sz="2800" dirty="0" smtClean="0"/>
              <a:t>Submission</a:t>
            </a:r>
            <a:endParaRPr lang="en-US" sz="2800" dirty="0"/>
          </a:p>
        </p:txBody>
      </p:sp>
    </p:spTree>
    <p:extLst>
      <p:ext uri="{BB962C8B-B14F-4D97-AF65-F5344CB8AC3E}">
        <p14:creationId xmlns:p14="http://schemas.microsoft.com/office/powerpoint/2010/main" val="42168863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1428</TotalTime>
  <Words>753</Words>
  <Application>Microsoft Office PowerPoint</Application>
  <PresentationFormat>On-screen Show (4:3)</PresentationFormat>
  <Paragraphs>113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 Introduction: Industry Connections in IEEE 802 </vt:lpstr>
      <vt:lpstr>Industry Connections Within IEEE 802</vt:lpstr>
      <vt:lpstr>IEEE IC / 802 Structure</vt:lpstr>
      <vt:lpstr>Initiating an Industry Connections Effort</vt:lpstr>
      <vt:lpstr>Overview</vt:lpstr>
      <vt:lpstr>Successful Industry Connections</vt:lpstr>
      <vt:lpstr>Personal Observations: Benefits</vt:lpstr>
      <vt:lpstr>Example ICAID Key Points: “Ethernet Bandwidth Assessment” Program Submission</vt:lpstr>
      <vt:lpstr>Example ICAID Key Points: “Higher Speed Ethernet Consensus”  Program Submission</vt:lpstr>
      <vt:lpstr>Reference</vt:lpstr>
    </vt:vector>
  </TitlesOfParts>
  <Company>Force10 Networks,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Thoughts on Industry Connections</dc:title>
  <dc:creator>JDAMBROSIA</dc:creator>
  <cp:lastModifiedBy>DAmbrosia, John</cp:lastModifiedBy>
  <cp:revision>131</cp:revision>
  <dcterms:created xsi:type="dcterms:W3CDTF">2010-08-18T13:43:13Z</dcterms:created>
  <dcterms:modified xsi:type="dcterms:W3CDTF">2013-03-18T18:10:04Z</dcterms:modified>
</cp:coreProperties>
</file>