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06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March 13</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March 13</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0145</a:t>
            </a:r>
            <a:r>
              <a:rPr lang="en-US" b="1" dirty="0" smtClean="0"/>
              <a:t>-00-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March2013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March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March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	Monique Brown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LB BRC: </a:t>
            </a:r>
            <a:r>
              <a:rPr lang="en-US" sz="1800" i="1" dirty="0" err="1"/>
              <a:t>Shu</a:t>
            </a:r>
            <a:r>
              <a:rPr lang="en-US" sz="1800" i="1" dirty="0"/>
              <a:t> Kato, Pat Kinney, Ben Rolfe, Cristina Seibert, Monique Brown, Steve Jillings, </a:t>
            </a:r>
            <a:r>
              <a:rPr lang="en-US" sz="1800" i="1" dirty="0" err="1"/>
              <a:t>Tuncer</a:t>
            </a:r>
            <a:r>
              <a:rPr lang="en-US" sz="1800" i="1" dirty="0"/>
              <a:t> </a:t>
            </a:r>
            <a:r>
              <a:rPr lang="en-US" sz="1800" i="1" dirty="0" err="1"/>
              <a:t>Baykas</a:t>
            </a:r>
            <a:r>
              <a:rPr lang="en-US" sz="1800" i="1" dirty="0"/>
              <a:t>, </a:t>
            </a:r>
            <a:r>
              <a:rPr lang="en-US" sz="1800" i="1" dirty="0" err="1"/>
              <a:t>Wun-Cheol</a:t>
            </a:r>
            <a:r>
              <a:rPr lang="en-US" sz="1800" i="1" dirty="0"/>
              <a:t> </a:t>
            </a:r>
            <a:r>
              <a:rPr lang="en-US" sz="1800" i="1" dirty="0" err="1"/>
              <a:t>Jeong</a:t>
            </a:r>
            <a:r>
              <a:rPr lang="en-US" sz="1800" i="1" dirty="0"/>
              <a:t>, David Howard, James Gilb, Chang Sub Chin, MI-Kyung Oh, and </a:t>
            </a:r>
            <a:r>
              <a:rPr lang="en-US" sz="1800" i="1" dirty="0" err="1"/>
              <a:t>Youcy</a:t>
            </a:r>
            <a:r>
              <a:rPr lang="en-US" sz="1800" i="1" dirty="0"/>
              <a:t> Yang.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0"/>
            <a:ext cx="7772400" cy="1066800"/>
          </a:xfrm>
        </p:spPr>
        <p:txBody>
          <a:bodyPr/>
          <a:lstStyle/>
          <a:p>
            <a:r>
              <a:rPr lang="en-US" dirty="0">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838200"/>
            <a:ext cx="8382000" cy="52578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00"/>
                </a:solidFill>
                <a:latin typeface="Arial" charset="0"/>
                <a:ea typeface="ＭＳ Ｐゴシック" charset="0"/>
              </a:rPr>
              <a:t>Sponsor </a:t>
            </a:r>
            <a:r>
              <a:rPr lang="en-US" sz="2200" dirty="0">
                <a:solidFill>
                  <a:srgbClr val="000000"/>
                </a:solidFill>
                <a:latin typeface="Arial" charset="0"/>
                <a:ea typeface="ＭＳ Ｐゴシック" charset="0"/>
              </a:rPr>
              <a:t>Ballot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FF"/>
                </a:solidFill>
                <a:latin typeface="Arial" charset="0"/>
                <a:ea typeface="ＭＳ Ｐゴシック" charset="0"/>
              </a:rPr>
              <a:t>Comment resolution			Jan 2013</a:t>
            </a:r>
          </a:p>
          <a:p>
            <a:pPr lvl="1"/>
            <a:r>
              <a:rPr lang="en-US" sz="1800" dirty="0">
                <a:solidFill>
                  <a:srgbClr val="0000FF"/>
                </a:solidFill>
                <a:latin typeface="Arial" charset="0"/>
                <a:ea typeface="ＭＳ Ｐゴシック" charset="0"/>
              </a:rPr>
              <a:t>SB Recirculation I release			Feb 2013</a:t>
            </a:r>
          </a:p>
          <a:p>
            <a:pPr lvl="1"/>
            <a:r>
              <a:rPr lang="en-US" sz="1800" dirty="0">
                <a:solidFill>
                  <a:srgbClr val="000000"/>
                </a:solidFill>
                <a:latin typeface="Arial" charset="0"/>
                <a:ea typeface="ＭＳ Ｐゴシック" charset="0"/>
              </a:rPr>
              <a:t>SB Recirculation </a:t>
            </a:r>
            <a:r>
              <a:rPr lang="en-US" sz="1800" dirty="0" smtClean="0">
                <a:solidFill>
                  <a:srgbClr val="000000"/>
                </a:solidFill>
                <a:latin typeface="Arial" charset="0"/>
                <a:ea typeface="ＭＳ Ｐゴシック" charset="0"/>
              </a:rPr>
              <a:t>I </a:t>
            </a:r>
            <a:r>
              <a:rPr lang="en-US" sz="1800" dirty="0">
                <a:solidFill>
                  <a:srgbClr val="000000"/>
                </a:solidFill>
                <a:latin typeface="Arial" charset="0"/>
                <a:ea typeface="ＭＳ Ｐゴシック" charset="0"/>
              </a:rPr>
              <a:t>comment resolution	</a:t>
            </a:r>
            <a:r>
              <a:rPr lang="en-US" sz="1800" strike="sngStrike" dirty="0">
                <a:solidFill>
                  <a:srgbClr val="FF0000"/>
                </a:solidFill>
                <a:latin typeface="Arial" charset="0"/>
                <a:ea typeface="ＭＳ Ｐゴシック" charset="0"/>
              </a:rPr>
              <a:t>Feb</a:t>
            </a:r>
            <a:r>
              <a:rPr lang="en-US" sz="1800" dirty="0">
                <a:solidFill>
                  <a:srgbClr val="FF0000"/>
                </a:solidFill>
                <a:latin typeface="Arial" charset="0"/>
                <a:ea typeface="ＭＳ Ｐゴシック" charset="0"/>
              </a:rPr>
              <a:t> </a:t>
            </a:r>
            <a:r>
              <a:rPr lang="en-US" sz="1800" dirty="0" smtClean="0">
                <a:solidFill>
                  <a:srgbClr val="FF0000"/>
                </a:solidFill>
                <a:latin typeface="Arial" charset="0"/>
                <a:ea typeface="ＭＳ Ｐゴシック" charset="0"/>
              </a:rPr>
              <a:t>2013 </a:t>
            </a:r>
            <a:r>
              <a:rPr lang="en-US" sz="1800" dirty="0" smtClean="0">
                <a:latin typeface="Arial" charset="0"/>
                <a:ea typeface="ＭＳ Ｐゴシック" charset="0"/>
              </a:rPr>
              <a:t>Mar 2013</a:t>
            </a:r>
            <a:endParaRPr lang="en-US" sz="1800" dirty="0">
              <a:latin typeface="Arial" charset="0"/>
              <a:ea typeface="ＭＳ Ｐゴシック" charset="0"/>
            </a:endParaRPr>
          </a:p>
          <a:p>
            <a:pPr lvl="1"/>
            <a:r>
              <a:rPr lang="en-US" sz="1800" dirty="0">
                <a:solidFill>
                  <a:srgbClr val="000000"/>
                </a:solidFill>
                <a:latin typeface="Arial" charset="0"/>
                <a:ea typeface="ＭＳ Ｐゴシック" charset="0"/>
              </a:rPr>
              <a:t>SB Recirculation </a:t>
            </a:r>
            <a:r>
              <a:rPr lang="en-US" sz="1800" dirty="0" smtClean="0">
                <a:solidFill>
                  <a:srgbClr val="000000"/>
                </a:solidFill>
                <a:latin typeface="Arial" charset="0"/>
                <a:ea typeface="ＭＳ Ｐゴシック" charset="0"/>
              </a:rPr>
              <a:t>II</a:t>
            </a:r>
            <a:r>
              <a:rPr lang="en-US" sz="1800" dirty="0">
                <a:solidFill>
                  <a:srgbClr val="000000"/>
                </a:solidFill>
                <a:latin typeface="Arial" charset="0"/>
                <a:ea typeface="ＭＳ Ｐゴシック" charset="0"/>
              </a:rPr>
              <a:t>				</a:t>
            </a:r>
            <a:r>
              <a:rPr lang="en-US" sz="1800" dirty="0" smtClean="0">
                <a:solidFill>
                  <a:srgbClr val="000000"/>
                </a:solidFill>
                <a:latin typeface="Arial" charset="0"/>
                <a:ea typeface="ＭＳ Ｐゴシック" charset="0"/>
              </a:rPr>
              <a:t>Mar 2013</a:t>
            </a:r>
          </a:p>
          <a:p>
            <a:pPr lvl="1"/>
            <a:r>
              <a:rPr lang="en-US" sz="1800" dirty="0" smtClean="0">
                <a:solidFill>
                  <a:srgbClr val="000000"/>
                </a:solidFill>
                <a:latin typeface="Arial" charset="0"/>
                <a:ea typeface="ＭＳ Ｐゴシック" charset="0"/>
              </a:rPr>
              <a:t>SB Recirculation III				Apr 2013</a:t>
            </a:r>
            <a:endParaRPr lang="en-US" sz="1800" dirty="0" smtClean="0">
              <a:solidFill>
                <a:srgbClr val="000000"/>
              </a:solidFill>
              <a:latin typeface="Arial" charset="0"/>
              <a:ea typeface="ＭＳ Ｐゴシック" charset="0"/>
            </a:endParaRPr>
          </a:p>
          <a:p>
            <a:r>
              <a:rPr lang="en-US" sz="2200" dirty="0" err="1" smtClean="0">
                <a:solidFill>
                  <a:srgbClr val="000000"/>
                </a:solidFill>
                <a:latin typeface="Arial" charset="0"/>
                <a:ea typeface="ＭＳ Ｐゴシック" charset="0"/>
              </a:rPr>
              <a:t>RevCom</a:t>
            </a:r>
            <a:endParaRPr lang="en-US" sz="2200" dirty="0">
              <a:solidFill>
                <a:srgbClr val="000000"/>
              </a:solidFill>
              <a:latin typeface="Arial" charset="0"/>
              <a:ea typeface="ＭＳ Ｐゴシック" charset="0"/>
            </a:endParaRPr>
          </a:p>
          <a:p>
            <a:pPr lvl="1"/>
            <a:r>
              <a:rPr lang="en-US" sz="1800" dirty="0">
                <a:solidFill>
                  <a:srgbClr val="000000"/>
                </a:solidFill>
                <a:latin typeface="Arial" charset="0"/>
                <a:ea typeface="ＭＳ Ｐゴシック" charset="0"/>
              </a:rPr>
              <a:t>EC conditional approval			</a:t>
            </a:r>
            <a:r>
              <a:rPr lang="en-US" sz="1800" dirty="0" smtClean="0">
                <a:solidFill>
                  <a:srgbClr val="000000"/>
                </a:solidFill>
                <a:latin typeface="Arial" charset="0"/>
                <a:ea typeface="ＭＳ Ｐゴシック" charset="0"/>
              </a:rPr>
              <a:t>22 Mar </a:t>
            </a:r>
            <a:r>
              <a:rPr lang="en-US" sz="1800" dirty="0">
                <a:solidFill>
                  <a:srgbClr val="000000"/>
                </a:solidFill>
                <a:latin typeface="Arial" charset="0"/>
                <a:ea typeface="ＭＳ Ｐゴシック" charset="0"/>
              </a:rPr>
              <a:t>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a:t>
            </a:r>
            <a:r>
              <a:rPr lang="en-US" sz="1800" dirty="0" smtClean="0">
                <a:solidFill>
                  <a:srgbClr val="000000"/>
                </a:solidFill>
                <a:latin typeface="Arial" charset="0"/>
                <a:ea typeface="ＭＳ Ｐゴシック" charset="0"/>
              </a:rPr>
              <a:t>13 Jun </a:t>
            </a:r>
            <a:r>
              <a:rPr lang="en-US" sz="1800" dirty="0">
                <a:solidFill>
                  <a:srgbClr val="000000"/>
                </a:solidFill>
                <a:latin typeface="Arial" charset="0"/>
                <a:ea typeface="ＭＳ Ｐゴシック" charset="0"/>
              </a:rPr>
              <a:t>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a:t>
            </a:r>
            <a:r>
              <a:rPr lang="en-US" dirty="0" smtClean="0">
                <a:latin typeface="Times New Roman" charset="0"/>
                <a:ea typeface="ＭＳ Ｐゴシック" charset="0"/>
                <a:cs typeface="ＭＳ Ｐゴシック" charset="0"/>
              </a:rPr>
              <a:t>0115-</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voting and comments from </a:t>
            </a:r>
            <a:r>
              <a:rPr lang="en-US" sz="2800" b="1" dirty="0" smtClean="0"/>
              <a:t>Sponsor </a:t>
            </a:r>
            <a:r>
              <a:rPr lang="en-US" sz="2800" b="1" dirty="0" smtClean="0"/>
              <a:t>Ballot Recirculation</a:t>
            </a:r>
          </a:p>
          <a:p>
            <a:pPr marL="457200" indent="-457200" eaLnBrk="0" fontAlgn="b" hangingPunct="0">
              <a:buClr>
                <a:srgbClr val="FF0000"/>
              </a:buClr>
              <a:buFont typeface="Wingdings" charset="0"/>
              <a:buChar char="q"/>
            </a:pPr>
            <a:r>
              <a:rPr lang="en-US" sz="2800" b="1" dirty="0" smtClean="0"/>
              <a:t>Review existing resolutions</a:t>
            </a:r>
            <a:endParaRPr lang="en-US" sz="2800" dirty="0" smtClean="0"/>
          </a:p>
          <a:p>
            <a:pPr marL="457200" indent="-457200" eaLnBrk="0" fontAlgn="b" hangingPunct="0">
              <a:buClr>
                <a:srgbClr val="FF0000"/>
              </a:buClr>
              <a:buFont typeface="Wingdings" charset="0"/>
              <a:buChar char="q"/>
            </a:pPr>
            <a:r>
              <a:rPr lang="en-US" sz="2800" b="1" dirty="0" smtClean="0"/>
              <a:t>Start </a:t>
            </a:r>
            <a:r>
              <a:rPr lang="en-US" sz="2800" b="1" dirty="0"/>
              <a:t>resolving comments</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a:t>
            </a:r>
            <a:r>
              <a:rPr lang="en-US" sz="2800" b="1" dirty="0" smtClean="0"/>
              <a:t>request EC conditional approval to go to </a:t>
            </a:r>
            <a:r>
              <a:rPr lang="en-US" sz="2800" b="1" dirty="0" err="1" smtClean="0"/>
              <a:t>RevCom</a:t>
            </a:r>
            <a:endParaRPr lang="en-US" sz="2800" dirty="0" smtClean="0"/>
          </a:p>
          <a:p>
            <a:pPr marL="457200" indent="-457200" eaLnBrk="0" fontAlgn="b" hangingPunct="0">
              <a:buClr>
                <a:srgbClr val="FF0000"/>
              </a:buClr>
              <a:buFont typeface="Wingdings" charset="0"/>
              <a:buChar char="q"/>
            </a:pPr>
            <a:r>
              <a:rPr lang="en-US" sz="2800" b="1" dirty="0" smtClean="0"/>
              <a:t>Plan </a:t>
            </a:r>
            <a:r>
              <a:rPr lang="en-US" sz="2800" b="1" dirty="0"/>
              <a:t>for conference calls to resolve </a:t>
            </a:r>
            <a:r>
              <a:rPr lang="en-US" sz="2800" b="1" dirty="0" smtClean="0"/>
              <a:t>comments</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Sponsor Ballot </a:t>
            </a:r>
            <a:r>
              <a:rPr lang="en-US" b="1" dirty="0" smtClean="0">
                <a:latin typeface="Times New Roman" charset="0"/>
                <a:ea typeface="ＭＳ Ｐゴシック" charset="0"/>
                <a:cs typeface="ＭＳ Ｐゴシック" charset="0"/>
              </a:rPr>
              <a:t>Recirculation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60020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chemeClr val="tx1"/>
              </a:buClr>
            </a:pPr>
            <a:r>
              <a:rPr lang="en-US" sz="2800" dirty="0" smtClean="0"/>
              <a:t>Sponsor Ballot </a:t>
            </a:r>
            <a:r>
              <a:rPr lang="en-US" sz="2800" dirty="0" smtClean="0"/>
              <a:t>recirculation concluded </a:t>
            </a:r>
            <a:r>
              <a:rPr lang="en-US" sz="2800" dirty="0"/>
              <a:t>with </a:t>
            </a:r>
            <a:r>
              <a:rPr lang="en-US" sz="2800" dirty="0" smtClean="0"/>
              <a:t>aggregate results </a:t>
            </a:r>
            <a:r>
              <a:rPr lang="en-US" sz="2800" dirty="0"/>
              <a:t>of </a:t>
            </a:r>
            <a:r>
              <a:rPr lang="en-US" sz="2800" dirty="0" smtClean="0"/>
              <a:t>116 </a:t>
            </a:r>
            <a:r>
              <a:rPr lang="en-US" sz="2800" dirty="0" smtClean="0"/>
              <a:t>(</a:t>
            </a:r>
            <a:r>
              <a:rPr lang="en-US" sz="2800" dirty="0" smtClean="0"/>
              <a:t>84%</a:t>
            </a:r>
            <a:r>
              <a:rPr lang="en-US" sz="2800" dirty="0"/>
              <a:t>) </a:t>
            </a:r>
            <a:r>
              <a:rPr lang="en-US" sz="2800" dirty="0" smtClean="0"/>
              <a:t>responses, 100 </a:t>
            </a:r>
            <a:r>
              <a:rPr lang="en-US" sz="2800" dirty="0" smtClean="0"/>
              <a:t>affirmative (</a:t>
            </a:r>
            <a:r>
              <a:rPr lang="en-US" sz="2800" dirty="0" smtClean="0"/>
              <a:t>97%</a:t>
            </a:r>
            <a:r>
              <a:rPr lang="en-US" sz="2800" dirty="0"/>
              <a:t>), </a:t>
            </a:r>
            <a:r>
              <a:rPr lang="en-US" sz="2800" dirty="0"/>
              <a:t>3</a:t>
            </a:r>
            <a:r>
              <a:rPr lang="en-US" sz="2800" dirty="0" smtClean="0"/>
              <a:t> </a:t>
            </a:r>
            <a:r>
              <a:rPr lang="en-US" sz="2800" dirty="0" smtClean="0"/>
              <a:t>negative, </a:t>
            </a:r>
            <a:r>
              <a:rPr lang="en-US" sz="2800" dirty="0"/>
              <a:t>and </a:t>
            </a:r>
            <a:r>
              <a:rPr lang="en-US" sz="2800" dirty="0" smtClean="0"/>
              <a:t>13 </a:t>
            </a:r>
            <a:r>
              <a:rPr lang="en-US" sz="2800" dirty="0"/>
              <a:t>abstained </a:t>
            </a:r>
            <a:r>
              <a:rPr lang="en-US" sz="2800" dirty="0" smtClean="0"/>
              <a:t>(</a:t>
            </a:r>
            <a:r>
              <a:rPr lang="en-US" sz="2800" dirty="0" smtClean="0"/>
              <a:t>11%</a:t>
            </a:r>
            <a:r>
              <a:rPr lang="en-US" sz="2800" dirty="0"/>
              <a:t>).  There were </a:t>
            </a:r>
            <a:r>
              <a:rPr lang="en-US" sz="2800" dirty="0" smtClean="0"/>
              <a:t>39 </a:t>
            </a:r>
            <a:r>
              <a:rPr lang="en-US" sz="2800" dirty="0"/>
              <a:t>comments, </a:t>
            </a:r>
            <a:r>
              <a:rPr lang="en-US" sz="2800" dirty="0" smtClean="0"/>
              <a:t>4 </a:t>
            </a:r>
            <a:r>
              <a:rPr lang="en-US" sz="2800" dirty="0"/>
              <a:t>marked as must be satisfied. </a:t>
            </a:r>
            <a:endParaRPr lang="en-US" sz="2800" dirty="0" smtClean="0"/>
          </a:p>
          <a:p>
            <a:pPr eaLnBrk="0" fontAlgn="b" hangingPunct="0">
              <a:buClr>
                <a:schemeClr val="tx1"/>
              </a:buClr>
            </a:pP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a:t>
            </a:r>
            <a:r>
              <a:rPr lang="en-US" sz="2800" dirty="0" smtClean="0">
                <a:latin typeface="Times New Roman" charset="0"/>
                <a:ea typeface="ＭＳ Ｐゴシック" charset="0"/>
                <a:cs typeface="ＭＳ Ｐゴシック" charset="0"/>
              </a:rPr>
              <a:t>0115-</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76451510"/>
              </p:ext>
            </p:extLst>
          </p:nvPr>
        </p:nvGraphicFramePr>
        <p:xfrm>
          <a:off x="152400" y="1295400"/>
          <a:ext cx="8763000" cy="4759664"/>
        </p:xfrm>
        <a:graphic>
          <a:graphicData uri="http://schemas.openxmlformats.org/drawingml/2006/table">
            <a:tbl>
              <a:tblPr/>
              <a:tblGrid>
                <a:gridCol w="762000"/>
                <a:gridCol w="2362200"/>
                <a:gridCol w="1676400"/>
                <a:gridCol w="1828800"/>
                <a:gridCol w="21336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800" dirty="0" smtClean="0"/>
                        <a:t>Draft text review</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Draft text review</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SB results</a:t>
                      </a:r>
                      <a:r>
                        <a:rPr lang="en-US" sz="1600" baseline="0" dirty="0" smtClean="0"/>
                        <a:t>, </a:t>
                      </a:r>
                      <a:r>
                        <a:rPr lang="en-US" sz="1600" baseline="0" dirty="0" smtClean="0"/>
                        <a:t>review previous resolutions, start comment resolution effort</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Draft text review</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Request conditional approval to move to </a:t>
                      </a:r>
                      <a:r>
                        <a:rPr lang="en-US" sz="1600" baseline="0" dirty="0" err="1" smtClean="0"/>
                        <a:t>RevCom</a:t>
                      </a:r>
                      <a:r>
                        <a:rPr lang="en-US" sz="1600" baseline="0" dirty="0" smtClean="0"/>
                        <a:t>, closing </a:t>
                      </a:r>
                      <a:r>
                        <a:rPr lang="en-US" sz="1600" baseline="0" dirty="0" smtClean="0"/>
                        <a:t>report</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13898</TotalTime>
  <Words>1542</Words>
  <Application>Microsoft Macintosh PowerPoint</Application>
  <PresentationFormat>On-screen Show (4:3)</PresentationFormat>
  <Paragraphs>249</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TG4k PAR Scope of Proposed Standard </vt:lpstr>
      <vt:lpstr>Purpose of Proposed Standard</vt:lpstr>
      <vt:lpstr>Meeting Goals (Agenda 15-13-0115-00)</vt:lpstr>
      <vt:lpstr>Sponsor Ballot Recirculation results</vt:lpstr>
      <vt:lpstr>TG4k Meetings This Week (15-13-0115-00)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Orlando</dc:title>
  <dc:subject>IEEE 802.15 &lt;TG4k Opening Report&gt;</dc:subject>
  <dc:creator>Pat Kinney</dc:creator>
  <cp:keywords/>
  <dc:description>&lt;15-13-0145-00-004k&gt;</dc:description>
  <cp:lastModifiedBy>Pat Kinney</cp:lastModifiedBy>
  <cp:revision>445</cp:revision>
  <cp:lastPrinted>1998-02-10T13:28:06Z</cp:lastPrinted>
  <dcterms:created xsi:type="dcterms:W3CDTF">2009-07-12T16:25:16Z</dcterms:created>
  <dcterms:modified xsi:type="dcterms:W3CDTF">2013-03-18T19:57:15Z</dcterms:modified>
  <cp:category/>
</cp:coreProperties>
</file>