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59" r:id="rId2"/>
    <p:sldId id="289" r:id="rId3"/>
    <p:sldId id="290" r:id="rId4"/>
    <p:sldId id="264" r:id="rId5"/>
    <p:sldId id="292" r:id="rId6"/>
    <p:sldId id="265" r:id="rId7"/>
    <p:sldId id="266" r:id="rId8"/>
    <p:sldId id="267" r:id="rId9"/>
    <p:sldId id="268" r:id="rId10"/>
    <p:sldId id="269" r:id="rId11"/>
    <p:sldId id="270" r:id="rId12"/>
    <p:sldId id="271" r:id="rId13"/>
    <p:sldId id="272" r:id="rId14"/>
    <p:sldId id="288"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99" d="100"/>
          <a:sy n="99" d="100"/>
        </p:scale>
        <p:origin x="-2704" y="-45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13</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13</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13</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843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843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F1C1B91-0891-BC44-9F47-1909457742B4}" type="slidenum">
              <a:rPr lang="en-US"/>
              <a:pPr/>
              <a:t>2</a:t>
            </a:fld>
            <a:endParaRPr lang="en-US"/>
          </a:p>
        </p:txBody>
      </p:sp>
      <p:sp>
        <p:nvSpPr>
          <p:cNvPr id="18436"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F10DA77F-9B78-3945-97EF-D14A60D735BD}" type="datetime6">
              <a:rPr lang="en-US" sz="1400" b="1"/>
              <a:pPr/>
              <a:t>March 13</a:t>
            </a:fld>
            <a:endParaRPr lang="en-US" sz="1400" b="1"/>
          </a:p>
        </p:txBody>
      </p:sp>
      <p:sp>
        <p:nvSpPr>
          <p:cNvPr id="18437"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AF2F1866-BF91-8246-BB6B-CE77391B17E8}" type="slidenum">
              <a:rPr lang="en-US"/>
              <a:pPr algn="r"/>
              <a:t>2</a:t>
            </a:fld>
            <a:endParaRPr lang="en-US"/>
          </a:p>
        </p:txBody>
      </p:sp>
      <p:sp>
        <p:nvSpPr>
          <p:cNvPr id="18438" name="Rectangle 2"/>
          <p:cNvSpPr>
            <a:spLocks noGrp="1" noRot="1" noChangeAspect="1" noChangeArrowheads="1" noTextEdit="1"/>
          </p:cNvSpPr>
          <p:nvPr>
            <p:ph type="sldImg"/>
          </p:nvPr>
        </p:nvSpPr>
        <p:spPr>
          <a:xfrm>
            <a:off x="1157288" y="701675"/>
            <a:ext cx="4624387" cy="3468688"/>
          </a:xfrm>
          <a:ln/>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048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048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CAFD6CE-9631-2246-8CCF-2299FCD04DDA}" type="slidenum">
              <a:rPr lang="en-US"/>
              <a:pPr/>
              <a:t>3</a:t>
            </a:fld>
            <a:endParaRPr lang="en-US"/>
          </a:p>
        </p:txBody>
      </p:sp>
      <p:sp>
        <p:nvSpPr>
          <p:cNvPr id="2048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4D53F2BA-7587-AD44-9845-4D23AAA57A64}" type="datetime6">
              <a:rPr lang="en-US" sz="1400" b="1"/>
              <a:pPr/>
              <a:t>March 13</a:t>
            </a:fld>
            <a:endParaRPr lang="en-US" sz="1400" b="1"/>
          </a:p>
        </p:txBody>
      </p:sp>
      <p:sp>
        <p:nvSpPr>
          <p:cNvPr id="2048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189569FE-BBBA-4F44-BB68-3194B3D5ADC7}" type="slidenum">
              <a:rPr lang="en-US"/>
              <a:pPr algn="r"/>
              <a:t>3</a:t>
            </a:fld>
            <a:endParaRPr lang="en-US"/>
          </a:p>
        </p:txBody>
      </p:sp>
      <p:sp>
        <p:nvSpPr>
          <p:cNvPr id="20486" name="Rectangle 2"/>
          <p:cNvSpPr>
            <a:spLocks noGrp="1" noRot="1" noChangeAspect="1" noChangeArrowheads="1" noTextEdit="1"/>
          </p:cNvSpPr>
          <p:nvPr>
            <p:ph type="sldImg"/>
          </p:nvPr>
        </p:nvSpPr>
        <p:spPr>
          <a:xfrm>
            <a:off x="1157288" y="701675"/>
            <a:ext cx="4624387" cy="3468688"/>
          </a:xfrm>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13</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13</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457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0C491F-2762-004E-97CD-0EE6C5407A1B}" type="slidenum">
              <a:rPr lang="en-US"/>
              <a:pPr/>
              <a:t>6</a:t>
            </a:fld>
            <a:endParaRPr lang="en-US"/>
          </a:p>
        </p:txBody>
      </p:sp>
      <p:sp>
        <p:nvSpPr>
          <p:cNvPr id="24580" name="Rectangle 2"/>
          <p:cNvSpPr txBox="1">
            <a:spLocks noGrp="1" noChangeArrowheads="1"/>
          </p:cNvSpPr>
          <p:nvPr/>
        </p:nvSpPr>
        <p:spPr bwMode="auto">
          <a:xfrm>
            <a:off x="3467100" y="96838"/>
            <a:ext cx="2814638"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sz="1400" b="1"/>
              <a:t>doc.: IEEE 802.15-&lt;doc#&gt;</a:t>
            </a:r>
          </a:p>
        </p:txBody>
      </p:sp>
      <p:sp>
        <p:nvSpPr>
          <p:cNvPr id="24581" name="Rectangle 3"/>
          <p:cNvSpPr txBox="1">
            <a:spLocks noGrp="1" noChangeArrowheads="1"/>
          </p:cNvSpPr>
          <p:nvPr/>
        </p:nvSpPr>
        <p:spPr bwMode="auto">
          <a:xfrm>
            <a:off x="654050" y="96838"/>
            <a:ext cx="2736850"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b="1"/>
              <a:t>&lt;month year&gt;</a:t>
            </a:r>
          </a:p>
        </p:txBody>
      </p:sp>
      <p:sp>
        <p:nvSpPr>
          <p:cNvPr id="24582" name="Rectangle 6"/>
          <p:cNvSpPr txBox="1">
            <a:spLocks noGrp="1" noChangeArrowheads="1"/>
          </p:cNvSpPr>
          <p:nvPr/>
        </p:nvSpPr>
        <p:spPr bwMode="auto">
          <a:xfrm>
            <a:off x="3771900" y="8985250"/>
            <a:ext cx="2509838"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460375" defTabSz="920750" eaLnBrk="0" hangingPunct="0">
              <a:defRPr sz="1200">
                <a:solidFill>
                  <a:schemeClr val="tx1"/>
                </a:solidFill>
                <a:latin typeface="Times New Roman" charset="0"/>
                <a:ea typeface="ＭＳ Ｐゴシック" charset="0"/>
              </a:defRPr>
            </a:lvl5pPr>
            <a:lvl6pPr marL="917575" defTabSz="920750" eaLnBrk="0" fontAlgn="base" hangingPunct="0">
              <a:spcBef>
                <a:spcPct val="0"/>
              </a:spcBef>
              <a:spcAft>
                <a:spcPct val="0"/>
              </a:spcAft>
              <a:defRPr sz="1200">
                <a:solidFill>
                  <a:schemeClr val="tx1"/>
                </a:solidFill>
                <a:latin typeface="Times New Roman" charset="0"/>
                <a:ea typeface="ＭＳ Ｐゴシック" charset="0"/>
              </a:defRPr>
            </a:lvl6pPr>
            <a:lvl7pPr marL="1374775" defTabSz="920750" eaLnBrk="0" fontAlgn="base" hangingPunct="0">
              <a:spcBef>
                <a:spcPct val="0"/>
              </a:spcBef>
              <a:spcAft>
                <a:spcPct val="0"/>
              </a:spcAft>
              <a:defRPr sz="1200">
                <a:solidFill>
                  <a:schemeClr val="tx1"/>
                </a:solidFill>
                <a:latin typeface="Times New Roman" charset="0"/>
                <a:ea typeface="ＭＳ Ｐゴシック" charset="0"/>
              </a:defRPr>
            </a:lvl7pPr>
            <a:lvl8pPr marL="1831975" defTabSz="920750" eaLnBrk="0" fontAlgn="base" hangingPunct="0">
              <a:spcBef>
                <a:spcPct val="0"/>
              </a:spcBef>
              <a:spcAft>
                <a:spcPct val="0"/>
              </a:spcAft>
              <a:defRPr sz="1200">
                <a:solidFill>
                  <a:schemeClr val="tx1"/>
                </a:solidFill>
                <a:latin typeface="Times New Roman" charset="0"/>
                <a:ea typeface="ＭＳ Ｐゴシック" charset="0"/>
              </a:defRPr>
            </a:lvl8pPr>
            <a:lvl9pPr marL="2289175"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lvl="4" algn="r"/>
            <a:r>
              <a:rPr lang="en-US" sz="1000"/>
              <a:t>&lt;author&gt;, &lt;company&gt;</a:t>
            </a:r>
          </a:p>
        </p:txBody>
      </p:sp>
      <p:sp>
        <p:nvSpPr>
          <p:cNvPr id="24583"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854D5E7A-A614-7E47-A216-F605AA6E147B}" type="slidenum">
              <a:rPr lang="en-US"/>
              <a:pPr algn="r"/>
              <a:t>6</a:t>
            </a:fld>
            <a:endParaRPr lang="en-US"/>
          </a:p>
        </p:txBody>
      </p:sp>
      <p:sp>
        <p:nvSpPr>
          <p:cNvPr id="24584" name="Rectangle 2"/>
          <p:cNvSpPr>
            <a:spLocks noGrp="1" noRot="1" noChangeAspect="1" noChangeArrowheads="1" noTextEdit="1"/>
          </p:cNvSpPr>
          <p:nvPr>
            <p:ph type="sldImg"/>
          </p:nvPr>
        </p:nvSpPr>
        <p:spPr>
          <a:xfrm>
            <a:off x="1154113" y="701675"/>
            <a:ext cx="4625975" cy="3468688"/>
          </a:xfrm>
          <a:ln/>
        </p:spPr>
      </p:sp>
      <p:sp>
        <p:nvSpPr>
          <p:cNvPr id="2458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66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B63FDFD-3102-3049-A183-1639AB154947}" type="slidenum">
              <a:rPr lang="en-US"/>
              <a:pPr/>
              <a:t>7</a:t>
            </a:fld>
            <a:endParaRPr lang="en-US"/>
          </a:p>
        </p:txBody>
      </p:sp>
      <p:sp>
        <p:nvSpPr>
          <p:cNvPr id="26628"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711FCB9D-75C8-AE45-9137-8A7A20FF9FE9}" type="slidenum">
              <a:rPr lang="en-US"/>
              <a:pPr algn="r"/>
              <a:t>7</a:t>
            </a:fld>
            <a:endParaRPr lang="en-US"/>
          </a:p>
        </p:txBody>
      </p:sp>
      <p:sp>
        <p:nvSpPr>
          <p:cNvPr id="26629"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62" tIns="45028" rIns="91662" bIns="45028"/>
          <a:lstStyle/>
          <a:p>
            <a:pPr defTabSz="914400"/>
            <a:endParaRPr lang="en-GB">
              <a:latin typeface="Times New Roman" charset="0"/>
              <a:ea typeface="ＭＳ Ｐゴシック" charset="0"/>
              <a:cs typeface="ＭＳ Ｐゴシック" charset="0"/>
            </a:endParaRPr>
          </a:p>
        </p:txBody>
      </p:sp>
      <p:sp>
        <p:nvSpPr>
          <p:cNvPr id="26630" name="Rectangle 1027"/>
          <p:cNvSpPr>
            <a:spLocks noGrp="1" noRot="1" noChangeAspect="1" noChangeArrowheads="1" noTextEdit="1"/>
          </p:cNvSpPr>
          <p:nvPr>
            <p:ph type="sldImg"/>
          </p:nvPr>
        </p:nvSpPr>
        <p:spPr>
          <a:xfrm>
            <a:off x="1157288" y="701675"/>
            <a:ext cx="4624387" cy="3468688"/>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86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AB7BD35-30BB-BF46-9732-13BA0757484F}" type="slidenum">
              <a:rPr lang="en-US"/>
              <a:pPr/>
              <a:t>8</a:t>
            </a:fld>
            <a:endParaRPr lang="en-US"/>
          </a:p>
        </p:txBody>
      </p:sp>
      <p:sp>
        <p:nvSpPr>
          <p:cNvPr id="28676"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3CF81E70-3440-824C-8AD1-947B4E232D14}" type="slidenum">
              <a:rPr lang="en-US"/>
              <a:pPr algn="r"/>
              <a:t>8</a:t>
            </a:fld>
            <a:endParaRPr lang="en-US"/>
          </a:p>
        </p:txBody>
      </p:sp>
      <p:sp>
        <p:nvSpPr>
          <p:cNvPr id="28677" name="Rectangle 2"/>
          <p:cNvSpPr>
            <a:spLocks noGrp="1" noRot="1" noChangeAspect="1" noChangeArrowheads="1" noTextEdit="1"/>
          </p:cNvSpPr>
          <p:nvPr>
            <p:ph type="sldImg"/>
          </p:nvPr>
        </p:nvSpPr>
        <p:spPr>
          <a:xfrm>
            <a:off x="1157288" y="701675"/>
            <a:ext cx="4624387" cy="3468688"/>
          </a:xfrm>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27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27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770CBF6E-EEED-2244-95D6-F632F099EA41}" type="slidenum">
              <a:rPr lang="en-US"/>
              <a:pPr/>
              <a:t>11</a:t>
            </a:fld>
            <a:endParaRPr lang="en-US"/>
          </a:p>
        </p:txBody>
      </p:sp>
      <p:sp>
        <p:nvSpPr>
          <p:cNvPr id="32772"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C77BC707-D005-DA4C-A2F7-A02FC5C411A4}" type="slidenum">
              <a:rPr lang="en-US"/>
              <a:pPr algn="r"/>
              <a:t>11</a:t>
            </a:fld>
            <a:endParaRPr lang="en-US"/>
          </a:p>
        </p:txBody>
      </p:sp>
      <p:sp>
        <p:nvSpPr>
          <p:cNvPr id="32773" name="Rectangle 2"/>
          <p:cNvSpPr>
            <a:spLocks noGrp="1" noRot="1" noChangeAspect="1" noChangeArrowheads="1" noTextEdit="1"/>
          </p:cNvSpPr>
          <p:nvPr>
            <p:ph type="sldImg"/>
          </p:nvPr>
        </p:nvSpPr>
        <p:spPr>
          <a:xfrm>
            <a:off x="1157288" y="701675"/>
            <a:ext cx="4624387" cy="3468688"/>
          </a:xfrm>
          <a:ln/>
        </p:spPr>
      </p:sp>
      <p:sp>
        <p:nvSpPr>
          <p:cNvPr id="327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&lt;March 2013&gt;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13-</a:t>
            </a:r>
            <a:r>
              <a:rPr lang="en-US" b="1" dirty="0" smtClean="0"/>
              <a:t>0145</a:t>
            </a:r>
            <a:r>
              <a:rPr lang="en-US" b="1" dirty="0" smtClean="0"/>
              <a:t>-00-</a:t>
            </a:r>
            <a:r>
              <a:rPr lang="en-US" b="1" dirty="0"/>
              <a:t>004k</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hyperlink" Target="http://ieee802.org/Mike_Spring_Article_on_Stds_Proces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TG4k </a:t>
            </a:r>
            <a:r>
              <a:rPr lang="en-US" sz="1600" dirty="0" smtClean="0">
                <a:solidFill>
                  <a:srgbClr val="FF0000"/>
                </a:solidFill>
                <a:latin typeface="Times New Roman" pitchFamily="18" charset="0"/>
                <a:ea typeface="ＭＳ Ｐゴシック" pitchFamily="-65" charset="-128"/>
                <a:cs typeface="+mn-cs"/>
              </a:rPr>
              <a:t>Opening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March 2013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smtClean="0">
                <a:solidFill>
                  <a:srgbClr val="FF0000"/>
                </a:solidFill>
                <a:latin typeface="Times New Roman" pitchFamily="18" charset="0"/>
                <a:ea typeface="ＭＳ Ｐゴシック" pitchFamily="-65" charset="-128"/>
                <a:cs typeface="+mn-cs"/>
              </a:rPr>
              <a:t>18 March2013</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TG4k Opening Report for </a:t>
            </a:r>
            <a:r>
              <a:rPr lang="en-US" sz="1600" dirty="0" smtClean="0">
                <a:latin typeface="Times New Roman" pitchFamily="18" charset="0"/>
                <a:ea typeface="ＭＳ Ｐゴシック" pitchFamily="-65" charset="-128"/>
                <a:cs typeface="+mn-cs"/>
              </a:rPr>
              <a:t>March 2013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Opening Report for the </a:t>
            </a:r>
            <a:r>
              <a:rPr lang="en-US" sz="1600" dirty="0" smtClean="0">
                <a:latin typeface="Times New Roman" pitchFamily="18" charset="0"/>
                <a:ea typeface="ＭＳ Ｐゴシック" pitchFamily="-65" charset="-128"/>
                <a:cs typeface="+mn-cs"/>
              </a:rPr>
              <a:t>March TG4k </a:t>
            </a:r>
            <a:r>
              <a:rPr lang="en-US" sz="1600" dirty="0">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[PHY </a:t>
            </a:r>
            <a:r>
              <a:rPr lang="en-US" sz="1600" dirty="0">
                <a:latin typeface="Times New Roman" pitchFamily="18" charset="0"/>
                <a:ea typeface="ＭＳ Ｐゴシック" pitchFamily="-65" charset="-128"/>
                <a:cs typeface="+mn-cs"/>
              </a:rPr>
              <a:t>Amendment to IEEE 802.15.4</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a:p>
        </p:txBody>
      </p:sp>
      <p:sp>
        <p:nvSpPr>
          <p:cNvPr id="3072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072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5293290-5722-4E46-A27C-0EF1DF4E536C}" type="slidenum">
              <a:rPr lang="en-US"/>
              <a:pPr/>
              <a:t>10</a:t>
            </a:fld>
            <a:endParaRPr lang="en-US"/>
          </a:p>
        </p:txBody>
      </p:sp>
      <p:sp>
        <p:nvSpPr>
          <p:cNvPr id="30724" name="Rectangle 1026"/>
          <p:cNvSpPr>
            <a:spLocks noGrp="1" noChangeArrowheads="1"/>
          </p:cNvSpPr>
          <p:nvPr>
            <p:ph type="title" idx="4294967295"/>
          </p:nvPr>
        </p:nvSpPr>
        <p:spPr>
          <a:xfrm>
            <a:off x="304800" y="381000"/>
            <a:ext cx="8686800" cy="1143000"/>
          </a:xfrm>
        </p:spPr>
        <p:txBody>
          <a:bodyPr/>
          <a:lstStyle/>
          <a:p>
            <a:r>
              <a:rPr lang="en-US">
                <a:latin typeface="Times New Roman" charset="0"/>
                <a:ea typeface="ＭＳ Ｐゴシック" charset="0"/>
                <a:cs typeface="ＭＳ Ｐゴシック" charset="0"/>
              </a:rPr>
              <a:t>Call for Potentially Essential Patents</a:t>
            </a:r>
          </a:p>
        </p:txBody>
      </p:sp>
      <p:sp>
        <p:nvSpPr>
          <p:cNvPr id="30725" name="Rectangle 1027"/>
          <p:cNvSpPr>
            <a:spLocks noGrp="1" noChangeArrowheads="1"/>
          </p:cNvSpPr>
          <p:nvPr>
            <p:ph type="body" idx="4294967295"/>
          </p:nvPr>
        </p:nvSpPr>
        <p:spPr>
          <a:xfrm>
            <a:off x="381000" y="1295400"/>
            <a:ext cx="7772400" cy="4876800"/>
          </a:xfrm>
        </p:spPr>
        <p:txBody>
          <a:bodyPr/>
          <a:lstStyle/>
          <a:p>
            <a:r>
              <a:rPr lang="en-US" sz="2800">
                <a:latin typeface="Arial" charset="0"/>
                <a:ea typeface="ＭＳ Ｐゴシック" charset="0"/>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a:latin typeface="Arial" charset="0"/>
                <a:ea typeface="ＭＳ Ｐゴシック" charset="0"/>
              </a:rPr>
              <a:t>Either speak up now or</a:t>
            </a:r>
          </a:p>
          <a:p>
            <a:pPr lvl="1"/>
            <a:r>
              <a:rPr lang="en-US" sz="2000">
                <a:latin typeface="Arial" charset="0"/>
                <a:ea typeface="ＭＳ Ｐゴシック" charset="0"/>
              </a:rPr>
              <a:t>Provide the chair of this group with the identity of the holder(s) of any and all such claims as soon as possible or</a:t>
            </a:r>
          </a:p>
          <a:p>
            <a:pPr lvl="1"/>
            <a:r>
              <a:rPr lang="en-US" sz="2000">
                <a:latin typeface="Arial" charset="0"/>
                <a:ea typeface="ＭＳ Ｐゴシック" charset="0"/>
              </a:rPr>
              <a:t>Cause an LOA to be submitted</a:t>
            </a:r>
          </a:p>
        </p:txBody>
      </p:sp>
      <p:sp>
        <p:nvSpPr>
          <p:cNvPr id="30726" name="Text Box 1028"/>
          <p:cNvSpPr txBox="1">
            <a:spLocks noChangeArrowheads="1"/>
          </p:cNvSpPr>
          <p:nvPr/>
        </p:nvSpPr>
        <p:spPr bwMode="auto">
          <a:xfrm>
            <a:off x="3352800" y="5486400"/>
            <a:ext cx="952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#3</a:t>
            </a:r>
          </a:p>
        </p:txBody>
      </p:sp>
      <p:sp>
        <p:nvSpPr>
          <p:cNvPr id="30727"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96F8C0E-7283-2A44-A043-7924914A8E19}" type="slidenum">
              <a:rPr lang="en-US"/>
              <a:pPr algn="ctr"/>
              <a:t>10</a:t>
            </a:fld>
            <a:endParaRPr lang="en-US"/>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a:p>
        </p:txBody>
      </p:sp>
      <p:sp>
        <p:nvSpPr>
          <p:cNvPr id="3174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17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B478FD80-E021-1146-8640-7B387F2A0DE5}" type="slidenum">
              <a:rPr lang="en-US"/>
              <a:pPr/>
              <a:t>11</a:t>
            </a:fld>
            <a:endParaRPr lang="en-US"/>
          </a:p>
        </p:txBody>
      </p:sp>
      <p:sp>
        <p:nvSpPr>
          <p:cNvPr id="31748" name="Rectangle 2"/>
          <p:cNvSpPr>
            <a:spLocks noGrp="1" noChangeArrowheads="1"/>
          </p:cNvSpPr>
          <p:nvPr>
            <p:ph type="title" idx="4294967295"/>
          </p:nvPr>
        </p:nvSpPr>
        <p:spPr>
          <a:xfrm>
            <a:off x="228600" y="609600"/>
            <a:ext cx="8458200" cy="609600"/>
          </a:xfrm>
        </p:spPr>
        <p:txBody>
          <a:bodyPr/>
          <a:lstStyle/>
          <a:p>
            <a:r>
              <a:rPr lang="en-US" sz="2800">
                <a:latin typeface="Times New Roman" charset="0"/>
                <a:ea typeface="ＭＳ Ｐゴシック" charset="0"/>
                <a:cs typeface="ＭＳ Ｐゴシック" charset="0"/>
              </a:rPr>
              <a:t>Other Guidelines for IEEE WG Meetings</a:t>
            </a:r>
          </a:p>
        </p:txBody>
      </p:sp>
      <p:sp>
        <p:nvSpPr>
          <p:cNvPr id="31749"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31750" name="Rectangle 4"/>
          <p:cNvSpPr>
            <a:spLocks noChangeArrowheads="1"/>
          </p:cNvSpPr>
          <p:nvPr/>
        </p:nvSpPr>
        <p:spPr bwMode="auto">
          <a:xfrm>
            <a:off x="533400" y="16002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altLang="ja-JP" b="1">
                <a:solidFill>
                  <a:srgbClr val="000099"/>
                </a:solidFill>
                <a:latin typeface="Arial" charset="0"/>
              </a:rPr>
              <a:t> for more details.</a:t>
            </a:r>
            <a:endParaRPr lang="en-US" b="1">
              <a:solidFill>
                <a:srgbClr val="000099"/>
              </a:solidFill>
              <a:latin typeface="Arial" charset="0"/>
            </a:endParaRPr>
          </a:p>
        </p:txBody>
      </p:sp>
      <p:sp>
        <p:nvSpPr>
          <p:cNvPr id="31751" name="Text Box 7"/>
          <p:cNvSpPr txBox="1">
            <a:spLocks noChangeArrowheads="1"/>
          </p:cNvSpPr>
          <p:nvPr/>
        </p:nvSpPr>
        <p:spPr bwMode="auto">
          <a:xfrm>
            <a:off x="4267200" y="59436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#4</a:t>
            </a:r>
            <a:endParaRPr lang="en-US"/>
          </a:p>
        </p:txBody>
      </p:sp>
      <p:sp>
        <p:nvSpPr>
          <p:cNvPr id="31752" name="Slide Number Placeholder 6"/>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1D17571F-D084-3D42-889F-050185ECD7DA}" type="slidenum">
              <a:rPr lang="en-US"/>
              <a:pPr algn="ctr"/>
              <a:t>11</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12</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12</a:t>
            </a:fld>
            <a:endParaRPr lang="en-US"/>
          </a:p>
        </p:txBody>
      </p:sp>
      <p:sp>
        <p:nvSpPr>
          <p:cNvPr id="33797" name="Rectangle 2"/>
          <p:cNvSpPr>
            <a:spLocks noGrp="1" noChangeArrowheads="1"/>
          </p:cNvSpPr>
          <p:nvPr>
            <p:ph type="title" idx="4294967295"/>
          </p:nvPr>
        </p:nvSpPr>
        <p:spPr/>
        <p:txBody>
          <a:bodyPr/>
          <a:lstStyle/>
          <a:p>
            <a:r>
              <a:rPr lang="en-US" dirty="0">
                <a:latin typeface="Times New Roman" charset="0"/>
                <a:ea typeface="ＭＳ Ｐゴシック" charset="0"/>
                <a:cs typeface="ＭＳ Ｐゴシック" charset="0"/>
              </a:rPr>
              <a:t>TG4k Officers</a:t>
            </a: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Chair/Secretary:	Ben Rolfe</a:t>
            </a:r>
            <a:endParaRPr lang="en-US" sz="1800" dirty="0">
              <a:latin typeface="Arial" charset="0"/>
              <a:ea typeface="ＭＳ Ｐゴシック" charset="0"/>
              <a:cs typeface="ＭＳ Ｐゴシック" charset="0"/>
            </a:endParaRP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Technical Editor	</a:t>
            </a:r>
            <a:r>
              <a:rPr lang="en-US" sz="1800" dirty="0" smtClean="0">
                <a:latin typeface="Arial" charset="0"/>
                <a:ea typeface="ＭＳ Ｐゴシック" charset="0"/>
                <a:cs typeface="ＭＳ Ｐゴシック" charset="0"/>
              </a:rPr>
              <a:t>	Monique Brown</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LB BRC: </a:t>
            </a:r>
            <a:r>
              <a:rPr lang="en-US" sz="1800" i="1" dirty="0" err="1"/>
              <a:t>Shu</a:t>
            </a:r>
            <a:r>
              <a:rPr lang="en-US" sz="1800" i="1" dirty="0"/>
              <a:t> Kato, Pat Kinney, Ben Rolfe, Cristina Seibert, Monique Brown, Steve Jillings, </a:t>
            </a:r>
            <a:r>
              <a:rPr lang="en-US" sz="1800" i="1" dirty="0" err="1"/>
              <a:t>Tuncer</a:t>
            </a:r>
            <a:r>
              <a:rPr lang="en-US" sz="1800" i="1" dirty="0"/>
              <a:t> </a:t>
            </a:r>
            <a:r>
              <a:rPr lang="en-US" sz="1800" i="1" dirty="0" err="1"/>
              <a:t>Baykas</a:t>
            </a:r>
            <a:r>
              <a:rPr lang="en-US" sz="1800" i="1" dirty="0"/>
              <a:t>, </a:t>
            </a:r>
            <a:r>
              <a:rPr lang="en-US" sz="1800" i="1" dirty="0" err="1"/>
              <a:t>Wun-Cheol</a:t>
            </a:r>
            <a:r>
              <a:rPr lang="en-US" sz="1800" i="1" dirty="0"/>
              <a:t> </a:t>
            </a:r>
            <a:r>
              <a:rPr lang="en-US" sz="1800" i="1" dirty="0" err="1"/>
              <a:t>Jeong</a:t>
            </a:r>
            <a:r>
              <a:rPr lang="en-US" sz="1800" i="1" dirty="0"/>
              <a:t>, David Howard, James Gilb, Chang Sub Chin, MI-Kyung Oh, and </a:t>
            </a:r>
            <a:r>
              <a:rPr lang="en-US" sz="1800" i="1" dirty="0" err="1"/>
              <a:t>Youcy</a:t>
            </a:r>
            <a:r>
              <a:rPr lang="en-US" sz="1800" i="1" dirty="0"/>
              <a:t> Yang. </a:t>
            </a:r>
            <a:endParaRPr lang="en-US" sz="1800" dirty="0">
              <a:latin typeface="Arial"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13</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13</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a:xfrm>
            <a:off x="685800" y="0"/>
            <a:ext cx="7772400" cy="1066800"/>
          </a:xfrm>
        </p:spPr>
        <p:txBody>
          <a:bodyPr/>
          <a:lstStyle/>
          <a:p>
            <a:r>
              <a:rPr lang="en-US" dirty="0">
                <a:latin typeface="Times New Roman" charset="0"/>
                <a:ea typeface="ＭＳ Ｐゴシック" charset="0"/>
                <a:cs typeface="ＭＳ Ｐゴシック" charset="0"/>
              </a:rPr>
              <a:t>TG4k Schedule</a:t>
            </a:r>
          </a:p>
        </p:txBody>
      </p:sp>
      <p:sp>
        <p:nvSpPr>
          <p:cNvPr id="36866" name="Content Placeholder 2"/>
          <p:cNvSpPr>
            <a:spLocks noGrp="1"/>
          </p:cNvSpPr>
          <p:nvPr>
            <p:ph idx="1"/>
          </p:nvPr>
        </p:nvSpPr>
        <p:spPr>
          <a:xfrm>
            <a:off x="381000" y="838200"/>
            <a:ext cx="8382000" cy="5257800"/>
          </a:xfrm>
        </p:spPr>
        <p:txBody>
          <a:bodyPr/>
          <a:lstStyle/>
          <a:p>
            <a:r>
              <a:rPr lang="en-US" sz="2400" dirty="0" smtClean="0">
                <a:solidFill>
                  <a:srgbClr val="0000FF"/>
                </a:solidFill>
                <a:latin typeface="Arial" charset="0"/>
                <a:ea typeface="ＭＳ Ｐゴシック" charset="0"/>
                <a:cs typeface="ＭＳ Ｐゴシック" charset="0"/>
              </a:rPr>
              <a:t>WG </a:t>
            </a:r>
            <a:r>
              <a:rPr lang="en-US" sz="2400" dirty="0">
                <a:solidFill>
                  <a:srgbClr val="0000FF"/>
                </a:solidFill>
                <a:latin typeface="Arial" charset="0"/>
                <a:ea typeface="ＭＳ Ｐゴシック" charset="0"/>
                <a:cs typeface="ＭＳ Ｐゴシック" charset="0"/>
              </a:rPr>
              <a:t>Letter Ballot</a:t>
            </a:r>
          </a:p>
          <a:p>
            <a:pPr lvl="1"/>
            <a:r>
              <a:rPr lang="en-US" sz="1800" dirty="0">
                <a:solidFill>
                  <a:srgbClr val="0000FF"/>
                </a:solidFill>
                <a:latin typeface="Arial" charset="0"/>
                <a:ea typeface="ＭＳ Ｐゴシック" charset="0"/>
              </a:rPr>
              <a:t>Initial Release				Aug 2012</a:t>
            </a:r>
          </a:p>
          <a:p>
            <a:pPr lvl="1"/>
            <a:r>
              <a:rPr lang="en-US" sz="1800" dirty="0">
                <a:solidFill>
                  <a:srgbClr val="0000FF"/>
                </a:solidFill>
                <a:latin typeface="Arial" charset="0"/>
                <a:ea typeface="ＭＳ Ｐゴシック" charset="0"/>
              </a:rPr>
              <a:t>Comment resolution			Sep 2012</a:t>
            </a:r>
          </a:p>
          <a:p>
            <a:pPr lvl="1"/>
            <a:r>
              <a:rPr lang="en-US" sz="1800" dirty="0">
                <a:solidFill>
                  <a:srgbClr val="0000FF"/>
                </a:solidFill>
                <a:latin typeface="Arial" charset="0"/>
                <a:ea typeface="ＭＳ Ｐゴシック" charset="0"/>
              </a:rPr>
              <a:t>Recirculation I release			Oct 2012 </a:t>
            </a:r>
          </a:p>
          <a:p>
            <a:pPr lvl="1"/>
            <a:r>
              <a:rPr lang="en-US" sz="1800" dirty="0">
                <a:solidFill>
                  <a:srgbClr val="0000FF"/>
                </a:solidFill>
                <a:latin typeface="Arial" charset="0"/>
                <a:ea typeface="ＭＳ Ｐゴシック" charset="0"/>
              </a:rPr>
              <a:t>Recirculation I comment resolution		Nov 2012</a:t>
            </a:r>
          </a:p>
          <a:p>
            <a:pPr lvl="1"/>
            <a:r>
              <a:rPr lang="en-US" sz="1800" dirty="0">
                <a:solidFill>
                  <a:srgbClr val="0000FF"/>
                </a:solidFill>
                <a:latin typeface="Arial" charset="0"/>
                <a:ea typeface="ＭＳ Ｐゴシック" charset="0"/>
              </a:rPr>
              <a:t>Recirculation II release			Nov 2012</a:t>
            </a:r>
          </a:p>
          <a:p>
            <a:r>
              <a:rPr lang="en-US" sz="2200" dirty="0" smtClean="0">
                <a:solidFill>
                  <a:srgbClr val="000000"/>
                </a:solidFill>
                <a:latin typeface="Arial" charset="0"/>
                <a:ea typeface="ＭＳ Ｐゴシック" charset="0"/>
              </a:rPr>
              <a:t>Sponsor </a:t>
            </a:r>
            <a:r>
              <a:rPr lang="en-US" sz="2200" dirty="0">
                <a:solidFill>
                  <a:srgbClr val="000000"/>
                </a:solidFill>
                <a:latin typeface="Arial" charset="0"/>
                <a:ea typeface="ＭＳ Ｐゴシック" charset="0"/>
              </a:rPr>
              <a:t>Ballot 	</a:t>
            </a:r>
          </a:p>
          <a:p>
            <a:pPr lvl="1"/>
            <a:r>
              <a:rPr lang="en-US" sz="1800" dirty="0">
                <a:solidFill>
                  <a:srgbClr val="0000FF"/>
                </a:solidFill>
                <a:latin typeface="Arial" charset="0"/>
                <a:ea typeface="ＭＳ Ｐゴシック" charset="0"/>
              </a:rPr>
              <a:t>Initial Release				Dec 2012 </a:t>
            </a:r>
          </a:p>
          <a:p>
            <a:pPr lvl="1"/>
            <a:r>
              <a:rPr lang="en-US" sz="1800" dirty="0">
                <a:solidFill>
                  <a:srgbClr val="0000FF"/>
                </a:solidFill>
                <a:latin typeface="Arial" charset="0"/>
                <a:ea typeface="ＭＳ Ｐゴシック" charset="0"/>
              </a:rPr>
              <a:t>Comment resolution			Jan 2013</a:t>
            </a:r>
          </a:p>
          <a:p>
            <a:pPr lvl="1"/>
            <a:r>
              <a:rPr lang="en-US" sz="1800" dirty="0">
                <a:solidFill>
                  <a:srgbClr val="0000FF"/>
                </a:solidFill>
                <a:latin typeface="Arial" charset="0"/>
                <a:ea typeface="ＭＳ Ｐゴシック" charset="0"/>
              </a:rPr>
              <a:t>SB Recirculation I release			Feb 2013</a:t>
            </a:r>
          </a:p>
          <a:p>
            <a:pPr lvl="1"/>
            <a:r>
              <a:rPr lang="en-US" sz="1800" dirty="0">
                <a:solidFill>
                  <a:srgbClr val="000000"/>
                </a:solidFill>
                <a:latin typeface="Arial" charset="0"/>
                <a:ea typeface="ＭＳ Ｐゴシック" charset="0"/>
              </a:rPr>
              <a:t>SB Recirculation II comment resolution	</a:t>
            </a:r>
            <a:r>
              <a:rPr lang="en-US" sz="1800" strike="sngStrike" dirty="0">
                <a:solidFill>
                  <a:srgbClr val="FF0000"/>
                </a:solidFill>
                <a:latin typeface="Arial" charset="0"/>
                <a:ea typeface="ＭＳ Ｐゴシック" charset="0"/>
              </a:rPr>
              <a:t>Feb</a:t>
            </a:r>
            <a:r>
              <a:rPr lang="en-US" sz="1800" dirty="0">
                <a:solidFill>
                  <a:srgbClr val="FF0000"/>
                </a:solidFill>
                <a:latin typeface="Arial" charset="0"/>
                <a:ea typeface="ＭＳ Ｐゴシック" charset="0"/>
              </a:rPr>
              <a:t> </a:t>
            </a:r>
            <a:r>
              <a:rPr lang="en-US" sz="1800" dirty="0" smtClean="0">
                <a:solidFill>
                  <a:srgbClr val="FF0000"/>
                </a:solidFill>
                <a:latin typeface="Arial" charset="0"/>
                <a:ea typeface="ＭＳ Ｐゴシック" charset="0"/>
              </a:rPr>
              <a:t>2013 </a:t>
            </a:r>
            <a:r>
              <a:rPr lang="en-US" sz="1800" dirty="0" smtClean="0">
                <a:latin typeface="Arial" charset="0"/>
                <a:ea typeface="ＭＳ Ｐゴシック" charset="0"/>
              </a:rPr>
              <a:t>Mar 2013</a:t>
            </a:r>
            <a:endParaRPr lang="en-US" sz="1800" dirty="0">
              <a:latin typeface="Arial" charset="0"/>
              <a:ea typeface="ＭＳ Ｐゴシック" charset="0"/>
            </a:endParaRPr>
          </a:p>
          <a:p>
            <a:pPr lvl="1"/>
            <a:r>
              <a:rPr lang="en-US" sz="1800" dirty="0">
                <a:solidFill>
                  <a:srgbClr val="000000"/>
                </a:solidFill>
                <a:latin typeface="Arial" charset="0"/>
                <a:ea typeface="ＭＳ Ｐゴシック" charset="0"/>
              </a:rPr>
              <a:t>SB Recirculation III				</a:t>
            </a:r>
            <a:r>
              <a:rPr lang="en-US" sz="1800" dirty="0" smtClean="0">
                <a:solidFill>
                  <a:srgbClr val="000000"/>
                </a:solidFill>
                <a:latin typeface="Arial" charset="0"/>
                <a:ea typeface="ＭＳ Ｐゴシック" charset="0"/>
              </a:rPr>
              <a:t>Mar 2013</a:t>
            </a:r>
          </a:p>
          <a:p>
            <a:pPr lvl="1"/>
            <a:r>
              <a:rPr lang="en-US" sz="1800" dirty="0">
                <a:solidFill>
                  <a:srgbClr val="000000"/>
                </a:solidFill>
                <a:latin typeface="Arial" charset="0"/>
                <a:ea typeface="ＭＳ Ｐゴシック" charset="0"/>
              </a:rPr>
              <a:t>SB Recirculation </a:t>
            </a:r>
            <a:r>
              <a:rPr lang="en-US" sz="1800" dirty="0" smtClean="0">
                <a:solidFill>
                  <a:srgbClr val="000000"/>
                </a:solidFill>
                <a:latin typeface="Arial" charset="0"/>
                <a:ea typeface="ＭＳ Ｐゴシック" charset="0"/>
              </a:rPr>
              <a:t>IV</a:t>
            </a:r>
            <a:r>
              <a:rPr lang="en-US" sz="1800" dirty="0">
                <a:solidFill>
                  <a:srgbClr val="000000"/>
                </a:solidFill>
                <a:latin typeface="Arial" charset="0"/>
                <a:ea typeface="ＭＳ Ｐゴシック" charset="0"/>
              </a:rPr>
              <a:t>				</a:t>
            </a:r>
            <a:r>
              <a:rPr lang="en-US" sz="1800" dirty="0" smtClean="0">
                <a:solidFill>
                  <a:srgbClr val="000000"/>
                </a:solidFill>
                <a:latin typeface="Arial" charset="0"/>
                <a:ea typeface="ＭＳ Ｐゴシック" charset="0"/>
              </a:rPr>
              <a:t>May 2013</a:t>
            </a:r>
            <a:endParaRPr lang="en-US" sz="1800" dirty="0">
              <a:solidFill>
                <a:srgbClr val="000000"/>
              </a:solidFill>
              <a:latin typeface="Arial" charset="0"/>
              <a:ea typeface="ＭＳ Ｐゴシック" charset="0"/>
            </a:endParaRPr>
          </a:p>
          <a:p>
            <a:r>
              <a:rPr lang="en-US" sz="2200" dirty="0" err="1">
                <a:solidFill>
                  <a:srgbClr val="000000"/>
                </a:solidFill>
                <a:latin typeface="Arial" charset="0"/>
                <a:ea typeface="ＭＳ Ｐゴシック" charset="0"/>
              </a:rPr>
              <a:t>RevCom</a:t>
            </a:r>
            <a:endParaRPr lang="en-US" sz="2200" dirty="0">
              <a:solidFill>
                <a:srgbClr val="000000"/>
              </a:solidFill>
              <a:latin typeface="Arial" charset="0"/>
              <a:ea typeface="ＭＳ Ｐゴシック" charset="0"/>
            </a:endParaRPr>
          </a:p>
          <a:p>
            <a:pPr lvl="1"/>
            <a:r>
              <a:rPr lang="en-US" sz="1800" dirty="0">
                <a:solidFill>
                  <a:srgbClr val="000000"/>
                </a:solidFill>
                <a:latin typeface="Arial" charset="0"/>
                <a:ea typeface="ＭＳ Ｐゴシック" charset="0"/>
              </a:rPr>
              <a:t>EC conditional approval			</a:t>
            </a:r>
            <a:r>
              <a:rPr lang="en-US" sz="1800" dirty="0" smtClean="0">
                <a:solidFill>
                  <a:srgbClr val="000000"/>
                </a:solidFill>
                <a:latin typeface="Arial" charset="0"/>
                <a:ea typeface="ＭＳ Ｐゴシック" charset="0"/>
              </a:rPr>
              <a:t>22 Mar </a:t>
            </a:r>
            <a:r>
              <a:rPr lang="en-US" sz="1800" dirty="0">
                <a:solidFill>
                  <a:srgbClr val="000000"/>
                </a:solidFill>
                <a:latin typeface="Arial" charset="0"/>
                <a:ea typeface="ＭＳ Ｐゴシック" charset="0"/>
              </a:rPr>
              <a:t>2013</a:t>
            </a:r>
          </a:p>
          <a:p>
            <a:pPr lvl="1"/>
            <a:r>
              <a:rPr lang="en-US" sz="1800" dirty="0" err="1">
                <a:solidFill>
                  <a:srgbClr val="000000"/>
                </a:solidFill>
                <a:latin typeface="Arial" charset="0"/>
                <a:ea typeface="ＭＳ Ｐゴシック" charset="0"/>
              </a:rPr>
              <a:t>RevCom</a:t>
            </a:r>
            <a:r>
              <a:rPr lang="en-US" sz="1800" dirty="0">
                <a:solidFill>
                  <a:srgbClr val="000000"/>
                </a:solidFill>
                <a:latin typeface="Arial" charset="0"/>
                <a:ea typeface="ＭＳ Ｐゴシック" charset="0"/>
              </a:rPr>
              <a:t> approval				</a:t>
            </a:r>
            <a:r>
              <a:rPr lang="en-US" sz="1800" dirty="0" smtClean="0">
                <a:solidFill>
                  <a:srgbClr val="000000"/>
                </a:solidFill>
                <a:latin typeface="Arial" charset="0"/>
                <a:ea typeface="ＭＳ Ｐゴシック" charset="0"/>
              </a:rPr>
              <a:t>13 Jun </a:t>
            </a:r>
            <a:r>
              <a:rPr lang="en-US" sz="1800" dirty="0">
                <a:solidFill>
                  <a:srgbClr val="000000"/>
                </a:solidFill>
                <a:latin typeface="Arial" charset="0"/>
                <a:ea typeface="ＭＳ Ｐゴシック" charset="0"/>
              </a:rPr>
              <a:t>2013</a:t>
            </a:r>
          </a:p>
          <a:p>
            <a:pPr lvl="1"/>
            <a:endParaRPr lang="en-US" sz="1800" dirty="0">
              <a:latin typeface="Arial" charset="0"/>
              <a:ea typeface="ＭＳ Ｐゴシック" charset="0"/>
            </a:endParaRPr>
          </a:p>
        </p:txBody>
      </p:sp>
      <p:sp>
        <p:nvSpPr>
          <p:cNvPr id="4" name="Date Placeholder 3"/>
          <p:cNvSpPr>
            <a:spLocks noGrp="1"/>
          </p:cNvSpPr>
          <p:nvPr>
            <p:ph type="dt" sz="quarter" idx="10"/>
          </p:nvPr>
        </p:nvSpPr>
        <p:spPr/>
        <p:txBody>
          <a:bodyPr/>
          <a:lstStyle/>
          <a:p>
            <a:pPr>
              <a:defRPr/>
            </a:pPr>
            <a:r>
              <a:rPr lang="en-US" smtClean="0"/>
              <a:t>&lt;March 2013&gt;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A39B96-C080-FE44-A48D-37F96FA899CA}" type="slidenum">
              <a:rPr lang="en-US" smtClean="0"/>
              <a:pPr>
                <a:defRPr/>
              </a:pPr>
              <a:t>14</a:t>
            </a:fld>
            <a:endParaRPr lang="en-US"/>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a:p>
        </p:txBody>
      </p:sp>
      <p:sp>
        <p:nvSpPr>
          <p:cNvPr id="1741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741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B82ADFA-1C72-B947-B7D1-43CFD9D61430}" type="slidenum">
              <a:rPr lang="en-US"/>
              <a:pPr/>
              <a:t>2</a:t>
            </a:fld>
            <a:endParaRPr lang="en-US"/>
          </a:p>
        </p:txBody>
      </p:sp>
      <p:sp>
        <p:nvSpPr>
          <p:cNvPr id="17412"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9F7BB2D-57FE-0D47-B439-D1484F33D226}" type="slidenum">
              <a:rPr lang="en-US"/>
              <a:pPr algn="ctr"/>
              <a:t>2</a:t>
            </a:fld>
            <a:endParaRPr lang="en-US"/>
          </a:p>
        </p:txBody>
      </p:sp>
      <p:sp>
        <p:nvSpPr>
          <p:cNvPr id="17413"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TG4k PAR Scope of Proposed Standard </a:t>
            </a:r>
          </a:p>
        </p:txBody>
      </p:sp>
      <p:sp>
        <p:nvSpPr>
          <p:cNvPr id="34822" name="Rectangle 3"/>
          <p:cNvSpPr>
            <a:spLocks noGrp="1" noChangeArrowheads="1"/>
          </p:cNvSpPr>
          <p:nvPr>
            <p:ph type="body" idx="4294967295"/>
          </p:nvPr>
        </p:nvSpPr>
        <p:spPr>
          <a:xfrm>
            <a:off x="152400" y="1143000"/>
            <a:ext cx="8839200" cy="5181600"/>
          </a:xfrm>
        </p:spPr>
        <p:txBody>
          <a:bodyPr/>
          <a:lstStyle/>
          <a:p>
            <a:pPr marL="0" indent="0">
              <a:lnSpc>
                <a:spcPct val="80000"/>
              </a:lnSpc>
              <a:buFontTx/>
              <a:buNone/>
              <a:defRPr/>
            </a:pPr>
            <a:r>
              <a:rPr lang="en-US" sz="2000" dirty="0" smtClean="0">
                <a:latin typeface="Arial" charset="0"/>
                <a:ea typeface="ＭＳ Ｐゴシック" charset="0"/>
                <a:cs typeface="ＭＳ Ｐゴシック" charset="0"/>
              </a:rPr>
              <a:t>This standard is an amendment to IEEE 802.15.4.  It addresses principally those applications such as critical infrastructure monitoring.  It defines an alternate PHY and only those MAC modifications needed to support its implementation. The amendment supports:</a:t>
            </a:r>
          </a:p>
          <a:p>
            <a:pPr>
              <a:lnSpc>
                <a:spcPct val="80000"/>
              </a:lnSpc>
              <a:defRPr/>
            </a:pPr>
            <a:r>
              <a:rPr lang="en-US" sz="1800" dirty="0" smtClean="0">
                <a:latin typeface="Arial" charset="0"/>
                <a:ea typeface="ＭＳ Ｐゴシック" charset="0"/>
                <a:cs typeface="ＭＳ Ｐゴシック" charset="0"/>
              </a:rPr>
              <a:t>Operation in any of the regionally available licensed, license exempt, and special purpose frequency bands.</a:t>
            </a:r>
          </a:p>
          <a:p>
            <a:pPr>
              <a:lnSpc>
                <a:spcPct val="80000"/>
              </a:lnSpc>
              <a:defRPr/>
            </a:pPr>
            <a:r>
              <a:rPr lang="en-US" sz="1800" dirty="0" smtClean="0">
                <a:latin typeface="Arial" charset="0"/>
                <a:ea typeface="ＭＳ Ｐゴシック" charset="0"/>
                <a:cs typeface="ＭＳ Ｐゴシック" charset="0"/>
              </a:rPr>
              <a:t>Simultaneous operation for at least 8 co-located orthogonal networks</a:t>
            </a:r>
          </a:p>
          <a:p>
            <a:pPr>
              <a:lnSpc>
                <a:spcPct val="80000"/>
              </a:lnSpc>
              <a:defRPr/>
            </a:pPr>
            <a:r>
              <a:rPr lang="en-US" sz="1800" dirty="0" smtClean="0">
                <a:latin typeface="Arial" charset="0"/>
                <a:ea typeface="ＭＳ Ｐゴシック" charset="0"/>
                <a:cs typeface="ＭＳ Ｐゴシック" charset="0"/>
              </a:rPr>
              <a:t>Application data rate of less than 40 </a:t>
            </a:r>
            <a:r>
              <a:rPr lang="en-US" sz="1800" dirty="0" err="1" smtClean="0">
                <a:latin typeface="Arial" charset="0"/>
                <a:ea typeface="ＭＳ Ｐゴシック" charset="0"/>
                <a:cs typeface="ＭＳ Ｐゴシック" charset="0"/>
              </a:rPr>
              <a:t>kbits</a:t>
            </a:r>
            <a:r>
              <a:rPr lang="en-US" sz="1800" dirty="0" smtClean="0">
                <a:latin typeface="Arial" charset="0"/>
                <a:ea typeface="ＭＳ Ｐゴシック" charset="0"/>
                <a:cs typeface="ＭＳ Ｐゴシック" charset="0"/>
              </a:rPr>
              <a:t> per second</a:t>
            </a:r>
          </a:p>
          <a:p>
            <a:pPr>
              <a:lnSpc>
                <a:spcPct val="80000"/>
              </a:lnSpc>
              <a:defRPr/>
            </a:pPr>
            <a:r>
              <a:rPr lang="en-US" sz="1800" dirty="0" smtClean="0">
                <a:latin typeface="Arial" charset="0"/>
                <a:ea typeface="ＭＳ Ｐゴシック" charset="0"/>
                <a:cs typeface="ＭＳ Ｐゴシック" charset="0"/>
              </a:rPr>
              <a:t>Propagation path loss of at least 120 dB</a:t>
            </a:r>
          </a:p>
          <a:p>
            <a:pPr>
              <a:lnSpc>
                <a:spcPct val="80000"/>
              </a:lnSpc>
              <a:defRPr/>
            </a:pPr>
            <a:r>
              <a:rPr lang="en-US" sz="1800" dirty="0" smtClean="0">
                <a:latin typeface="Arial" charset="0"/>
                <a:ea typeface="ＭＳ Ｐゴシック" charset="0"/>
                <a:cs typeface="ＭＳ Ｐゴシック" charset="0"/>
              </a:rPr>
              <a:t>&gt; 1000 endpoints per mains powered infrastructure</a:t>
            </a:r>
          </a:p>
          <a:p>
            <a:pPr>
              <a:lnSpc>
                <a:spcPct val="80000"/>
              </a:lnSpc>
              <a:defRPr/>
            </a:pPr>
            <a:r>
              <a:rPr lang="en-US" sz="1800" dirty="0" smtClean="0">
                <a:latin typeface="Arial" charset="0"/>
                <a:ea typeface="ＭＳ Ｐゴシック" charset="0"/>
                <a:cs typeface="ＭＳ Ｐゴシック" charset="0"/>
              </a:rPr>
              <a:t>Asymmetric application data flow</a:t>
            </a:r>
          </a:p>
          <a:p>
            <a:pPr>
              <a:lnSpc>
                <a:spcPct val="80000"/>
              </a:lnSpc>
              <a:defRPr/>
            </a:pPr>
            <a:r>
              <a:rPr lang="en-US" sz="1800" dirty="0" smtClean="0">
                <a:latin typeface="Arial" charset="0"/>
                <a:ea typeface="ＭＳ Ｐゴシック" charset="0"/>
                <a:cs typeface="ＭＳ Ｐゴシック" charset="0"/>
              </a:rPr>
              <a:t>Extreme difference in capabilities and performance between endpoint devices and coordinating devices (collectors)</a:t>
            </a:r>
          </a:p>
          <a:p>
            <a:pPr lvl="1">
              <a:lnSpc>
                <a:spcPct val="80000"/>
              </a:lnSpc>
              <a:defRPr/>
            </a:pPr>
            <a:r>
              <a:rPr lang="en-US" sz="1400" dirty="0" smtClean="0">
                <a:latin typeface="Arial" charset="0"/>
                <a:ea typeface="ＭＳ Ｐゴシック" charset="0"/>
                <a:cs typeface="ＭＳ Ｐゴシック" charset="0"/>
              </a:rPr>
              <a:t>Coordinator may support all standardized modulations (MCS) and data rates</a:t>
            </a:r>
          </a:p>
          <a:p>
            <a:pPr lvl="1">
              <a:lnSpc>
                <a:spcPct val="80000"/>
              </a:lnSpc>
              <a:defRPr/>
            </a:pPr>
            <a:r>
              <a:rPr lang="en-US" sz="1400" dirty="0" smtClean="0">
                <a:latin typeface="Arial" charset="0"/>
                <a:ea typeface="ＭＳ Ｐゴシック" charset="0"/>
                <a:cs typeface="ＭＳ Ｐゴシック" charset="0"/>
              </a:rPr>
              <a:t>Coordinator may be required to support antenna diversity or antenna beam steering</a:t>
            </a:r>
          </a:p>
          <a:p>
            <a:pPr lvl="1">
              <a:lnSpc>
                <a:spcPct val="80000"/>
              </a:lnSpc>
              <a:defRPr/>
            </a:pPr>
            <a:r>
              <a:rPr lang="en-US" sz="1400" dirty="0" smtClean="0">
                <a:latin typeface="Arial" charset="0"/>
                <a:ea typeface="ＭＳ Ｐゴシック" charset="0"/>
                <a:cs typeface="ＭＳ Ｐゴシック" charset="0"/>
              </a:rPr>
              <a:t>End point must be able to conserve energy</a:t>
            </a:r>
          </a:p>
          <a:p>
            <a:pPr>
              <a:lnSpc>
                <a:spcPct val="80000"/>
              </a:lnSpc>
              <a:defRPr/>
            </a:pPr>
            <a:r>
              <a:rPr lang="en-US" sz="1800" dirty="0" smtClean="0">
                <a:latin typeface="Arial" charset="0"/>
                <a:ea typeface="ＭＳ Ｐゴシック" charset="0"/>
                <a:cs typeface="ＭＳ Ｐゴシック" charset="0"/>
              </a:rPr>
              <a:t>Reliable operation in dramatically changing environments (no control over environment).  This amendment also provides mechanisms that enable coexistence with other systems in the same band(s) including IEEE 802.11, 802.15, and 802.16 systems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dirty="0"/>
          </a:p>
        </p:txBody>
      </p:sp>
      <p:sp>
        <p:nvSpPr>
          <p:cNvPr id="1945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945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167A4AF-9E68-4B41-B359-4CEEE308F575}" type="slidenum">
              <a:rPr lang="en-US"/>
              <a:pPr/>
              <a:t>3</a:t>
            </a:fld>
            <a:endParaRPr lang="en-US"/>
          </a:p>
        </p:txBody>
      </p:sp>
      <p:sp>
        <p:nvSpPr>
          <p:cNvPr id="1946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28E402C8-D36E-D341-AD28-D5B4CB94CC7A}" type="slidenum">
              <a:rPr lang="en-US"/>
              <a:pPr algn="ctr"/>
              <a:t>3</a:t>
            </a:fld>
            <a:endParaRPr lang="en-US"/>
          </a:p>
        </p:txBody>
      </p:sp>
      <p:sp>
        <p:nvSpPr>
          <p:cNvPr id="19461" name="Rectangle 2"/>
          <p:cNvSpPr>
            <a:spLocks noGrp="1" noChangeArrowheads="1"/>
          </p:cNvSpPr>
          <p:nvPr>
            <p:ph type="title" idx="4294967295"/>
          </p:nvPr>
        </p:nvSpPr>
        <p:spPr>
          <a:xfrm>
            <a:off x="762000" y="457200"/>
            <a:ext cx="7772400" cy="762000"/>
          </a:xfrm>
        </p:spPr>
        <p:txBody>
          <a:bodyPr/>
          <a:lstStyle/>
          <a:p>
            <a:r>
              <a:rPr lang="en-US" b="1">
                <a:latin typeface="Times New Roman" charset="0"/>
                <a:ea typeface="ＭＳ Ｐゴシック" charset="0"/>
                <a:cs typeface="ＭＳ Ｐゴシック" charset="0"/>
                <a:sym typeface="Wingdings" charset="0"/>
              </a:rPr>
              <a:t>Purpose of Proposed Standard</a:t>
            </a:r>
            <a:endParaRPr lang="en-US">
              <a:latin typeface="Times New Roman" charset="0"/>
              <a:ea typeface="ＭＳ Ｐゴシック" charset="0"/>
              <a:cs typeface="ＭＳ Ｐゴシック" charset="0"/>
            </a:endParaRPr>
          </a:p>
        </p:txBody>
      </p:sp>
      <p:sp>
        <p:nvSpPr>
          <p:cNvPr id="19462" name="Rectangle 3"/>
          <p:cNvSpPr>
            <a:spLocks noGrp="1" noChangeArrowheads="1"/>
          </p:cNvSpPr>
          <p:nvPr>
            <p:ph type="body" idx="4294967295"/>
          </p:nvPr>
        </p:nvSpPr>
        <p:spPr>
          <a:xfrm>
            <a:off x="457200" y="1143000"/>
            <a:ext cx="8229600" cy="4038600"/>
          </a:xfrm>
        </p:spPr>
        <p:txBody>
          <a:bodyPr/>
          <a:lstStyle/>
          <a:p>
            <a:pPr marL="0" indent="0">
              <a:lnSpc>
                <a:spcPct val="80000"/>
              </a:lnSpc>
              <a:buFontTx/>
              <a:buNone/>
            </a:pPr>
            <a:r>
              <a:rPr lang="en-US" sz="2400" dirty="0">
                <a:latin typeface="Arial" charset="0"/>
                <a:ea typeface="ＭＳ Ｐゴシック" charset="0"/>
                <a:cs typeface="ＭＳ Ｐゴシック" charset="0"/>
              </a:rPr>
              <a:t>The purpose of this amendment is to facilitate point to multi-thousands of points communications for critical infrastructure monitoring devices.  The amendment addresses the application’s user needs of minimal network infrastructure, and enables the collection of scheduled and event data from a large number of non-mains powered end points that are widely dispersed, or are in challenging propagation environments.  To facilitate low energy operation necessary for multi-year battery life, the amendment minimizes network maintenance traffic and device wake durations.  In addition, the amendment addresses the changing propagation and interference environments.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09" name="Rectangle 2"/>
          <p:cNvSpPr>
            <a:spLocks noGrp="1" noChangeArrowheads="1"/>
          </p:cNvSpPr>
          <p:nvPr>
            <p:ph type="title" idx="4294967295"/>
          </p:nvPr>
        </p:nvSpPr>
        <p:spPr>
          <a:xfrm>
            <a:off x="609600" y="457200"/>
            <a:ext cx="7772400" cy="762000"/>
          </a:xfrm>
        </p:spPr>
        <p:txBody>
          <a:bodyPr/>
          <a:lstStyle/>
          <a:p>
            <a:r>
              <a:rPr lang="en-US" dirty="0">
                <a:latin typeface="Times New Roman" charset="0"/>
                <a:ea typeface="ＭＳ Ｐゴシック" charset="0"/>
                <a:cs typeface="ＭＳ Ｐゴシック" charset="0"/>
              </a:rPr>
              <a:t>Meeting </a:t>
            </a:r>
            <a:r>
              <a:rPr lang="en-US" dirty="0" smtClean="0">
                <a:latin typeface="Times New Roman" charset="0"/>
                <a:ea typeface="ＭＳ Ｐゴシック" charset="0"/>
                <a:cs typeface="ＭＳ Ｐゴシック" charset="0"/>
              </a:rPr>
              <a:t>Goals (Agenda 15-13-</a:t>
            </a:r>
            <a:r>
              <a:rPr lang="en-US" dirty="0" smtClean="0">
                <a:latin typeface="Times New Roman" charset="0"/>
                <a:ea typeface="ＭＳ Ｐゴシック" charset="0"/>
                <a:cs typeface="ＭＳ Ｐゴシック" charset="0"/>
              </a:rPr>
              <a:t>0115-</a:t>
            </a:r>
            <a:r>
              <a:rPr lang="en-US" dirty="0" smtClean="0">
                <a:latin typeface="Times New Roman" charset="0"/>
                <a:ea typeface="ＭＳ Ｐゴシック" charset="0"/>
                <a:cs typeface="ＭＳ Ｐゴシック" charset="0"/>
              </a:rPr>
              <a:t>00)</a:t>
            </a:r>
            <a:endParaRPr lang="en-US"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371600"/>
            <a:ext cx="87630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Review </a:t>
            </a:r>
            <a:r>
              <a:rPr lang="en-US" sz="2800" b="1" dirty="0"/>
              <a:t>voting and comments from </a:t>
            </a:r>
            <a:r>
              <a:rPr lang="en-US" sz="2800" b="1" dirty="0" smtClean="0"/>
              <a:t>Sponsor </a:t>
            </a:r>
            <a:r>
              <a:rPr lang="en-US" sz="2800" b="1" dirty="0" smtClean="0"/>
              <a:t>Ballot Recirculation</a:t>
            </a:r>
          </a:p>
          <a:p>
            <a:pPr marL="457200" indent="-457200" eaLnBrk="0" fontAlgn="b" hangingPunct="0">
              <a:buClr>
                <a:srgbClr val="FF0000"/>
              </a:buClr>
              <a:buFont typeface="Wingdings" charset="0"/>
              <a:buChar char="q"/>
            </a:pPr>
            <a:r>
              <a:rPr lang="en-US" sz="2800" b="1" dirty="0" smtClean="0"/>
              <a:t>Review existing resolutions</a:t>
            </a:r>
            <a:endParaRPr lang="en-US" sz="2800" dirty="0" smtClean="0"/>
          </a:p>
          <a:p>
            <a:pPr marL="457200" indent="-457200" eaLnBrk="0" fontAlgn="b" hangingPunct="0">
              <a:buClr>
                <a:srgbClr val="FF0000"/>
              </a:buClr>
              <a:buFont typeface="Wingdings" charset="0"/>
              <a:buChar char="q"/>
            </a:pPr>
            <a:r>
              <a:rPr lang="en-US" sz="2800" b="1" dirty="0" smtClean="0"/>
              <a:t>Start </a:t>
            </a:r>
            <a:r>
              <a:rPr lang="en-US" sz="2800" b="1" dirty="0"/>
              <a:t>resolving comments</a:t>
            </a:r>
            <a:r>
              <a:rPr lang="en-US" sz="2800" dirty="0"/>
              <a:t> </a:t>
            </a:r>
            <a:endParaRPr lang="en-US" sz="2800" dirty="0" smtClean="0"/>
          </a:p>
          <a:p>
            <a:pPr marL="457200" indent="-457200" eaLnBrk="0" fontAlgn="b" hangingPunct="0">
              <a:buClr>
                <a:srgbClr val="FF0000"/>
              </a:buClr>
              <a:buFont typeface="Wingdings" charset="0"/>
              <a:buChar char="q"/>
            </a:pPr>
            <a:r>
              <a:rPr lang="en-US" sz="2800" b="1" dirty="0" smtClean="0"/>
              <a:t>Motion </a:t>
            </a:r>
            <a:r>
              <a:rPr lang="en-US" sz="2800" b="1" dirty="0"/>
              <a:t>to </a:t>
            </a:r>
            <a:r>
              <a:rPr lang="en-US" sz="2800" b="1" dirty="0" smtClean="0"/>
              <a:t>request EC conditional approval to go to </a:t>
            </a:r>
            <a:r>
              <a:rPr lang="en-US" sz="2800" b="1" dirty="0" err="1" smtClean="0"/>
              <a:t>RevCom</a:t>
            </a:r>
            <a:endParaRPr lang="en-US" sz="2800" dirty="0" smtClean="0"/>
          </a:p>
          <a:p>
            <a:pPr marL="457200" indent="-457200" eaLnBrk="0" fontAlgn="b" hangingPunct="0">
              <a:buClr>
                <a:srgbClr val="FF0000"/>
              </a:buClr>
              <a:buFont typeface="Wingdings" charset="0"/>
              <a:buChar char="q"/>
            </a:pPr>
            <a:r>
              <a:rPr lang="en-US" sz="2800" b="1" dirty="0" smtClean="0"/>
              <a:t>Plan </a:t>
            </a:r>
            <a:r>
              <a:rPr lang="en-US" sz="2800" b="1" dirty="0"/>
              <a:t>for conference calls to resolve </a:t>
            </a:r>
            <a:r>
              <a:rPr lang="en-US" sz="2800" b="1" dirty="0" smtClean="0"/>
              <a:t>comments</a:t>
            </a:r>
            <a:endParaRPr lang="en-US" sz="2800" dirty="0" smtClean="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09" name="Rectangle 2"/>
          <p:cNvSpPr>
            <a:spLocks noGrp="1" noChangeArrowheads="1"/>
          </p:cNvSpPr>
          <p:nvPr>
            <p:ph type="title" idx="4294967295"/>
          </p:nvPr>
        </p:nvSpPr>
        <p:spPr>
          <a:xfrm>
            <a:off x="609600" y="457200"/>
            <a:ext cx="7772400" cy="762000"/>
          </a:xfrm>
        </p:spPr>
        <p:txBody>
          <a:bodyPr/>
          <a:lstStyle/>
          <a:p>
            <a:r>
              <a:rPr lang="en-US" b="1" dirty="0" smtClean="0">
                <a:latin typeface="Times New Roman" charset="0"/>
                <a:ea typeface="ＭＳ Ｐゴシック" charset="0"/>
                <a:cs typeface="ＭＳ Ｐゴシック" charset="0"/>
              </a:rPr>
              <a:t>Sponsor Ballot </a:t>
            </a:r>
            <a:r>
              <a:rPr lang="en-US" b="1" dirty="0" smtClean="0">
                <a:latin typeface="Times New Roman" charset="0"/>
                <a:ea typeface="ＭＳ Ｐゴシック" charset="0"/>
                <a:cs typeface="ＭＳ Ｐゴシック" charset="0"/>
              </a:rPr>
              <a:t>Recirculation results</a:t>
            </a:r>
            <a:endParaRPr lang="en-US" b="1"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57200" y="1600200"/>
            <a:ext cx="83058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fontAlgn="b" hangingPunct="0">
              <a:buClr>
                <a:schemeClr val="tx1"/>
              </a:buClr>
            </a:pPr>
            <a:r>
              <a:rPr lang="en-US" sz="2800" dirty="0" smtClean="0"/>
              <a:t>Sponsor Ballot </a:t>
            </a:r>
            <a:r>
              <a:rPr lang="en-US" sz="2800" dirty="0" smtClean="0"/>
              <a:t>recirculation concluded </a:t>
            </a:r>
            <a:r>
              <a:rPr lang="en-US" sz="2800" dirty="0"/>
              <a:t>with </a:t>
            </a:r>
            <a:r>
              <a:rPr lang="en-US" sz="2800" dirty="0" smtClean="0"/>
              <a:t>aggregate results </a:t>
            </a:r>
            <a:r>
              <a:rPr lang="en-US" sz="2800" dirty="0"/>
              <a:t>of </a:t>
            </a:r>
            <a:r>
              <a:rPr lang="en-US" sz="2800" dirty="0" smtClean="0"/>
              <a:t>116 </a:t>
            </a:r>
            <a:r>
              <a:rPr lang="en-US" sz="2800" dirty="0" smtClean="0"/>
              <a:t>(</a:t>
            </a:r>
            <a:r>
              <a:rPr lang="en-US" sz="2800" dirty="0" smtClean="0"/>
              <a:t>84%</a:t>
            </a:r>
            <a:r>
              <a:rPr lang="en-US" sz="2800" dirty="0"/>
              <a:t>) </a:t>
            </a:r>
            <a:r>
              <a:rPr lang="en-US" sz="2800" dirty="0" smtClean="0"/>
              <a:t>responses, 100 </a:t>
            </a:r>
            <a:r>
              <a:rPr lang="en-US" sz="2800" dirty="0" smtClean="0"/>
              <a:t>affirmative (</a:t>
            </a:r>
            <a:r>
              <a:rPr lang="en-US" sz="2800" dirty="0" smtClean="0"/>
              <a:t>97%</a:t>
            </a:r>
            <a:r>
              <a:rPr lang="en-US" sz="2800" dirty="0"/>
              <a:t>), </a:t>
            </a:r>
            <a:r>
              <a:rPr lang="en-US" sz="2800" dirty="0"/>
              <a:t>3</a:t>
            </a:r>
            <a:r>
              <a:rPr lang="en-US" sz="2800" dirty="0" smtClean="0"/>
              <a:t> </a:t>
            </a:r>
            <a:r>
              <a:rPr lang="en-US" sz="2800" dirty="0" smtClean="0"/>
              <a:t>negative, </a:t>
            </a:r>
            <a:r>
              <a:rPr lang="en-US" sz="2800" dirty="0"/>
              <a:t>and </a:t>
            </a:r>
            <a:r>
              <a:rPr lang="en-US" sz="2800" dirty="0" smtClean="0"/>
              <a:t>13 </a:t>
            </a:r>
            <a:r>
              <a:rPr lang="en-US" sz="2800" dirty="0"/>
              <a:t>abstained </a:t>
            </a:r>
            <a:r>
              <a:rPr lang="en-US" sz="2800" dirty="0" smtClean="0"/>
              <a:t>(</a:t>
            </a:r>
            <a:r>
              <a:rPr lang="en-US" sz="2800" dirty="0" smtClean="0"/>
              <a:t>11%</a:t>
            </a:r>
            <a:r>
              <a:rPr lang="en-US" sz="2800" dirty="0"/>
              <a:t>).  There were </a:t>
            </a:r>
            <a:r>
              <a:rPr lang="en-US" sz="2800" dirty="0" smtClean="0"/>
              <a:t>39 </a:t>
            </a:r>
            <a:r>
              <a:rPr lang="en-US" sz="2800" dirty="0"/>
              <a:t>comments, </a:t>
            </a:r>
            <a:r>
              <a:rPr lang="en-US" sz="2800" dirty="0" smtClean="0"/>
              <a:t>4 </a:t>
            </a:r>
            <a:r>
              <a:rPr lang="en-US" sz="2800" dirty="0"/>
              <a:t>marked as must be satisfied. </a:t>
            </a:r>
            <a:endParaRPr lang="en-US" sz="2800" dirty="0" smtClean="0"/>
          </a:p>
          <a:p>
            <a:pPr eaLnBrk="0" fontAlgn="b" hangingPunct="0">
              <a:buClr>
                <a:schemeClr val="tx1"/>
              </a:buClr>
            </a:pPr>
            <a:endParaRPr lang="en-US" sz="2800" dirty="0" smtClean="0"/>
          </a:p>
        </p:txBody>
      </p:sp>
    </p:spTree>
    <p:extLst>
      <p:ext uri="{BB962C8B-B14F-4D97-AF65-F5344CB8AC3E}">
        <p14:creationId xmlns:p14="http://schemas.microsoft.com/office/powerpoint/2010/main" val="247291928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a:p>
        </p:txBody>
      </p:sp>
      <p:sp>
        <p:nvSpPr>
          <p:cNvPr id="2355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355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129CAE1B-A5FA-6A4A-ADBD-A2A697EF471F}" type="slidenum">
              <a:rPr lang="en-US"/>
              <a:pPr/>
              <a:t>6</a:t>
            </a:fld>
            <a:endParaRPr lang="en-US"/>
          </a:p>
        </p:txBody>
      </p:sp>
      <p:sp>
        <p:nvSpPr>
          <p:cNvPr id="23556"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C13A6E2C-AC7C-404E-819B-65BB1CA47426}" type="slidenum">
              <a:rPr lang="en-US"/>
              <a:pPr algn="ctr"/>
              <a:t>6</a:t>
            </a:fld>
            <a:endParaRPr lang="en-US"/>
          </a:p>
        </p:txBody>
      </p:sp>
      <p:sp>
        <p:nvSpPr>
          <p:cNvPr id="23557" name="Rectangle 4"/>
          <p:cNvSpPr>
            <a:spLocks noGrp="1" noChangeArrowheads="1"/>
          </p:cNvSpPr>
          <p:nvPr>
            <p:ph type="title" idx="4294967295"/>
          </p:nvPr>
        </p:nvSpPr>
        <p:spPr>
          <a:xfrm>
            <a:off x="152400" y="381000"/>
            <a:ext cx="8763000" cy="1066800"/>
          </a:xfrm>
        </p:spPr>
        <p:txBody>
          <a:bodyPr/>
          <a:lstStyle/>
          <a:p>
            <a:r>
              <a:rPr lang="en-US" b="1" dirty="0">
                <a:latin typeface="Times New Roman" charset="0"/>
                <a:ea typeface="ＭＳ Ｐゴシック" charset="0"/>
                <a:cs typeface="ＭＳ Ｐゴシック" charset="0"/>
              </a:rPr>
              <a:t>TG4k Meetings This </a:t>
            </a:r>
            <a:r>
              <a:rPr lang="en-US" b="1" dirty="0" smtClean="0">
                <a:latin typeface="Times New Roman" charset="0"/>
                <a:ea typeface="ＭＳ Ｐゴシック" charset="0"/>
                <a:cs typeface="ＭＳ Ｐゴシック" charset="0"/>
              </a:rPr>
              <a:t>Week </a:t>
            </a:r>
            <a:r>
              <a:rPr lang="en-US" sz="2800" dirty="0" smtClean="0">
                <a:latin typeface="Times New Roman" charset="0"/>
                <a:ea typeface="ＭＳ Ｐゴシック" charset="0"/>
                <a:cs typeface="ＭＳ Ｐゴシック" charset="0"/>
              </a:rPr>
              <a:t>(15-13-</a:t>
            </a:r>
            <a:r>
              <a:rPr lang="en-US" sz="2800" dirty="0" smtClean="0">
                <a:latin typeface="Times New Roman" charset="0"/>
                <a:ea typeface="ＭＳ Ｐゴシック" charset="0"/>
                <a:cs typeface="ＭＳ Ｐゴシック" charset="0"/>
              </a:rPr>
              <a:t>0115-</a:t>
            </a:r>
            <a:r>
              <a:rPr lang="en-US" sz="2800" dirty="0" smtClean="0">
                <a:latin typeface="Times New Roman" charset="0"/>
                <a:ea typeface="ＭＳ Ｐゴシック" charset="0"/>
                <a:cs typeface="ＭＳ Ｐゴシック" charset="0"/>
              </a:rPr>
              <a:t>00)</a:t>
            </a:r>
            <a:endParaRPr lang="en-US" sz="2800" dirty="0">
              <a:latin typeface="Times New Roman" charset="0"/>
              <a:ea typeface="ＭＳ Ｐゴシック" charset="0"/>
              <a:cs typeface="ＭＳ Ｐゴシック" charset="0"/>
            </a:endParaRPr>
          </a:p>
        </p:txBody>
      </p:sp>
      <p:graphicFrame>
        <p:nvGraphicFramePr>
          <p:cNvPr id="37978" name="Group 90"/>
          <p:cNvGraphicFramePr>
            <a:graphicFrameLocks noGrp="1"/>
          </p:cNvGraphicFramePr>
          <p:nvPr>
            <p:ph type="tbl" idx="4294967295"/>
            <p:extLst>
              <p:ext uri="{D42A27DB-BD31-4B8C-83A1-F6EECF244321}">
                <p14:modId xmlns:p14="http://schemas.microsoft.com/office/powerpoint/2010/main" val="376451510"/>
              </p:ext>
            </p:extLst>
          </p:nvPr>
        </p:nvGraphicFramePr>
        <p:xfrm>
          <a:off x="152400" y="1295400"/>
          <a:ext cx="8763000" cy="4759664"/>
        </p:xfrm>
        <a:graphic>
          <a:graphicData uri="http://schemas.openxmlformats.org/drawingml/2006/table">
            <a:tbl>
              <a:tblPr/>
              <a:tblGrid>
                <a:gridCol w="762000"/>
                <a:gridCol w="2362200"/>
                <a:gridCol w="1676400"/>
                <a:gridCol w="1828800"/>
                <a:gridCol w="2133600"/>
              </a:tblGrid>
              <a:tr h="61874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24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Monday</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(Boca V)</a:t>
                      </a:r>
                      <a:endParaRPr kumimoji="0" lang="en-US" sz="1800" b="0" i="0" u="none" strike="noStrike" cap="none" normalizeH="0" baseline="0" dirty="0" smtClean="0">
                        <a:ln>
                          <a:noFill/>
                        </a:ln>
                        <a:solidFill>
                          <a:srgbClr val="FF0000"/>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Tuesday </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(Boca V)</a:t>
                      </a:r>
                      <a:endParaRPr kumimoji="0" lang="en-US" sz="1800" b="0" i="0" u="none" strike="noStrike" cap="none" normalizeH="0" baseline="0" dirty="0" smtClean="0">
                        <a:ln>
                          <a:noFill/>
                        </a:ln>
                        <a:solidFill>
                          <a:srgbClr val="FF0000"/>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Wednesday </a:t>
                      </a: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(Boca V)</a:t>
                      </a:r>
                      <a:endParaRPr kumimoji="0" lang="en-US" sz="1800" b="0" i="0" u="none" strike="noStrike" cap="none" normalizeH="0" baseline="0" dirty="0" smtClean="0">
                        <a:ln>
                          <a:noFill/>
                        </a:ln>
                        <a:solidFill>
                          <a:srgbClr val="FF0000"/>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Thursday </a:t>
                      </a:r>
                      <a:b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b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(Boca V)</a:t>
                      </a:r>
                      <a:endParaRPr kumimoji="0" lang="en-US" sz="1800" b="0" i="0" u="none" strike="noStrike" cap="none" normalizeH="0" baseline="0" dirty="0" smtClean="0">
                        <a:ln>
                          <a:noFill/>
                        </a:ln>
                        <a:solidFill>
                          <a:srgbClr val="FF0000"/>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6417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600"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Comment </a:t>
                      </a:r>
                      <a:r>
                        <a:rPr lang="en-US" sz="1600" dirty="0" smtClean="0"/>
                        <a:t>resolution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800" dirty="0" smtClean="0"/>
                        <a:t>Draft text review</a:t>
                      </a:r>
                      <a:endParaRPr lang="en-US" sz="1800" dirty="0" smtClean="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31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Comment </a:t>
                      </a:r>
                      <a:r>
                        <a:rPr lang="en-US" sz="1600" dirty="0" smtClean="0"/>
                        <a:t>resolution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Draft text review</a:t>
                      </a:r>
                      <a:endParaRPr lang="en-US" sz="1600" dirty="0" smtClean="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29848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smtClean="0"/>
                        <a:t>Opening report, review SB results</a:t>
                      </a:r>
                      <a:r>
                        <a:rPr lang="en-US" sz="1600" baseline="0" dirty="0" smtClean="0"/>
                        <a:t>, </a:t>
                      </a:r>
                      <a:r>
                        <a:rPr lang="en-US" sz="1600" baseline="0" dirty="0" smtClean="0"/>
                        <a:t>review previous resolutions, start comment resolution effort</a:t>
                      </a: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Comment </a:t>
                      </a:r>
                      <a:r>
                        <a:rPr lang="en-US" sz="1600" dirty="0" smtClean="0"/>
                        <a:t>resolution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Comment </a:t>
                      </a:r>
                      <a:r>
                        <a:rPr lang="en-US" sz="1600" dirty="0" smtClean="0"/>
                        <a:t>resolution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Draft text review</a:t>
                      </a:r>
                      <a:endParaRPr lang="en-US" sz="1600" dirty="0" smtClean="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05121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Comment </a:t>
                      </a:r>
                      <a:r>
                        <a:rPr lang="en-US" sz="1600" dirty="0" smtClean="0"/>
                        <a:t>resolution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Comment </a:t>
                      </a:r>
                      <a:r>
                        <a:rPr lang="en-US" sz="1600" dirty="0" smtClean="0"/>
                        <a:t>resolution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Comment </a:t>
                      </a:r>
                      <a:r>
                        <a:rPr lang="en-US" sz="1600" dirty="0" smtClean="0"/>
                        <a:t>resolution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aseline="0" dirty="0" smtClean="0"/>
                        <a:t>Request conditional approval to move to </a:t>
                      </a:r>
                      <a:r>
                        <a:rPr lang="en-US" sz="1600" baseline="0" dirty="0" err="1" smtClean="0"/>
                        <a:t>RevCom</a:t>
                      </a:r>
                      <a:r>
                        <a:rPr lang="en-US" sz="1600" baseline="0" dirty="0" smtClean="0"/>
                        <a:t>, closing </a:t>
                      </a:r>
                      <a:r>
                        <a:rPr lang="en-US" sz="1600" baseline="0" dirty="0" smtClean="0"/>
                        <a:t>report</a:t>
                      </a:r>
                      <a:endParaRPr lang="en-US" sz="1600" dirty="0" smtClean="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a:p>
        </p:txBody>
      </p:sp>
      <p:sp>
        <p:nvSpPr>
          <p:cNvPr id="2560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560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C36C35DE-F890-C041-8F5F-CE2D4AA24710}" type="slidenum">
              <a:rPr lang="en-US"/>
              <a:pPr/>
              <a:t>7</a:t>
            </a:fld>
            <a:endParaRPr lang="en-US"/>
          </a:p>
        </p:txBody>
      </p:sp>
      <p:sp>
        <p:nvSpPr>
          <p:cNvPr id="25604" name="Rectangle 1027"/>
          <p:cNvSpPr>
            <a:spLocks noGrp="1" noChangeArrowheads="1"/>
          </p:cNvSpPr>
          <p:nvPr>
            <p:ph type="body" idx="4294967295"/>
          </p:nvPr>
        </p:nvSpPr>
        <p:spPr>
          <a:xfrm>
            <a:off x="152400" y="609600"/>
            <a:ext cx="8763000" cy="5943600"/>
          </a:xfrm>
        </p:spPr>
        <p:txBody>
          <a:bodyPr lIns="90487" tIns="44450" rIns="90487" bIns="44450"/>
          <a:lstStyle/>
          <a:p>
            <a:pPr>
              <a:lnSpc>
                <a:spcPct val="80000"/>
              </a:lnSpc>
              <a:spcAft>
                <a:spcPct val="30000"/>
              </a:spcAft>
              <a:buFont typeface="Monotype Sorts" charset="0"/>
              <a:buNone/>
            </a:pPr>
            <a:r>
              <a:rPr lang="en-US" sz="1800" b="1">
                <a:latin typeface="Arial" charset="0"/>
                <a:ea typeface="ＭＳ Ｐゴシック" charset="0"/>
                <a:cs typeface="ＭＳ Ｐゴシック" charset="0"/>
              </a:rPr>
              <a:t>	The IEEE-SA strongly recommends that at each WG meeting the chair or a designee:</a:t>
            </a:r>
            <a:endParaRPr lang="en-US" sz="1800">
              <a:latin typeface="Arial" charset="0"/>
              <a:ea typeface="ＭＳ Ｐゴシック" charset="0"/>
              <a:cs typeface="ＭＳ Ｐゴシック" charset="0"/>
            </a:endParaRPr>
          </a:p>
          <a:p>
            <a:pPr lvl="1">
              <a:lnSpc>
                <a:spcPct val="80000"/>
              </a:lnSpc>
            </a:pPr>
            <a:r>
              <a:rPr lang="en-US" sz="1400" b="1">
                <a:latin typeface="Arial" charset="0"/>
                <a:ea typeface="ＭＳ Ｐゴシック" charset="0"/>
              </a:rPr>
              <a:t>Show slides #1 through #4 of this presentation</a:t>
            </a:r>
          </a:p>
          <a:p>
            <a:pPr lvl="1">
              <a:lnSpc>
                <a:spcPct val="80000"/>
              </a:lnSpc>
            </a:pPr>
            <a:r>
              <a:rPr lang="en-US" sz="1400" b="1">
                <a:latin typeface="Arial" charset="0"/>
                <a:ea typeface="ＭＳ Ｐゴシック" charset="0"/>
              </a:rPr>
              <a:t>Advise the WG attendees that:</a:t>
            </a:r>
            <a:r>
              <a:rPr lang="en-US" sz="1400">
                <a:latin typeface="Arial" charset="0"/>
                <a:ea typeface="ＭＳ Ｐゴシック" charset="0"/>
              </a:rPr>
              <a:t> </a:t>
            </a:r>
          </a:p>
          <a:p>
            <a:pPr lvl="2">
              <a:lnSpc>
                <a:spcPct val="80000"/>
              </a:lnSpc>
            </a:pPr>
            <a:r>
              <a:rPr lang="en-US" sz="1400">
                <a:latin typeface="Arial" charset="0"/>
                <a:ea typeface="ＭＳ Ｐゴシック" charset="0"/>
              </a:rPr>
              <a:t>The IEEE’s patent policy is consistent with the ANSI patent policy and is described in Clause 6 of the </a:t>
            </a:r>
            <a:r>
              <a:rPr lang="en-US" sz="1400" i="1">
                <a:latin typeface="Arial" charset="0"/>
                <a:ea typeface="ＭＳ Ｐゴシック" charset="0"/>
              </a:rPr>
              <a:t>IEEE-SA Standards Board Bylaws</a:t>
            </a:r>
            <a:r>
              <a:rPr lang="en-US" sz="1400">
                <a:latin typeface="Arial" charset="0"/>
                <a:ea typeface="ＭＳ Ｐゴシック" charset="0"/>
              </a:rPr>
              <a:t>;</a:t>
            </a:r>
          </a:p>
          <a:p>
            <a:pPr lvl="2">
              <a:lnSpc>
                <a:spcPct val="80000"/>
              </a:lnSpc>
            </a:pPr>
            <a:r>
              <a:rPr lang="en-US" sz="1400">
                <a:latin typeface="Arial" charset="0"/>
                <a:ea typeface="ＭＳ Ｐゴシック" charset="0"/>
              </a:rPr>
              <a:t>Early identification of patent claims which may be essential for the use of standards under development is strongly encouraged; </a:t>
            </a:r>
          </a:p>
          <a:p>
            <a:pPr lvl="2">
              <a:lnSpc>
                <a:spcPct val="80000"/>
              </a:lnSpc>
            </a:pPr>
            <a:r>
              <a:rPr lang="en-US" sz="1400">
                <a:latin typeface="Arial" charset="0"/>
                <a:ea typeface="ＭＳ Ｐゴシック"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a:latin typeface="Arial" charset="0"/>
                <a:ea typeface="ＭＳ Ｐゴシック" charset="0"/>
              </a:rPr>
            </a:br>
            <a:endParaRPr lang="en-US" sz="1400">
              <a:latin typeface="Arial" charset="0"/>
              <a:ea typeface="ＭＳ Ｐゴシック" charset="0"/>
            </a:endParaRPr>
          </a:p>
          <a:p>
            <a:pPr lvl="1">
              <a:lnSpc>
                <a:spcPct val="20000"/>
              </a:lnSpc>
            </a:pPr>
            <a:r>
              <a:rPr lang="en-US" sz="1400" b="1">
                <a:latin typeface="Arial" charset="0"/>
                <a:ea typeface="ＭＳ Ｐゴシック" charset="0"/>
              </a:rPr>
              <a:t>Instruct the WG Secretary to record in the minutes of the relevant WG meeting:</a:t>
            </a:r>
            <a:r>
              <a:rPr lang="en-US" sz="900">
                <a:latin typeface="Arial" charset="0"/>
                <a:ea typeface="ＭＳ Ｐゴシック" charset="0"/>
              </a:rPr>
              <a:t> </a:t>
            </a:r>
          </a:p>
          <a:p>
            <a:pPr lvl="2">
              <a:lnSpc>
                <a:spcPct val="80000"/>
              </a:lnSpc>
            </a:pPr>
            <a:r>
              <a:rPr lang="en-US" sz="1400">
                <a:latin typeface="Arial" charset="0"/>
                <a:ea typeface="ＭＳ Ｐゴシック" charset="0"/>
              </a:rPr>
              <a:t>That the foregoing information was provided and that slides 1 through 4 (and this slide 0, if applicable) were shown; </a:t>
            </a:r>
          </a:p>
          <a:p>
            <a:pPr lvl="2">
              <a:lnSpc>
                <a:spcPct val="80000"/>
              </a:lnSpc>
            </a:pPr>
            <a:r>
              <a:rPr lang="en-US" sz="1400">
                <a:latin typeface="Arial" charset="0"/>
                <a:ea typeface="ＭＳ Ｐゴシック"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a:latin typeface="Arial" charset="0"/>
                <a:ea typeface="ＭＳ Ｐゴシック" charset="0"/>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a:latin typeface="Arial" charset="0"/>
              <a:ea typeface="ＭＳ Ｐゴシック" charset="0"/>
            </a:endParaRPr>
          </a:p>
          <a:p>
            <a:pPr lvl="1">
              <a:lnSpc>
                <a:spcPct val="80000"/>
              </a:lnSpc>
              <a:spcBef>
                <a:spcPct val="5000"/>
              </a:spcBef>
            </a:pPr>
            <a:r>
              <a:rPr lang="en-US" sz="1400">
                <a:latin typeface="Arial" charset="0"/>
                <a:ea typeface="ＭＳ Ｐゴシック" charset="0"/>
              </a:rPr>
              <a:t>The WG Chair shall ensure that a request is made to any identified holders of potential essential patent claim(s) to complete and submit a Letter of Assurance.</a:t>
            </a:r>
          </a:p>
          <a:p>
            <a:pPr lvl="1">
              <a:lnSpc>
                <a:spcPct val="80000"/>
              </a:lnSpc>
              <a:spcBef>
                <a:spcPct val="5000"/>
              </a:spcBef>
            </a:pPr>
            <a:r>
              <a:rPr lang="en-US" sz="1400">
                <a:latin typeface="Arial" charset="0"/>
                <a:ea typeface="ＭＳ Ｐゴシック" charset="0"/>
              </a:rPr>
              <a:t>It is recommended that the WG chair review the guidance in </a:t>
            </a:r>
            <a:r>
              <a:rPr lang="en-US" sz="1400" i="1">
                <a:latin typeface="Arial" charset="0"/>
                <a:ea typeface="ＭＳ Ｐゴシック" charset="0"/>
              </a:rPr>
              <a:t>IEEE-SA Standards Board Operations Manual</a:t>
            </a:r>
            <a:r>
              <a:rPr lang="en-US" sz="1400">
                <a:latin typeface="Arial" charset="0"/>
                <a:ea typeface="ＭＳ Ｐゴシック" charset="0"/>
              </a:rPr>
              <a:t> 6.3.5 and in FAQs 12 and 12a on inclusion of potential Essential Patent Claims by incorporation or by reference.</a:t>
            </a:r>
            <a:r>
              <a:rPr lang="en-US" sz="1400">
                <a:solidFill>
                  <a:srgbClr val="FF3300"/>
                </a:solidFill>
                <a:latin typeface="Arial" charset="0"/>
                <a:ea typeface="ＭＳ Ｐゴシック" charset="0"/>
              </a:rPr>
              <a:t> </a:t>
            </a:r>
          </a:p>
          <a:p>
            <a:pPr lvl="1">
              <a:lnSpc>
                <a:spcPct val="80000"/>
              </a:lnSpc>
              <a:spcBef>
                <a:spcPct val="5000"/>
              </a:spcBef>
              <a:buFont typeface="Monotype Sorts" charset="0"/>
              <a:buNone/>
            </a:pPr>
            <a:endParaRPr lang="en-US" sz="1200">
              <a:latin typeface="Arial" charset="0"/>
              <a:ea typeface="ＭＳ Ｐゴシック" charset="0"/>
            </a:endParaRPr>
          </a:p>
          <a:p>
            <a:pPr lvl="1">
              <a:lnSpc>
                <a:spcPct val="80000"/>
              </a:lnSpc>
              <a:spcBef>
                <a:spcPct val="5000"/>
              </a:spcBef>
              <a:buFont typeface="Monotype Sorts" charset="0"/>
              <a:buNone/>
            </a:pPr>
            <a:r>
              <a:rPr lang="en-US" sz="1200">
                <a:latin typeface="Arial" charset="0"/>
                <a:ea typeface="ＭＳ Ｐゴシック" charset="0"/>
              </a:rPr>
              <a:t>	Note: </a:t>
            </a:r>
            <a:r>
              <a:rPr lang="en-US" sz="1200" b="1">
                <a:latin typeface="Arial" charset="0"/>
                <a:ea typeface="ＭＳ Ｐゴシック" charset="0"/>
              </a:rPr>
              <a:t>WG</a:t>
            </a:r>
            <a:r>
              <a:rPr lang="en-US" sz="1200">
                <a:latin typeface="Arial" charset="0"/>
                <a:ea typeface="ＭＳ Ｐゴシック" charset="0"/>
              </a:rPr>
              <a:t> includes Working Groups, Task Groups, and other standards-developing committees with a PAR approved by the IEEE-SA Standards Board.</a:t>
            </a:r>
          </a:p>
        </p:txBody>
      </p:sp>
      <p:sp>
        <p:nvSpPr>
          <p:cNvPr id="25605" name="Rectangle 1026"/>
          <p:cNvSpPr>
            <a:spLocks noGrp="1" noChangeArrowheads="1"/>
          </p:cNvSpPr>
          <p:nvPr>
            <p:ph type="title" idx="4294967295"/>
          </p:nvPr>
        </p:nvSpPr>
        <p:spPr>
          <a:xfrm>
            <a:off x="228600" y="0"/>
            <a:ext cx="7772400" cy="609600"/>
          </a:xfrm>
        </p:spPr>
        <p:txBody>
          <a:bodyPr lIns="90487" tIns="44450" rIns="90487" bIns="44450"/>
          <a:lstStyle/>
          <a:p>
            <a:r>
              <a:rPr lang="en-US" sz="2400">
                <a:latin typeface="Times New Roman" charset="0"/>
                <a:ea typeface="ＭＳ Ｐゴシック" charset="0"/>
                <a:cs typeface="ＭＳ Ｐゴシック" charset="0"/>
              </a:rPr>
              <a:t>Instructions for the WG Chair</a:t>
            </a:r>
          </a:p>
        </p:txBody>
      </p:sp>
      <p:sp>
        <p:nvSpPr>
          <p:cNvPr id="25606"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3200" b="1" u="sng">
              <a:solidFill>
                <a:srgbClr val="000099"/>
              </a:solidFill>
              <a:latin typeface="Arial" charset="0"/>
            </a:endParaRPr>
          </a:p>
        </p:txBody>
      </p:sp>
      <p:sp>
        <p:nvSpPr>
          <p:cNvPr id="25607"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5608" name="Slide Number Placeholder 7"/>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4255CAD-CE32-DC49-BEE1-A92A5D4F166B}" type="slidenum">
              <a:rPr lang="en-US"/>
              <a:pPr algn="ctr"/>
              <a:t>7</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a:p>
        </p:txBody>
      </p:sp>
      <p:sp>
        <p:nvSpPr>
          <p:cNvPr id="2765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765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BC035B2-1C51-5848-99DE-D04DAEE4E86C}" type="slidenum">
              <a:rPr lang="en-US"/>
              <a:pPr/>
              <a:t>8</a:t>
            </a:fld>
            <a:endParaRPr lang="en-US"/>
          </a:p>
        </p:txBody>
      </p:sp>
      <p:sp>
        <p:nvSpPr>
          <p:cNvPr id="27652" name="Rectangle 2"/>
          <p:cNvSpPr>
            <a:spLocks noGrp="1" noChangeArrowheads="1"/>
          </p:cNvSpPr>
          <p:nvPr>
            <p:ph type="title" idx="4294967295"/>
          </p:nvPr>
        </p:nvSpPr>
        <p:spPr>
          <a:xfrm>
            <a:off x="304800" y="457200"/>
            <a:ext cx="8458200" cy="609600"/>
          </a:xfrm>
        </p:spPr>
        <p:txBody>
          <a:bodyPr/>
          <a:lstStyle/>
          <a:p>
            <a:r>
              <a:rPr lang="en-US" sz="2800">
                <a:latin typeface="Times New Roman" charset="0"/>
                <a:ea typeface="ＭＳ Ｐゴシック" charset="0"/>
                <a:cs typeface="ＭＳ Ｐゴシック" charset="0"/>
              </a:rPr>
              <a:t>Participants, Patents, and Duty to Inform</a:t>
            </a:r>
          </a:p>
        </p:txBody>
      </p:sp>
      <p:sp>
        <p:nvSpPr>
          <p:cNvPr id="2765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27654" name="Rectangle 4"/>
          <p:cNvSpPr>
            <a:spLocks noChangeArrowheads="1"/>
          </p:cNvSpPr>
          <p:nvPr/>
        </p:nvSpPr>
        <p:spPr bwMode="auto">
          <a:xfrm>
            <a:off x="533400" y="9144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en-US" sz="1400" b="1">
                <a:solidFill>
                  <a:srgbClr val="000099"/>
                </a:solidFill>
                <a:latin typeface="Arial"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27655" name="Text Box 5"/>
          <p:cNvSpPr txBox="1">
            <a:spLocks noChangeArrowheads="1"/>
          </p:cNvSpPr>
          <p:nvPr/>
        </p:nvSpPr>
        <p:spPr bwMode="auto">
          <a:xfrm>
            <a:off x="487680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#1</a:t>
            </a:r>
            <a:endParaRPr lang="en-US"/>
          </a:p>
        </p:txBody>
      </p:sp>
      <p:sp>
        <p:nvSpPr>
          <p:cNvPr id="27656"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90450184-10C4-BC40-ABA0-2B8DD39BF772}" type="slidenum">
              <a:rPr lang="en-US"/>
              <a:pPr algn="ctr"/>
              <a:t>8</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a:p>
        </p:txBody>
      </p:sp>
      <p:sp>
        <p:nvSpPr>
          <p:cNvPr id="2969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969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0A30521-28AC-514B-A800-E3365A813165}" type="slidenum">
              <a:rPr lang="en-US"/>
              <a:pPr/>
              <a:t>9</a:t>
            </a:fld>
            <a:endParaRPr lang="en-US"/>
          </a:p>
        </p:txBody>
      </p:sp>
      <p:sp>
        <p:nvSpPr>
          <p:cNvPr id="29700" name="Rectangle 2"/>
          <p:cNvSpPr>
            <a:spLocks noGrp="1" noChangeArrowheads="1"/>
          </p:cNvSpPr>
          <p:nvPr>
            <p:ph type="title" idx="4294967295"/>
          </p:nvPr>
        </p:nvSpPr>
        <p:spPr>
          <a:xfrm>
            <a:off x="609600" y="304800"/>
            <a:ext cx="7772400" cy="1143000"/>
          </a:xfrm>
        </p:spPr>
        <p:txBody>
          <a:bodyPr/>
          <a:lstStyle/>
          <a:p>
            <a:r>
              <a:rPr lang="en-GB">
                <a:latin typeface="Times New Roman" charset="0"/>
                <a:ea typeface="ＭＳ Ｐゴシック" charset="0"/>
                <a:cs typeface="ＭＳ Ｐゴシック" charset="0"/>
              </a:rPr>
              <a:t>Patent Related Links</a:t>
            </a:r>
            <a:endParaRPr lang="en-US">
              <a:latin typeface="Times New Roman" charset="0"/>
              <a:ea typeface="ＭＳ Ｐゴシック" charset="0"/>
              <a:cs typeface="ＭＳ Ｐゴシック" charset="0"/>
            </a:endParaRPr>
          </a:p>
        </p:txBody>
      </p:sp>
      <p:sp>
        <p:nvSpPr>
          <p:cNvPr id="29701" name="Rectangle 3"/>
          <p:cNvSpPr>
            <a:spLocks noGrp="1" noChangeArrowheads="1"/>
          </p:cNvSpPr>
          <p:nvPr>
            <p:ph type="body" idx="4294967295"/>
          </p:nvPr>
        </p:nvSpPr>
        <p:spPr>
          <a:xfrm>
            <a:off x="0" y="1295400"/>
            <a:ext cx="8991600" cy="3733800"/>
          </a:xfrm>
        </p:spPr>
        <p:txBody>
          <a:bodyPr/>
          <a:lstStyle/>
          <a:p>
            <a:pPr lvl="1">
              <a:lnSpc>
                <a:spcPct val="90000"/>
              </a:lnSpc>
              <a:buFont typeface="Monotype Sorts" charset="0"/>
              <a:buNone/>
            </a:pPr>
            <a:r>
              <a:rPr lang="en-US" sz="2400">
                <a:latin typeface="Arial" charset="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ea typeface="ＭＳ Ｐゴシック" charset="0"/>
                <a:cs typeface="Times New Roman" charset="0"/>
              </a:rPr>
              <a:t>	Patent Policy is stated in these sources:</a:t>
            </a:r>
          </a:p>
          <a:p>
            <a:pPr lvl="1">
              <a:lnSpc>
                <a:spcPct val="90000"/>
              </a:lnSpc>
              <a:buFont typeface="Monotype Sorts" charset="0"/>
              <a:buNone/>
            </a:pPr>
            <a:r>
              <a:rPr lang="en-GB" sz="2400">
                <a:latin typeface="Arial" charset="0"/>
                <a:ea typeface="ＭＳ Ｐゴシック" charset="0"/>
              </a:rPr>
              <a:t>		IEEE-SA Standards Boards Bylaws</a:t>
            </a:r>
          </a:p>
          <a:p>
            <a:pPr lvl="1">
              <a:lnSpc>
                <a:spcPct val="90000"/>
              </a:lnSpc>
              <a:buFont typeface="Monotype Sorts" charset="0"/>
              <a:buNone/>
            </a:pPr>
            <a:r>
              <a:rPr lang="en-US" sz="2100">
                <a:latin typeface="Arial" charset="0"/>
                <a:ea typeface="ＭＳ Ｐゴシック" charset="0"/>
              </a:rPr>
              <a:t>		</a:t>
            </a:r>
            <a:r>
              <a:rPr lang="en-US" sz="2100" i="1">
                <a:latin typeface="Arial" charset="0"/>
                <a:ea typeface="ＭＳ Ｐゴシック" charset="0"/>
              </a:rPr>
              <a:t>http://standards.ieee.org/guides/bylaws/sect6-7.html#6</a:t>
            </a:r>
          </a:p>
          <a:p>
            <a:pPr lvl="1">
              <a:lnSpc>
                <a:spcPct val="90000"/>
              </a:lnSpc>
              <a:buFont typeface="Monotype Sorts" charset="0"/>
              <a:buNone/>
            </a:pPr>
            <a:r>
              <a:rPr lang="en-GB" sz="2400">
                <a:latin typeface="Arial" charset="0"/>
                <a:ea typeface="ＭＳ Ｐゴシック" charset="0"/>
              </a:rPr>
              <a:t>		IEEE-SA Standards Board Operations Manual</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http://standards.ieee.org/guides/opman/sect6.html#6.3</a:t>
            </a:r>
            <a:endParaRPr lang="en-US" sz="2400">
              <a:latin typeface="Arial" charset="0"/>
              <a:ea typeface="ＭＳ Ｐゴシック" charset="0"/>
            </a:endParaRPr>
          </a:p>
          <a:p>
            <a:pPr lvl="1">
              <a:lnSpc>
                <a:spcPct val="90000"/>
              </a:lnSpc>
              <a:buFont typeface="Monotype Sorts" charset="0"/>
              <a:buNone/>
            </a:pPr>
            <a:r>
              <a:rPr lang="en-US" sz="2400">
                <a:latin typeface="Arial" charset="0"/>
                <a:ea typeface="ＭＳ Ｐゴシック" charset="0"/>
                <a:cs typeface="Times New Roman" charset="0"/>
              </a:rPr>
              <a:t>	Material about the patent policy is available at</a:t>
            </a:r>
            <a:r>
              <a:rPr lang="en-US" sz="2400">
                <a:latin typeface="Arial" charset="0"/>
                <a:ea typeface="ＭＳ Ｐゴシック" charset="0"/>
              </a:rPr>
              <a:t> </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http://standards.ieee.org/board/pat/pat-material.html</a:t>
            </a:r>
          </a:p>
        </p:txBody>
      </p:sp>
      <p:sp>
        <p:nvSpPr>
          <p:cNvPr id="29702" name="Text Box 6"/>
          <p:cNvSpPr txBox="1">
            <a:spLocks noChangeArrowheads="1"/>
          </p:cNvSpPr>
          <p:nvPr/>
        </p:nvSpPr>
        <p:spPr bwMode="auto">
          <a:xfrm>
            <a:off x="3733800" y="58674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#2</a:t>
            </a:r>
            <a:endParaRPr lang="en-US"/>
          </a:p>
        </p:txBody>
      </p:sp>
      <p:sp>
        <p:nvSpPr>
          <p:cNvPr id="29703" name="Rectangle 7"/>
          <p:cNvSpPr>
            <a:spLocks noChangeArrowheads="1"/>
          </p:cNvSpPr>
          <p:nvPr/>
        </p:nvSpPr>
        <p:spPr bwMode="auto">
          <a:xfrm>
            <a:off x="1143000" y="5029200"/>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29704"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A9B3E1C-E013-274F-9D4F-0F22F92FBEF0}" type="slidenum">
              <a:rPr lang="en-US"/>
              <a:pPr algn="ctr"/>
              <a:t>9</a:t>
            </a:fld>
            <a:endParaRPr lang="en-US"/>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13745</TotalTime>
  <Words>1542</Words>
  <Application>Microsoft Macintosh PowerPoint</Application>
  <PresentationFormat>On-screen Show (4:3)</PresentationFormat>
  <Paragraphs>249</Paragraphs>
  <Slides>14</Slides>
  <Notes>10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Default Design</vt:lpstr>
      <vt:lpstr>PowerPoint Presentation</vt:lpstr>
      <vt:lpstr>TG4k PAR Scope of Proposed Standard </vt:lpstr>
      <vt:lpstr>Purpose of Proposed Standard</vt:lpstr>
      <vt:lpstr>Meeting Goals (Agenda 15-13-0115-00)</vt:lpstr>
      <vt:lpstr>Sponsor Ballot Recirculation results</vt:lpstr>
      <vt:lpstr>TG4k Meetings This Week (15-13-0115-00)</vt:lpstr>
      <vt:lpstr>Instructions for the WG Chair</vt:lpstr>
      <vt:lpstr>Participants, Patents, and Duty to Inform</vt:lpstr>
      <vt:lpstr>Patent Related Links</vt:lpstr>
      <vt:lpstr>Call for Potentially Essential Patents</vt:lpstr>
      <vt:lpstr>Other Guidelines for IEEE WG Meetings</vt:lpstr>
      <vt:lpstr>TG4k Officers</vt:lpstr>
      <vt:lpstr>Chair’s Role</vt:lpstr>
      <vt:lpstr>TG4k Schedule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TG4k Opening Report for Orlando</dc:title>
  <dc:subject>IEEE 802.15 &lt;TG4k Opening Report&gt;</dc:subject>
  <dc:creator>Pat Kinney</dc:creator>
  <cp:keywords/>
  <dc:description>&lt;15-13-0145-00-004k&gt;</dc:description>
  <cp:lastModifiedBy>Pat Kinney</cp:lastModifiedBy>
  <cp:revision>444</cp:revision>
  <cp:lastPrinted>1998-02-10T13:28:06Z</cp:lastPrinted>
  <dcterms:created xsi:type="dcterms:W3CDTF">2009-07-12T16:25:16Z</dcterms:created>
  <dcterms:modified xsi:type="dcterms:W3CDTF">2013-03-18T17:23:52Z</dcterms:modified>
  <cp:category/>
</cp:coreProperties>
</file>