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 id="2147483660" r:id="rId2"/>
  </p:sldMasterIdLst>
  <p:notesMasterIdLst>
    <p:notesMasterId r:id="rId32"/>
  </p:notesMasterIdLst>
  <p:handoutMasterIdLst>
    <p:handoutMasterId r:id="rId33"/>
  </p:handoutMasterIdLst>
  <p:sldIdLst>
    <p:sldId id="259" r:id="rId3"/>
    <p:sldId id="261" r:id="rId4"/>
    <p:sldId id="262" r:id="rId5"/>
    <p:sldId id="263" r:id="rId6"/>
    <p:sldId id="264" r:id="rId7"/>
    <p:sldId id="265" r:id="rId8"/>
    <p:sldId id="266" r:id="rId9"/>
    <p:sldId id="267" r:id="rId10"/>
    <p:sldId id="296" r:id="rId11"/>
    <p:sldId id="269" r:id="rId12"/>
    <p:sldId id="270" r:id="rId13"/>
    <p:sldId id="271" r:id="rId14"/>
    <p:sldId id="272" r:id="rId15"/>
    <p:sldId id="273" r:id="rId16"/>
    <p:sldId id="274" r:id="rId17"/>
    <p:sldId id="288" r:id="rId18"/>
    <p:sldId id="275" r:id="rId19"/>
    <p:sldId id="276" r:id="rId20"/>
    <p:sldId id="277" r:id="rId21"/>
    <p:sldId id="278" r:id="rId22"/>
    <p:sldId id="279" r:id="rId23"/>
    <p:sldId id="280" r:id="rId24"/>
    <p:sldId id="294" r:id="rId25"/>
    <p:sldId id="295" r:id="rId26"/>
    <p:sldId id="291" r:id="rId27"/>
    <p:sldId id="289" r:id="rId28"/>
    <p:sldId id="293" r:id="rId29"/>
    <p:sldId id="281" r:id="rId30"/>
    <p:sldId id="292" r:id="rId31"/>
  </p:sldIdLst>
  <p:sldSz cx="9144000" cy="6858000" type="screen4x3"/>
  <p:notesSz cx="9280525" cy="6934200"/>
  <p:embeddedFontLst>
    <p:embeddedFont>
      <p:font typeface="Calibri" pitchFamily="34" charset="0"/>
      <p:regular r:id="rId34"/>
      <p:bold r:id="rId35"/>
      <p:italic r:id="rId36"/>
      <p:boldItalic r:id="rId37"/>
    </p:embeddedFont>
  </p:embeddedFontLst>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918" autoAdjust="0"/>
    <p:restoredTop sz="98124" autoAdjust="0"/>
  </p:normalViewPr>
  <p:slideViewPr>
    <p:cSldViewPr>
      <p:cViewPr>
        <p:scale>
          <a:sx n="128" d="100"/>
          <a:sy n="128" d="100"/>
        </p:scale>
        <p:origin x="-177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4" d="100"/>
          <a:sy n="114" d="100"/>
        </p:scale>
        <p:origin x="-474" y="-96"/>
      </p:cViewPr>
      <p:guideLst>
        <p:guide orient="horz" pos="2184"/>
        <p:guide pos="2923"/>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5" Type="http://schemas.openxmlformats.org/officeDocument/2006/relationships/image" Target="../media/image8.wmf"/><Relationship Id="rId4"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745038" y="76200"/>
            <a:ext cx="3605212"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pPr>
              <a:defRPr/>
            </a:pPr>
            <a:r>
              <a:rPr lang="en-US"/>
              <a:t>&lt;doc.: IEE 802.15-doc&gt;</a:t>
            </a:r>
          </a:p>
        </p:txBody>
      </p:sp>
      <p:sp>
        <p:nvSpPr>
          <p:cNvPr id="3075" name="Rectangle 3"/>
          <p:cNvSpPr>
            <a:spLocks noGrp="1" noChangeArrowheads="1"/>
          </p:cNvSpPr>
          <p:nvPr>
            <p:ph type="dt" sz="quarter" idx="1"/>
          </p:nvPr>
        </p:nvSpPr>
        <p:spPr bwMode="auto">
          <a:xfrm>
            <a:off x="930275" y="76200"/>
            <a:ext cx="3092450"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pPr>
              <a:defRPr/>
            </a:pPr>
            <a:r>
              <a:rPr lang="en-US"/>
              <a:t>&lt;month year&gt;</a:t>
            </a:r>
          </a:p>
        </p:txBody>
      </p:sp>
      <p:sp>
        <p:nvSpPr>
          <p:cNvPr id="3076" name="Rectangle 4"/>
          <p:cNvSpPr>
            <a:spLocks noGrp="1" noChangeArrowheads="1"/>
          </p:cNvSpPr>
          <p:nvPr>
            <p:ph type="ftr" sz="quarter" idx="2"/>
          </p:nvPr>
        </p:nvSpPr>
        <p:spPr bwMode="auto">
          <a:xfrm>
            <a:off x="5568950" y="6711950"/>
            <a:ext cx="288766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lvl1pPr>
          </a:lstStyle>
          <a:p>
            <a:pPr>
              <a:defRPr/>
            </a:pPr>
            <a:r>
              <a:rPr lang="en-US"/>
              <a:t>&lt;author&gt;, &lt;company&gt;</a:t>
            </a:r>
          </a:p>
        </p:txBody>
      </p:sp>
      <p:sp>
        <p:nvSpPr>
          <p:cNvPr id="3077" name="Rectangle 5"/>
          <p:cNvSpPr>
            <a:spLocks noGrp="1" noChangeArrowheads="1"/>
          </p:cNvSpPr>
          <p:nvPr>
            <p:ph type="sldNum" sz="quarter" idx="3"/>
          </p:nvPr>
        </p:nvSpPr>
        <p:spPr bwMode="auto">
          <a:xfrm>
            <a:off x="3609975" y="6711950"/>
            <a:ext cx="1854200"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lvl1pPr>
          </a:lstStyle>
          <a:p>
            <a:pPr>
              <a:defRPr/>
            </a:pPr>
            <a:r>
              <a:rPr lang="en-US"/>
              <a:t>Page </a:t>
            </a:r>
            <a:fld id="{2D8E5585-AA48-4A6C-94A1-E9E28903A82C}" type="slidenum">
              <a:rPr lang="en-US"/>
              <a:pPr>
                <a:defRPr/>
              </a:pPr>
              <a:t>‹#›</a:t>
            </a:fld>
            <a:endParaRPr lang="en-US"/>
          </a:p>
        </p:txBody>
      </p:sp>
      <p:sp>
        <p:nvSpPr>
          <p:cNvPr id="33798" name="Line 6"/>
          <p:cNvSpPr>
            <a:spLocks noChangeShapeType="1"/>
          </p:cNvSpPr>
          <p:nvPr/>
        </p:nvSpPr>
        <p:spPr bwMode="auto">
          <a:xfrm>
            <a:off x="928688" y="288925"/>
            <a:ext cx="742315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3799" name="Rectangle 7"/>
          <p:cNvSpPr>
            <a:spLocks noChangeArrowheads="1"/>
          </p:cNvSpPr>
          <p:nvPr/>
        </p:nvSpPr>
        <p:spPr bwMode="auto">
          <a:xfrm>
            <a:off x="928688" y="6711950"/>
            <a:ext cx="950912" cy="184150"/>
          </a:xfrm>
          <a:prstGeom prst="rect">
            <a:avLst/>
          </a:prstGeom>
          <a:noFill/>
          <a:ln w="9525">
            <a:noFill/>
            <a:miter lim="800000"/>
            <a:headEnd/>
            <a:tailEnd/>
          </a:ln>
        </p:spPr>
        <p:txBody>
          <a:bodyPr lIns="0" tIns="0" rIns="0" bIns="0">
            <a:spAutoFit/>
          </a:bodyPr>
          <a:lstStyle/>
          <a:p>
            <a:pPr defTabSz="933450"/>
            <a:r>
              <a:rPr lang="en-US"/>
              <a:t>Submission</a:t>
            </a:r>
          </a:p>
        </p:txBody>
      </p:sp>
      <p:sp>
        <p:nvSpPr>
          <p:cNvPr id="33800" name="Line 8"/>
          <p:cNvSpPr>
            <a:spLocks noChangeShapeType="1"/>
          </p:cNvSpPr>
          <p:nvPr/>
        </p:nvSpPr>
        <p:spPr bwMode="auto">
          <a:xfrm>
            <a:off x="928688" y="6702425"/>
            <a:ext cx="7629525" cy="0"/>
          </a:xfrm>
          <a:prstGeom prst="line">
            <a:avLst/>
          </a:prstGeom>
          <a:noFill/>
          <a:ln w="12700">
            <a:solidFill>
              <a:schemeClr val="tx1"/>
            </a:solidFill>
            <a:round/>
            <a:headEnd type="none" w="sm" len="sm"/>
            <a:tailEnd type="none" w="sm" len="sm"/>
          </a:ln>
        </p:spPr>
        <p:txBody>
          <a:bodyPr wrap="none" anchor="ctr"/>
          <a:lstStyle/>
          <a:p>
            <a:endParaRPr lang="en-US"/>
          </a:p>
        </p:txBody>
      </p:sp>
    </p:spTree>
    <p:extLst>
      <p:ext uri="{BB962C8B-B14F-4D97-AF65-F5344CB8AC3E}">
        <p14:creationId xmlns="" xmlns:p14="http://schemas.microsoft.com/office/powerpoint/2010/main" val="291069590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640263" y="17463"/>
            <a:ext cx="3767137" cy="214312"/>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pPr>
              <a:defRPr/>
            </a:pPr>
            <a:r>
              <a:rPr lang="en-US"/>
              <a:t>&lt;doc.: IEEE 802.15-doc&gt;</a:t>
            </a:r>
          </a:p>
        </p:txBody>
      </p:sp>
      <p:sp>
        <p:nvSpPr>
          <p:cNvPr id="2051" name="Rectangle 3"/>
          <p:cNvSpPr>
            <a:spLocks noGrp="1" noChangeArrowheads="1"/>
          </p:cNvSpPr>
          <p:nvPr>
            <p:ph type="dt" idx="1"/>
          </p:nvPr>
        </p:nvSpPr>
        <p:spPr bwMode="auto">
          <a:xfrm>
            <a:off x="874713" y="17463"/>
            <a:ext cx="3663950" cy="214312"/>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pPr>
              <a:defRPr/>
            </a:pPr>
            <a:r>
              <a:rPr lang="en-US"/>
              <a:t>&lt;month year&gt;</a:t>
            </a:r>
          </a:p>
        </p:txBody>
      </p:sp>
      <p:sp>
        <p:nvSpPr>
          <p:cNvPr id="31748" name="Rectangle 4"/>
          <p:cNvSpPr>
            <a:spLocks noGrp="1" noRot="1" noChangeAspect="1" noChangeArrowheads="1" noTextEdit="1"/>
          </p:cNvSpPr>
          <p:nvPr>
            <p:ph type="sldImg" idx="2"/>
          </p:nvPr>
        </p:nvSpPr>
        <p:spPr bwMode="auto">
          <a:xfrm>
            <a:off x="2911475" y="523875"/>
            <a:ext cx="3457575" cy="25923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1236663" y="3294063"/>
            <a:ext cx="6807200" cy="3121025"/>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048250" y="6713538"/>
            <a:ext cx="335915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lvl5pPr>
          </a:lstStyle>
          <a:p>
            <a:pPr lvl="4">
              <a:defRPr/>
            </a:pPr>
            <a:r>
              <a:rPr lang="en-US"/>
              <a:t>&lt;author&gt;, &lt;company&gt;</a:t>
            </a:r>
          </a:p>
        </p:txBody>
      </p:sp>
      <p:sp>
        <p:nvSpPr>
          <p:cNvPr id="2055" name="Rectangle 7"/>
          <p:cNvSpPr>
            <a:spLocks noGrp="1" noChangeArrowheads="1"/>
          </p:cNvSpPr>
          <p:nvPr>
            <p:ph type="sldNum" sz="quarter" idx="5"/>
          </p:nvPr>
        </p:nvSpPr>
        <p:spPr bwMode="auto">
          <a:xfrm>
            <a:off x="3925888" y="6713538"/>
            <a:ext cx="107315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lvl1pPr>
          </a:lstStyle>
          <a:p>
            <a:pPr>
              <a:defRPr/>
            </a:pPr>
            <a:r>
              <a:rPr lang="en-US"/>
              <a:t>Page </a:t>
            </a:r>
            <a:fld id="{CFCFFB1B-5E61-421F-B527-E02EA7E834D2}" type="slidenum">
              <a:rPr lang="en-US"/>
              <a:pPr>
                <a:defRPr/>
              </a:pPr>
              <a:t>‹#›</a:t>
            </a:fld>
            <a:endParaRPr lang="en-US"/>
          </a:p>
        </p:txBody>
      </p:sp>
      <p:sp>
        <p:nvSpPr>
          <p:cNvPr id="31752" name="Rectangle 8"/>
          <p:cNvSpPr>
            <a:spLocks noChangeArrowheads="1"/>
          </p:cNvSpPr>
          <p:nvPr/>
        </p:nvSpPr>
        <p:spPr bwMode="auto">
          <a:xfrm>
            <a:off x="968375" y="6713538"/>
            <a:ext cx="952500" cy="184150"/>
          </a:xfrm>
          <a:prstGeom prst="rect">
            <a:avLst/>
          </a:prstGeom>
          <a:noFill/>
          <a:ln w="9525">
            <a:noFill/>
            <a:miter lim="800000"/>
            <a:headEnd/>
            <a:tailEnd/>
          </a:ln>
        </p:spPr>
        <p:txBody>
          <a:bodyPr lIns="0" tIns="0" rIns="0" bIns="0">
            <a:spAutoFit/>
          </a:bodyPr>
          <a:lstStyle/>
          <a:p>
            <a:r>
              <a:rPr lang="en-US"/>
              <a:t>Submission</a:t>
            </a:r>
          </a:p>
        </p:txBody>
      </p:sp>
      <p:sp>
        <p:nvSpPr>
          <p:cNvPr id="31753" name="Line 9"/>
          <p:cNvSpPr>
            <a:spLocks noChangeShapeType="1"/>
          </p:cNvSpPr>
          <p:nvPr/>
        </p:nvSpPr>
        <p:spPr bwMode="auto">
          <a:xfrm>
            <a:off x="968375" y="6711950"/>
            <a:ext cx="7343775"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1754" name="Line 10"/>
          <p:cNvSpPr>
            <a:spLocks noChangeShapeType="1"/>
          </p:cNvSpPr>
          <p:nvPr/>
        </p:nvSpPr>
        <p:spPr bwMode="auto">
          <a:xfrm>
            <a:off x="866775" y="222250"/>
            <a:ext cx="7546975" cy="0"/>
          </a:xfrm>
          <a:prstGeom prst="line">
            <a:avLst/>
          </a:prstGeom>
          <a:noFill/>
          <a:ln w="12700">
            <a:solidFill>
              <a:schemeClr val="tx1"/>
            </a:solidFill>
            <a:round/>
            <a:headEnd type="none" w="sm" len="sm"/>
            <a:tailEnd type="none" w="sm" len="sm"/>
          </a:ln>
        </p:spPr>
        <p:txBody>
          <a:bodyPr wrap="none" anchor="ctr"/>
          <a:lstStyle/>
          <a:p>
            <a:endParaRPr lang="en-US"/>
          </a:p>
        </p:txBody>
      </p:sp>
    </p:spTree>
    <p:extLst>
      <p:ext uri="{BB962C8B-B14F-4D97-AF65-F5344CB8AC3E}">
        <p14:creationId xmlns="" xmlns:p14="http://schemas.microsoft.com/office/powerpoint/2010/main" val="1808315084"/>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endParaRPr lang="en-US" smtClean="0"/>
          </a:p>
        </p:txBody>
      </p:sp>
      <p:sp>
        <p:nvSpPr>
          <p:cNvPr id="32772" name="Date Placeholder 4"/>
          <p:cNvSpPr>
            <a:spLocks noGrp="1"/>
          </p:cNvSpPr>
          <p:nvPr>
            <p:ph type="dt" sz="quarter" idx="1"/>
          </p:nvPr>
        </p:nvSpPr>
        <p:spPr>
          <a:noFill/>
        </p:spPr>
        <p:txBody>
          <a:bodyPr/>
          <a:lstStyle/>
          <a:p>
            <a:r>
              <a:rPr lang="en-US" smtClean="0"/>
              <a:t>&lt;month year&gt;</a:t>
            </a:r>
          </a:p>
        </p:txBody>
      </p:sp>
      <p:sp>
        <p:nvSpPr>
          <p:cNvPr id="32773" name="Footer Placeholder 5"/>
          <p:cNvSpPr>
            <a:spLocks noGrp="1"/>
          </p:cNvSpPr>
          <p:nvPr>
            <p:ph type="ftr" sz="quarter" idx="4"/>
          </p:nvPr>
        </p:nvSpPr>
        <p:spPr>
          <a:noFill/>
        </p:spPr>
        <p:txBody>
          <a:bodyPr/>
          <a:lstStyle/>
          <a:p>
            <a:pPr lvl="4"/>
            <a:r>
              <a:rPr lang="en-US" smtClean="0"/>
              <a:t>&lt;author&gt;, &lt;company&gt;</a:t>
            </a:r>
          </a:p>
        </p:txBody>
      </p:sp>
      <p:sp>
        <p:nvSpPr>
          <p:cNvPr id="32774" name="Slide Number Placeholder 6"/>
          <p:cNvSpPr>
            <a:spLocks noGrp="1"/>
          </p:cNvSpPr>
          <p:nvPr>
            <p:ph type="sldNum" sz="quarter" idx="5"/>
          </p:nvPr>
        </p:nvSpPr>
        <p:spPr>
          <a:noFill/>
        </p:spPr>
        <p:txBody>
          <a:bodyPr/>
          <a:lstStyle/>
          <a:p>
            <a:r>
              <a:rPr lang="en-US" smtClean="0"/>
              <a:t>Page </a:t>
            </a:r>
            <a:fld id="{5BBEEDFA-F7F6-43A4-A610-70B3C86ABFAC}" type="slidenum">
              <a:rPr lang="en-US" smtClean="0"/>
              <a:pPr/>
              <a:t>1</a:t>
            </a:fld>
            <a:endParaRPr lang="en-US" smtClean="0"/>
          </a:p>
        </p:txBody>
      </p:sp>
      <p:sp>
        <p:nvSpPr>
          <p:cNvPr id="32775" name="Header Placeholder 7"/>
          <p:cNvSpPr>
            <a:spLocks noGrp="1"/>
          </p:cNvSpPr>
          <p:nvPr>
            <p:ph type="hdr" sz="quarter"/>
          </p:nvPr>
        </p:nvSpPr>
        <p:spPr>
          <a:noFill/>
        </p:spPr>
        <p:txBody>
          <a:bodyPr/>
          <a:lstStyle/>
          <a:p>
            <a:r>
              <a:rPr lang="en-US" smtClean="0"/>
              <a:t>&lt;doc.: IEEE 802.15-doc&gt;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March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BD87155-569B-4DBA-8749-719998213F1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March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2C54A7A-5A59-455E-AA82-2453163CF1B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March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710406C-0A4B-4287-86CB-E69B38A4FCD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March 2013</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6" name="Slide Number Placeholder 5"/>
          <p:cNvSpPr>
            <a:spLocks noGrp="1"/>
          </p:cNvSpPr>
          <p:nvPr>
            <p:ph type="sldNum" sz="quarter" idx="12"/>
          </p:nvPr>
        </p:nvSpPr>
        <p:spPr/>
        <p:txBody>
          <a:bodyPr/>
          <a:lstStyle>
            <a:lvl1pPr>
              <a:defRPr/>
            </a:lvl1pPr>
          </a:lstStyle>
          <a:p>
            <a:pPr>
              <a:defRPr/>
            </a:pPr>
            <a:fld id="{4AF61352-975A-4A68-98C0-3144B5D9F47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March 2013</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6" name="Slide Number Placeholder 5"/>
          <p:cNvSpPr>
            <a:spLocks noGrp="1"/>
          </p:cNvSpPr>
          <p:nvPr>
            <p:ph type="sldNum" sz="quarter" idx="12"/>
          </p:nvPr>
        </p:nvSpPr>
        <p:spPr/>
        <p:txBody>
          <a:bodyPr/>
          <a:lstStyle>
            <a:lvl1pPr>
              <a:defRPr/>
            </a:lvl1pPr>
          </a:lstStyle>
          <a:p>
            <a:pPr>
              <a:defRPr/>
            </a:pPr>
            <a:fld id="{8182F274-BFE5-4DC8-8905-58D039E86E5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March 2013</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6" name="Slide Number Placeholder 5"/>
          <p:cNvSpPr>
            <a:spLocks noGrp="1"/>
          </p:cNvSpPr>
          <p:nvPr>
            <p:ph type="sldNum" sz="quarter" idx="12"/>
          </p:nvPr>
        </p:nvSpPr>
        <p:spPr/>
        <p:txBody>
          <a:bodyPr/>
          <a:lstStyle>
            <a:lvl1pPr>
              <a:defRPr/>
            </a:lvl1pPr>
          </a:lstStyle>
          <a:p>
            <a:pPr>
              <a:defRPr/>
            </a:pPr>
            <a:fld id="{FDD3105E-D59D-4F2C-B432-B46ADD87AF2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March 2013</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7" name="Slide Number Placeholder 5"/>
          <p:cNvSpPr>
            <a:spLocks noGrp="1"/>
          </p:cNvSpPr>
          <p:nvPr>
            <p:ph type="sldNum" sz="quarter" idx="12"/>
          </p:nvPr>
        </p:nvSpPr>
        <p:spPr/>
        <p:txBody>
          <a:bodyPr/>
          <a:lstStyle>
            <a:lvl1pPr>
              <a:defRPr/>
            </a:lvl1pPr>
          </a:lstStyle>
          <a:p>
            <a:pPr>
              <a:defRPr/>
            </a:pPr>
            <a:fld id="{46484115-B873-4063-B225-80CA028983F2}"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March 2013</a:t>
            </a:r>
            <a:endParaRPr lang="en-US"/>
          </a:p>
        </p:txBody>
      </p:sp>
      <p:sp>
        <p:nvSpPr>
          <p:cNvPr id="8"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9" name="Slide Number Placeholder 5"/>
          <p:cNvSpPr>
            <a:spLocks noGrp="1"/>
          </p:cNvSpPr>
          <p:nvPr>
            <p:ph type="sldNum" sz="quarter" idx="12"/>
          </p:nvPr>
        </p:nvSpPr>
        <p:spPr/>
        <p:txBody>
          <a:bodyPr/>
          <a:lstStyle>
            <a:lvl1pPr>
              <a:defRPr/>
            </a:lvl1pPr>
          </a:lstStyle>
          <a:p>
            <a:pPr>
              <a:defRPr/>
            </a:pPr>
            <a:fld id="{9BF8CBCB-2E17-4CD9-810D-BB923B0E070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March 2013</a:t>
            </a:r>
            <a:endParaRPr lang="en-US"/>
          </a:p>
        </p:txBody>
      </p:sp>
      <p:sp>
        <p:nvSpPr>
          <p:cNvPr id="4"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5" name="Slide Number Placeholder 5"/>
          <p:cNvSpPr>
            <a:spLocks noGrp="1"/>
          </p:cNvSpPr>
          <p:nvPr>
            <p:ph type="sldNum" sz="quarter" idx="12"/>
          </p:nvPr>
        </p:nvSpPr>
        <p:spPr/>
        <p:txBody>
          <a:bodyPr/>
          <a:lstStyle>
            <a:lvl1pPr>
              <a:defRPr/>
            </a:lvl1pPr>
          </a:lstStyle>
          <a:p>
            <a:pPr>
              <a:defRPr/>
            </a:pPr>
            <a:fld id="{AB7DF8A8-AF80-4EB6-A3FC-077716D4EF0C}"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March 2013</a:t>
            </a:r>
            <a:endParaRPr lang="en-US"/>
          </a:p>
        </p:txBody>
      </p:sp>
      <p:sp>
        <p:nvSpPr>
          <p:cNvPr id="3"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4" name="Slide Number Placeholder 5"/>
          <p:cNvSpPr>
            <a:spLocks noGrp="1"/>
          </p:cNvSpPr>
          <p:nvPr>
            <p:ph type="sldNum" sz="quarter" idx="12"/>
          </p:nvPr>
        </p:nvSpPr>
        <p:spPr/>
        <p:txBody>
          <a:bodyPr/>
          <a:lstStyle>
            <a:lvl1pPr>
              <a:defRPr/>
            </a:lvl1pPr>
          </a:lstStyle>
          <a:p>
            <a:pPr>
              <a:defRPr/>
            </a:pPr>
            <a:fld id="{CE853B89-98FD-40B3-9AE9-44914574573B}"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March 2013</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7" name="Slide Number Placeholder 5"/>
          <p:cNvSpPr>
            <a:spLocks noGrp="1"/>
          </p:cNvSpPr>
          <p:nvPr>
            <p:ph type="sldNum" sz="quarter" idx="12"/>
          </p:nvPr>
        </p:nvSpPr>
        <p:spPr/>
        <p:txBody>
          <a:bodyPr/>
          <a:lstStyle>
            <a:lvl1pPr>
              <a:defRPr/>
            </a:lvl1pPr>
          </a:lstStyle>
          <a:p>
            <a:pPr>
              <a:defRPr/>
            </a:pPr>
            <a:fld id="{8EE03AE7-A634-438A-AB51-7DC2F0D8F97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March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9C01A0F-06F9-4140-BBA2-80574D575D1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March 2013</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7" name="Slide Number Placeholder 5"/>
          <p:cNvSpPr>
            <a:spLocks noGrp="1"/>
          </p:cNvSpPr>
          <p:nvPr>
            <p:ph type="sldNum" sz="quarter" idx="12"/>
          </p:nvPr>
        </p:nvSpPr>
        <p:spPr/>
        <p:txBody>
          <a:bodyPr/>
          <a:lstStyle>
            <a:lvl1pPr>
              <a:defRPr/>
            </a:lvl1pPr>
          </a:lstStyle>
          <a:p>
            <a:pPr>
              <a:defRPr/>
            </a:pPr>
            <a:fld id="{B2C50359-5FD9-4457-9727-E5A2B2C473CC}"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March 2013</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6" name="Slide Number Placeholder 5"/>
          <p:cNvSpPr>
            <a:spLocks noGrp="1"/>
          </p:cNvSpPr>
          <p:nvPr>
            <p:ph type="sldNum" sz="quarter" idx="12"/>
          </p:nvPr>
        </p:nvSpPr>
        <p:spPr/>
        <p:txBody>
          <a:bodyPr/>
          <a:lstStyle>
            <a:lvl1pPr>
              <a:defRPr/>
            </a:lvl1pPr>
          </a:lstStyle>
          <a:p>
            <a:pPr>
              <a:defRPr/>
            </a:pPr>
            <a:fld id="{9FA97023-366D-4157-8202-08B33456391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March 2013</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6" name="Slide Number Placeholder 5"/>
          <p:cNvSpPr>
            <a:spLocks noGrp="1"/>
          </p:cNvSpPr>
          <p:nvPr>
            <p:ph type="sldNum" sz="quarter" idx="12"/>
          </p:nvPr>
        </p:nvSpPr>
        <p:spPr/>
        <p:txBody>
          <a:bodyPr/>
          <a:lstStyle>
            <a:lvl1pPr>
              <a:defRPr/>
            </a:lvl1pPr>
          </a:lstStyle>
          <a:p>
            <a:pPr>
              <a:defRPr/>
            </a:pPr>
            <a:fld id="{28706958-6EB7-42A9-845B-E47C0A15741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March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56514D2A-9BD7-4A93-B0DC-0D60FAB3B44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March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92954C1-6C84-4239-A96E-C19FF0AABCB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March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6D594534-8821-4151-ABBA-265043A4FA9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March 2013</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97C5A047-55A6-4834-BE02-040B442471B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March 2013</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C2F5E963-C4FC-40A9-B136-96EC9B729A6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March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62B2F87-19E7-4E1F-BB6E-A09D847E5D4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March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39BF9032-C89B-41FF-8C68-F32C8D81AC6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377825"/>
            <a:ext cx="1600200"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lvl1pPr>
          </a:lstStyle>
          <a:p>
            <a:pPr>
              <a:defRPr/>
            </a:pPr>
            <a:r>
              <a:rPr lang="en-US" smtClean="0"/>
              <a:t>March 2013</a:t>
            </a:r>
            <a:endParaRPr lang="en-US"/>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pPr>
              <a:defRPr/>
            </a:pPr>
            <a:r>
              <a:rPr lang="en-US"/>
              <a:t>Hernandez,Li,Dotlić,Miura (NICT)</a:t>
            </a:r>
          </a:p>
        </p:txBody>
      </p:sp>
      <p:sp>
        <p:nvSpPr>
          <p:cNvPr id="1030" name="Rectangle 6"/>
          <p:cNvSpPr>
            <a:spLocks noGrp="1" noChangeArrowheads="1"/>
          </p:cNvSpPr>
          <p:nvPr>
            <p:ph type="sldNum" sz="quarter" idx="4"/>
          </p:nvPr>
        </p:nvSpPr>
        <p:spPr bwMode="auto">
          <a:xfrm>
            <a:off x="4341813" y="6475413"/>
            <a:ext cx="5365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pPr>
              <a:defRPr/>
            </a:pPr>
            <a:r>
              <a:rPr lang="en-US"/>
              <a:t>Slide </a:t>
            </a:r>
            <a:fld id="{B3B30CBC-5D18-4001-9779-31978EB400F5}" type="slidenum">
              <a:rPr lang="en-US"/>
              <a:pPr>
                <a:defRPr/>
              </a:pPr>
              <a:t>‹#›</a:t>
            </a:fld>
            <a:endParaRPr lang="en-US"/>
          </a:p>
        </p:txBody>
      </p:sp>
      <p:sp>
        <p:nvSpPr>
          <p:cNvPr id="1031" name="Rectangle 7"/>
          <p:cNvSpPr>
            <a:spLocks noChangeArrowheads="1"/>
          </p:cNvSpPr>
          <p:nvPr/>
        </p:nvSpPr>
        <p:spPr bwMode="auto">
          <a:xfrm>
            <a:off x="3657600" y="393700"/>
            <a:ext cx="4800600" cy="215900"/>
          </a:xfrm>
          <a:prstGeom prst="rect">
            <a:avLst/>
          </a:prstGeom>
          <a:noFill/>
          <a:ln w="9525">
            <a:noFill/>
            <a:miter lim="800000"/>
            <a:headEnd/>
            <a:tailEnd/>
          </a:ln>
        </p:spPr>
        <p:txBody>
          <a:bodyPr lIns="0" tIns="0" rIns="0" bIns="0" anchor="b">
            <a:spAutoFit/>
          </a:bodyPr>
          <a:lstStyle/>
          <a:p>
            <a:pPr lvl="4" algn="r"/>
            <a:r>
              <a:rPr lang="en-US" sz="1400" b="1" dirty="0"/>
              <a:t>Doc: IEEE </a:t>
            </a:r>
            <a:r>
              <a:rPr lang="en-US" sz="1400" b="1" dirty="0" smtClean="0"/>
              <a:t>802.</a:t>
            </a:r>
            <a:r>
              <a:rPr lang="en-US" sz="1400" b="1" dirty="0" smtClean="0"/>
              <a:t>15-13-0140-00-0008</a:t>
            </a:r>
            <a:endParaRPr 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033" name="Rectangle 9"/>
          <p:cNvSpPr>
            <a:spLocks noChangeArrowheads="1"/>
          </p:cNvSpPr>
          <p:nvPr/>
        </p:nvSpPr>
        <p:spPr bwMode="auto">
          <a:xfrm>
            <a:off x="685800" y="6475413"/>
            <a:ext cx="711200" cy="184150"/>
          </a:xfrm>
          <a:prstGeom prst="rect">
            <a:avLst/>
          </a:prstGeom>
          <a:noFill/>
          <a:ln w="9525">
            <a:noFill/>
            <a:miter lim="800000"/>
            <a:headEnd/>
            <a:tailEnd/>
          </a:ln>
        </p:spPr>
        <p:txBody>
          <a:bodyPr lIns="0" tIns="0" rIns="0" bIns="0">
            <a:spAutoFit/>
          </a:bodyPr>
          <a:lstStyle/>
          <a:p>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a:solidFill>
                  <a:srgbClr val="898989"/>
                </a:solidFill>
              </a:defRPr>
            </a:lvl1pPr>
          </a:lstStyle>
          <a:p>
            <a:pPr>
              <a:defRPr/>
            </a:pPr>
            <a:r>
              <a:rPr lang="en-US" smtClean="0"/>
              <a:t>March 2013</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a:solidFill>
                  <a:srgbClr val="898989"/>
                </a:solidFill>
              </a:defRPr>
            </a:lvl1pPr>
          </a:lstStyle>
          <a:p>
            <a:pPr>
              <a:defRPr/>
            </a:pPr>
            <a:r>
              <a:rPr lang="en-US"/>
              <a:t>Hernandez,Li,Dotlić,Miura (NICT)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898989"/>
                </a:solidFill>
              </a:defRPr>
            </a:lvl1pPr>
          </a:lstStyle>
          <a:p>
            <a:pPr>
              <a:defRPr/>
            </a:pPr>
            <a:fld id="{C38B2775-08CD-4849-83EC-CD60B801C96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1"/>
          <p:cNvSpPr>
            <a:spLocks noGrp="1"/>
          </p:cNvSpPr>
          <p:nvPr>
            <p:ph type="dt" sz="quarter" idx="10"/>
          </p:nvPr>
        </p:nvSpPr>
        <p:spPr>
          <a:noFill/>
        </p:spPr>
        <p:txBody>
          <a:bodyPr/>
          <a:lstStyle/>
          <a:p>
            <a:r>
              <a:rPr lang="en-US" dirty="0" smtClean="0"/>
              <a:t>March 2013</a:t>
            </a:r>
          </a:p>
        </p:txBody>
      </p:sp>
      <p:sp>
        <p:nvSpPr>
          <p:cNvPr id="3075" name="Footer Placeholder 2"/>
          <p:cNvSpPr>
            <a:spLocks noGrp="1"/>
          </p:cNvSpPr>
          <p:nvPr>
            <p:ph type="ftr" sz="quarter" idx="11"/>
          </p:nvPr>
        </p:nvSpPr>
        <p:spPr>
          <a:noFill/>
        </p:spPr>
        <p:txBody>
          <a:bodyPr/>
          <a:lstStyle/>
          <a:p>
            <a:r>
              <a:rPr lang="en-US" dirty="0" err="1" smtClean="0"/>
              <a:t>Hernandez,Li,Dotlić,Miura</a:t>
            </a:r>
            <a:r>
              <a:rPr lang="en-US" smtClean="0"/>
              <a:t> (NICT)</a:t>
            </a:r>
          </a:p>
        </p:txBody>
      </p:sp>
      <p:sp>
        <p:nvSpPr>
          <p:cNvPr id="3076" name="Slide Number Placeholder 3"/>
          <p:cNvSpPr>
            <a:spLocks noGrp="1"/>
          </p:cNvSpPr>
          <p:nvPr>
            <p:ph type="sldNum" sz="quarter" idx="12"/>
          </p:nvPr>
        </p:nvSpPr>
        <p:spPr>
          <a:xfrm>
            <a:off x="4394200" y="6475413"/>
            <a:ext cx="431800" cy="184150"/>
          </a:xfrm>
          <a:noFill/>
        </p:spPr>
        <p:txBody>
          <a:bodyPr/>
          <a:lstStyle/>
          <a:p>
            <a:r>
              <a:rPr lang="en-US" smtClean="0"/>
              <a:t>Slide </a:t>
            </a:r>
            <a:fld id="{10AEFEF5-DEC2-4C25-A4FC-C5273EDDE2B8}" type="slidenum">
              <a:rPr lang="en-US" smtClean="0"/>
              <a:pPr/>
              <a:t>1</a:t>
            </a:fld>
            <a:endParaRPr lang="en-US" smtClean="0"/>
          </a:p>
        </p:txBody>
      </p:sp>
      <p:sp>
        <p:nvSpPr>
          <p:cNvPr id="27651" name="Rectangle 3"/>
          <p:cNvSpPr>
            <a:spLocks noChangeArrowheads="1"/>
          </p:cNvSpPr>
          <p:nvPr/>
        </p:nvSpPr>
        <p:spPr bwMode="auto">
          <a:xfrm>
            <a:off x="152400" y="609600"/>
            <a:ext cx="8991600" cy="4770438"/>
          </a:xfrm>
          <a:prstGeom prst="rect">
            <a:avLst/>
          </a:prstGeom>
          <a:noFill/>
          <a:ln w="12700">
            <a:noFill/>
            <a:miter lim="800000"/>
            <a:headEnd type="none" w="sm" len="sm"/>
            <a:tailEnd type="none" w="sm" len="sm"/>
          </a:ln>
          <a:effectLst/>
        </p:spPr>
        <p:txBody>
          <a:bodyPr>
            <a:spAutoFit/>
          </a:bodyPr>
          <a:lstStyle/>
          <a:p>
            <a:pPr algn="ctr">
              <a:defRPr/>
            </a:pPr>
            <a:r>
              <a:rPr 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sz="1600" b="1" dirty="0">
              <a:solidFill>
                <a:schemeClr val="tx2"/>
              </a:solidFill>
            </a:endParaRPr>
          </a:p>
          <a:p>
            <a:pPr>
              <a:defRPr/>
            </a:pPr>
            <a:endParaRPr lang="en-US" sz="1600" dirty="0">
              <a:solidFill>
                <a:schemeClr val="tx2"/>
              </a:solidFill>
            </a:endParaRPr>
          </a:p>
          <a:p>
            <a:pPr>
              <a:defRPr/>
            </a:pPr>
            <a:r>
              <a:rPr lang="en-US" sz="1600" b="1" dirty="0">
                <a:solidFill>
                  <a:schemeClr val="tx2"/>
                </a:solidFill>
              </a:rPr>
              <a:t>Submission Title:</a:t>
            </a:r>
            <a:r>
              <a:rPr lang="en-US" sz="1600" dirty="0">
                <a:solidFill>
                  <a:schemeClr val="tx2"/>
                </a:solidFill>
              </a:rPr>
              <a:t> </a:t>
            </a:r>
            <a:r>
              <a:rPr lang="en-US" sz="1600" dirty="0" smtClean="0">
                <a:solidFill>
                  <a:schemeClr val="tx2"/>
                </a:solidFill>
              </a:rPr>
              <a:t>[PHY Aspects for PAC]  </a:t>
            </a:r>
            <a:r>
              <a:rPr lang="en-US" sz="1600" dirty="0">
                <a:solidFill>
                  <a:schemeClr val="tx2"/>
                </a:solidFill>
              </a:rPr>
              <a:t>	</a:t>
            </a:r>
          </a:p>
          <a:p>
            <a:pPr>
              <a:defRPr/>
            </a:pPr>
            <a:r>
              <a:rPr lang="en-US" sz="1600" b="1" dirty="0">
                <a:solidFill>
                  <a:schemeClr val="tx2"/>
                </a:solidFill>
              </a:rPr>
              <a:t>Date Submitted: </a:t>
            </a:r>
            <a:r>
              <a:rPr lang="en-US" sz="1600" dirty="0" smtClean="0">
                <a:solidFill>
                  <a:schemeClr val="tx2"/>
                </a:solidFill>
              </a:rPr>
              <a:t>[ March 15</a:t>
            </a:r>
            <a:r>
              <a:rPr lang="en-US" sz="1600" baseline="30000" dirty="0" smtClean="0">
                <a:solidFill>
                  <a:schemeClr val="tx2"/>
                </a:solidFill>
              </a:rPr>
              <a:t>th</a:t>
            </a:r>
            <a:r>
              <a:rPr lang="en-US" sz="1600" dirty="0" smtClean="0">
                <a:solidFill>
                  <a:schemeClr val="tx2"/>
                </a:solidFill>
              </a:rPr>
              <a:t>, 2013 </a:t>
            </a:r>
            <a:r>
              <a:rPr lang="en-US" sz="1600" dirty="0">
                <a:solidFill>
                  <a:schemeClr val="tx2"/>
                </a:solidFill>
              </a:rPr>
              <a:t>]</a:t>
            </a:r>
          </a:p>
          <a:p>
            <a:pPr>
              <a:defRPr/>
            </a:pPr>
            <a:r>
              <a:rPr lang="en-US" sz="1600" b="1" dirty="0">
                <a:solidFill>
                  <a:schemeClr val="tx2"/>
                </a:solidFill>
              </a:rPr>
              <a:t>Source:</a:t>
            </a:r>
            <a:r>
              <a:rPr lang="en-US" sz="1600" dirty="0">
                <a:solidFill>
                  <a:schemeClr val="tx2"/>
                </a:solidFill>
              </a:rPr>
              <a:t> [Marco Hernandez, </a:t>
            </a:r>
            <a:r>
              <a:rPr lang="en-US" sz="1600" dirty="0" err="1">
                <a:solidFill>
                  <a:schemeClr val="tx2"/>
                </a:solidFill>
              </a:rPr>
              <a:t>Huan</a:t>
            </a:r>
            <a:r>
              <a:rPr lang="en-US" sz="1600" dirty="0">
                <a:solidFill>
                  <a:schemeClr val="tx2"/>
                </a:solidFill>
              </a:rPr>
              <a:t>-Bang Li, Igor </a:t>
            </a:r>
            <a:r>
              <a:rPr lang="en-US" sz="1600" dirty="0" err="1">
                <a:solidFill>
                  <a:schemeClr val="tx2"/>
                </a:solidFill>
              </a:rPr>
              <a:t>Dotlić</a:t>
            </a:r>
            <a:r>
              <a:rPr lang="en-US" sz="1600" dirty="0">
                <a:solidFill>
                  <a:schemeClr val="tx2"/>
                </a:solidFill>
              </a:rPr>
              <a:t>, </a:t>
            </a:r>
            <a:r>
              <a:rPr lang="en-US" sz="1600" dirty="0" err="1">
                <a:solidFill>
                  <a:schemeClr val="tx2"/>
                </a:solidFill>
              </a:rPr>
              <a:t>Ryu</a:t>
            </a:r>
            <a:r>
              <a:rPr lang="en-US" sz="1600" dirty="0">
                <a:solidFill>
                  <a:schemeClr val="tx2"/>
                </a:solidFill>
              </a:rPr>
              <a:t> Miura</a:t>
            </a:r>
            <a:r>
              <a:rPr lang="en-US" sz="1600" dirty="0">
                <a:solidFill>
                  <a:srgbClr val="FF0000"/>
                </a:solidFill>
              </a:rPr>
              <a:t> </a:t>
            </a:r>
            <a:r>
              <a:rPr lang="en-US" sz="1600" dirty="0"/>
              <a:t>] </a:t>
            </a:r>
          </a:p>
          <a:p>
            <a:pPr>
              <a:defRPr/>
            </a:pPr>
            <a:r>
              <a:rPr lang="en-US" sz="1600" b="1" dirty="0">
                <a:solidFill>
                  <a:schemeClr val="tx2"/>
                </a:solidFill>
              </a:rPr>
              <a:t>Company:</a:t>
            </a:r>
            <a:r>
              <a:rPr lang="en-US" sz="1600" dirty="0">
                <a:solidFill>
                  <a:schemeClr val="tx2"/>
                </a:solidFill>
              </a:rPr>
              <a:t> [</a:t>
            </a:r>
            <a:r>
              <a:rPr lang="en-US" sz="1600" dirty="0"/>
              <a:t>NICT]</a:t>
            </a:r>
          </a:p>
          <a:p>
            <a:pPr>
              <a:defRPr/>
            </a:pPr>
            <a:r>
              <a:rPr lang="en-US" sz="1600" b="1" dirty="0">
                <a:solidFill>
                  <a:schemeClr val="tx2"/>
                </a:solidFill>
              </a:rPr>
              <a:t>Address: </a:t>
            </a:r>
            <a:r>
              <a:rPr lang="en-US" sz="1600" dirty="0">
                <a:solidFill>
                  <a:schemeClr val="tx2"/>
                </a:solidFill>
              </a:rPr>
              <a:t>[</a:t>
            </a:r>
            <a:r>
              <a:rPr lang="en-US" sz="1600" dirty="0"/>
              <a:t>3-4 </a:t>
            </a:r>
            <a:r>
              <a:rPr lang="en-US" sz="1600" dirty="0" err="1"/>
              <a:t>Hikarino-oka</a:t>
            </a:r>
            <a:r>
              <a:rPr lang="en-US" sz="1600" dirty="0"/>
              <a:t>, Yokosuka, 239-0847, Japan</a:t>
            </a:r>
            <a:r>
              <a:rPr lang="en-US" sz="1600" dirty="0">
                <a:solidFill>
                  <a:schemeClr val="tx2"/>
                </a:solidFill>
              </a:rPr>
              <a:t>]</a:t>
            </a:r>
          </a:p>
          <a:p>
            <a:pPr>
              <a:defRPr/>
            </a:pPr>
            <a:r>
              <a:rPr lang="en-US" sz="1600" b="1" dirty="0">
                <a:solidFill>
                  <a:schemeClr val="tx2"/>
                </a:solidFill>
              </a:rPr>
              <a:t>Voice</a:t>
            </a:r>
            <a:r>
              <a:rPr lang="en-US" sz="1600" b="1" dirty="0"/>
              <a:t>:</a:t>
            </a:r>
            <a:r>
              <a:rPr lang="en-US" sz="1600" dirty="0"/>
              <a:t>[+81 46-847-5439</a:t>
            </a:r>
            <a:r>
              <a:rPr lang="en-US" sz="1600" dirty="0">
                <a:solidFill>
                  <a:schemeClr val="tx2"/>
                </a:solidFill>
              </a:rPr>
              <a:t>] </a:t>
            </a:r>
            <a:r>
              <a:rPr lang="en-US" sz="1600" b="1" dirty="0">
                <a:solidFill>
                  <a:schemeClr val="tx2"/>
                </a:solidFill>
              </a:rPr>
              <a:t>Fax:</a:t>
            </a:r>
            <a:r>
              <a:rPr lang="en-US" sz="1600" dirty="0">
                <a:solidFill>
                  <a:schemeClr val="tx2"/>
                </a:solidFill>
              </a:rPr>
              <a:t> </a:t>
            </a:r>
            <a:r>
              <a:rPr lang="en-US" sz="1600" dirty="0"/>
              <a:t>[+81 46-847-5431</a:t>
            </a:r>
            <a:r>
              <a:rPr lang="en-US" sz="1600" dirty="0">
                <a:solidFill>
                  <a:schemeClr val="tx2"/>
                </a:solidFill>
              </a:rPr>
              <a:t>] </a:t>
            </a:r>
            <a:r>
              <a:rPr lang="en-US" sz="1600" b="1" dirty="0">
                <a:solidFill>
                  <a:schemeClr val="tx2"/>
                </a:solidFill>
              </a:rPr>
              <a:t>E-Mail:</a:t>
            </a:r>
            <a:r>
              <a:rPr lang="en-US" sz="1600" dirty="0">
                <a:solidFill>
                  <a:schemeClr val="tx2"/>
                </a:solidFill>
              </a:rPr>
              <a:t>[]	</a:t>
            </a:r>
          </a:p>
          <a:p>
            <a:pPr>
              <a:spcBef>
                <a:spcPts val="600"/>
              </a:spcBef>
              <a:spcAft>
                <a:spcPts val="600"/>
              </a:spcAft>
              <a:defRPr/>
            </a:pPr>
            <a:r>
              <a:rPr lang="en-US" sz="1600" b="1" dirty="0">
                <a:solidFill>
                  <a:schemeClr val="tx2"/>
                </a:solidFill>
              </a:rPr>
              <a:t>Re:</a:t>
            </a:r>
            <a:r>
              <a:rPr lang="en-US" sz="1600" dirty="0">
                <a:solidFill>
                  <a:schemeClr val="tx2"/>
                </a:solidFill>
              </a:rPr>
              <a:t> [</a:t>
            </a:r>
            <a:r>
              <a:rPr lang="en-US" sz="1600" dirty="0"/>
              <a:t>In response to call for </a:t>
            </a:r>
            <a:r>
              <a:rPr lang="en-US" sz="1600" dirty="0" smtClean="0"/>
              <a:t>pre-proposals to </a:t>
            </a:r>
            <a:r>
              <a:rPr lang="en-US" sz="1600" dirty="0"/>
              <a:t>TG8</a:t>
            </a:r>
            <a:r>
              <a:rPr lang="en-US" sz="1600" dirty="0">
                <a:solidFill>
                  <a:schemeClr val="tx2"/>
                </a:solidFill>
              </a:rPr>
              <a:t>]</a:t>
            </a:r>
            <a:endParaRPr lang="en-US" dirty="0">
              <a:solidFill>
                <a:schemeClr val="tx2"/>
              </a:solidFill>
            </a:endParaRPr>
          </a:p>
          <a:p>
            <a:pPr>
              <a:spcBef>
                <a:spcPts val="600"/>
              </a:spcBef>
              <a:spcAft>
                <a:spcPts val="600"/>
              </a:spcAft>
              <a:defRPr/>
            </a:pPr>
            <a:r>
              <a:rPr lang="en-US" sz="1600" b="1" dirty="0">
                <a:solidFill>
                  <a:schemeClr val="tx2"/>
                </a:solidFill>
              </a:rPr>
              <a:t>Abstract:</a:t>
            </a:r>
            <a:r>
              <a:rPr lang="en-US" sz="1600" dirty="0">
                <a:solidFill>
                  <a:schemeClr val="tx2"/>
                </a:solidFill>
              </a:rPr>
              <a:t>	[ ]</a:t>
            </a:r>
          </a:p>
          <a:p>
            <a:pPr>
              <a:spcBef>
                <a:spcPts val="600"/>
              </a:spcBef>
              <a:spcAft>
                <a:spcPts val="600"/>
              </a:spcAft>
              <a:defRPr/>
            </a:pPr>
            <a:r>
              <a:rPr lang="en-US" sz="1600" b="1" dirty="0">
                <a:solidFill>
                  <a:schemeClr val="tx2"/>
                </a:solidFill>
              </a:rPr>
              <a:t>Purpose:</a:t>
            </a:r>
            <a:r>
              <a:rPr lang="en-US" sz="1600" dirty="0">
                <a:solidFill>
                  <a:schemeClr val="tx2"/>
                </a:solidFill>
              </a:rPr>
              <a:t>	[</a:t>
            </a:r>
            <a:r>
              <a:rPr lang="en-US" sz="1600" dirty="0"/>
              <a:t>Material for discussion in 802.15.8 TG</a:t>
            </a:r>
            <a:r>
              <a:rPr lang="en-US" sz="1600" dirty="0">
                <a:solidFill>
                  <a:schemeClr val="tx2"/>
                </a:solidFill>
              </a:rPr>
              <a:t>]</a:t>
            </a:r>
          </a:p>
          <a:p>
            <a:pPr>
              <a:defRPr/>
            </a:pPr>
            <a:r>
              <a:rPr lang="en-US" sz="1600" b="1" dirty="0">
                <a:solidFill>
                  <a:schemeClr val="tx2"/>
                </a:solidFill>
              </a:rPr>
              <a:t>Notice:</a:t>
            </a:r>
            <a:r>
              <a:rPr 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sz="1600" b="1" dirty="0">
                <a:solidFill>
                  <a:schemeClr val="tx2"/>
                </a:solidFill>
              </a:rPr>
              <a:t>Release:</a:t>
            </a:r>
            <a:r>
              <a:rPr 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3400" dirty="0" smtClean="0"/>
              <a:t>Single Carrier with </a:t>
            </a:r>
            <a:r>
              <a:rPr lang="en-US" sz="3400" dirty="0" err="1" smtClean="0"/>
              <a:t>FDE</a:t>
            </a:r>
            <a:r>
              <a:rPr lang="en-US" sz="3400" dirty="0" smtClean="0"/>
              <a:t> </a:t>
            </a:r>
          </a:p>
        </p:txBody>
      </p:sp>
      <p:sp>
        <p:nvSpPr>
          <p:cNvPr id="12291" name="Content Placeholder 2"/>
          <p:cNvSpPr>
            <a:spLocks noGrp="1"/>
          </p:cNvSpPr>
          <p:nvPr>
            <p:ph idx="1"/>
          </p:nvPr>
        </p:nvSpPr>
        <p:spPr/>
        <p:txBody>
          <a:bodyPr/>
          <a:lstStyle/>
          <a:p>
            <a:r>
              <a:rPr lang="en-US" sz="2400" dirty="0" smtClean="0">
                <a:latin typeface="+mj-lt"/>
              </a:rPr>
              <a:t>SC/</a:t>
            </a:r>
            <a:r>
              <a:rPr lang="en-US" sz="2400" dirty="0" err="1" smtClean="0">
                <a:latin typeface="+mj-lt"/>
              </a:rPr>
              <a:t>FDE</a:t>
            </a:r>
            <a:r>
              <a:rPr lang="en-US" sz="2400" dirty="0" smtClean="0">
                <a:latin typeface="+mj-lt"/>
              </a:rPr>
              <a:t> as a form of </a:t>
            </a:r>
            <a:r>
              <a:rPr lang="en-US" sz="2400" dirty="0" err="1" smtClean="0">
                <a:latin typeface="+mj-lt"/>
              </a:rPr>
              <a:t>OFDM</a:t>
            </a:r>
            <a:endParaRPr lang="en-US" sz="2400" dirty="0" smtClean="0">
              <a:latin typeface="+mj-lt"/>
            </a:endParaRPr>
          </a:p>
        </p:txBody>
      </p:sp>
      <p:sp>
        <p:nvSpPr>
          <p:cNvPr id="12292" name="Date Placeholder 3"/>
          <p:cNvSpPr>
            <a:spLocks noGrp="1"/>
          </p:cNvSpPr>
          <p:nvPr>
            <p:ph type="dt" sz="quarter" idx="10"/>
          </p:nvPr>
        </p:nvSpPr>
        <p:spPr>
          <a:noFill/>
        </p:spPr>
        <p:txBody>
          <a:bodyPr/>
          <a:lstStyle/>
          <a:p>
            <a:r>
              <a:rPr lang="en-US" smtClean="0"/>
              <a:t>March 2013</a:t>
            </a:r>
          </a:p>
        </p:txBody>
      </p:sp>
      <p:sp>
        <p:nvSpPr>
          <p:cNvPr id="12293" name="Footer Placeholder 4"/>
          <p:cNvSpPr>
            <a:spLocks noGrp="1"/>
          </p:cNvSpPr>
          <p:nvPr>
            <p:ph type="ftr" sz="quarter" idx="11"/>
          </p:nvPr>
        </p:nvSpPr>
        <p:spPr>
          <a:noFill/>
        </p:spPr>
        <p:txBody>
          <a:bodyPr/>
          <a:lstStyle/>
          <a:p>
            <a:r>
              <a:rPr lang="en-US" smtClean="0"/>
              <a:t>Hernandez,Li,Dotlić,Miura (NICT)</a:t>
            </a:r>
          </a:p>
        </p:txBody>
      </p:sp>
      <p:sp>
        <p:nvSpPr>
          <p:cNvPr id="12294" name="Slide Number Placeholder 5"/>
          <p:cNvSpPr>
            <a:spLocks noGrp="1"/>
          </p:cNvSpPr>
          <p:nvPr>
            <p:ph type="sldNum" sz="quarter" idx="12"/>
          </p:nvPr>
        </p:nvSpPr>
        <p:spPr>
          <a:noFill/>
        </p:spPr>
        <p:txBody>
          <a:bodyPr/>
          <a:lstStyle/>
          <a:p>
            <a:r>
              <a:rPr lang="en-US" smtClean="0"/>
              <a:t>Slide </a:t>
            </a:r>
            <a:fld id="{E27E3E21-D242-4106-B014-A300C0654E24}" type="slidenum">
              <a:rPr lang="en-US" smtClean="0"/>
              <a:pPr/>
              <a:t>10</a:t>
            </a:fld>
            <a:endParaRPr lang="en-US" smtClean="0"/>
          </a:p>
        </p:txBody>
      </p:sp>
      <p:pic>
        <p:nvPicPr>
          <p:cNvPr id="12295" name="Picture 2"/>
          <p:cNvPicPr>
            <a:picLocks noChangeAspect="1" noChangeArrowheads="1"/>
          </p:cNvPicPr>
          <p:nvPr/>
        </p:nvPicPr>
        <p:blipFill>
          <a:blip r:embed="rId2" cstate="print"/>
          <a:srcRect/>
          <a:stretch>
            <a:fillRect/>
          </a:stretch>
        </p:blipFill>
        <p:spPr bwMode="auto">
          <a:xfrm>
            <a:off x="838200" y="2667000"/>
            <a:ext cx="6958013" cy="2971800"/>
          </a:xfrm>
          <a:prstGeom prst="rect">
            <a:avLst/>
          </a:prstGeom>
          <a:noFill/>
          <a:ln w="12700">
            <a:noFill/>
            <a:miter lim="800000"/>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3400" dirty="0" smtClean="0"/>
              <a:t>Single Carrier with </a:t>
            </a:r>
            <a:r>
              <a:rPr lang="en-US" sz="3400" dirty="0" err="1" smtClean="0"/>
              <a:t>FDE</a:t>
            </a:r>
            <a:r>
              <a:rPr lang="en-US" sz="3400" dirty="0" smtClean="0"/>
              <a:t> </a:t>
            </a:r>
          </a:p>
        </p:txBody>
      </p:sp>
      <p:sp>
        <p:nvSpPr>
          <p:cNvPr id="13315" name="Content Placeholder 2"/>
          <p:cNvSpPr>
            <a:spLocks noGrp="1"/>
          </p:cNvSpPr>
          <p:nvPr>
            <p:ph idx="1"/>
          </p:nvPr>
        </p:nvSpPr>
        <p:spPr/>
        <p:txBody>
          <a:bodyPr/>
          <a:lstStyle/>
          <a:p>
            <a:r>
              <a:rPr lang="en-US" sz="2400" dirty="0" smtClean="0">
                <a:latin typeface="+mj-lt"/>
              </a:rPr>
              <a:t>SC/</a:t>
            </a:r>
            <a:r>
              <a:rPr lang="en-US" sz="2400" dirty="0" err="1" smtClean="0">
                <a:latin typeface="+mj-lt"/>
              </a:rPr>
              <a:t>FDE</a:t>
            </a:r>
            <a:r>
              <a:rPr lang="en-US" sz="2400" dirty="0" smtClean="0">
                <a:latin typeface="+mj-lt"/>
              </a:rPr>
              <a:t> delivers performance similar to </a:t>
            </a:r>
            <a:r>
              <a:rPr lang="en-US" sz="2400" dirty="0" err="1" smtClean="0">
                <a:latin typeface="+mj-lt"/>
              </a:rPr>
              <a:t>OFDM</a:t>
            </a:r>
            <a:r>
              <a:rPr lang="en-US" sz="2400" dirty="0" smtClean="0">
                <a:latin typeface="+mj-lt"/>
              </a:rPr>
              <a:t> with essentially the same overall complexity, even for long delay spread channels.</a:t>
            </a:r>
          </a:p>
          <a:p>
            <a:r>
              <a:rPr lang="en-US" sz="2400" dirty="0" smtClean="0">
                <a:latin typeface="+mj-lt"/>
              </a:rPr>
              <a:t>SC/</a:t>
            </a:r>
            <a:r>
              <a:rPr lang="en-US" sz="2400" dirty="0" err="1" smtClean="0">
                <a:latin typeface="+mj-lt"/>
              </a:rPr>
              <a:t>FDE</a:t>
            </a:r>
            <a:r>
              <a:rPr lang="en-US" sz="2400" dirty="0" smtClean="0">
                <a:latin typeface="+mj-lt"/>
              </a:rPr>
              <a:t> has advantages over </a:t>
            </a:r>
            <a:r>
              <a:rPr lang="en-US" sz="2400" dirty="0" err="1" smtClean="0">
                <a:latin typeface="+mj-lt"/>
              </a:rPr>
              <a:t>OFDM</a:t>
            </a:r>
            <a:r>
              <a:rPr lang="en-US" sz="2400" dirty="0" smtClean="0">
                <a:latin typeface="+mj-lt"/>
              </a:rPr>
              <a:t> in terms of: </a:t>
            </a:r>
          </a:p>
          <a:p>
            <a:pPr lvl="1"/>
            <a:r>
              <a:rPr lang="en-US" sz="2000" b="1" dirty="0" smtClean="0">
                <a:latin typeface="+mj-lt"/>
              </a:rPr>
              <a:t>Low peak to average power ratio (</a:t>
            </a:r>
            <a:r>
              <a:rPr lang="en-US" sz="2000" b="1" dirty="0" err="1" smtClean="0">
                <a:latin typeface="+mj-lt"/>
              </a:rPr>
              <a:t>PAPR</a:t>
            </a:r>
            <a:r>
              <a:rPr lang="en-US" sz="2000" b="1" dirty="0" smtClean="0">
                <a:latin typeface="+mj-lt"/>
              </a:rPr>
              <a:t>). </a:t>
            </a:r>
          </a:p>
          <a:p>
            <a:pPr lvl="1"/>
            <a:r>
              <a:rPr lang="en-US" sz="2000" b="1" dirty="0" smtClean="0">
                <a:latin typeface="+mj-lt"/>
              </a:rPr>
              <a:t>Robustness to spectral null. </a:t>
            </a:r>
          </a:p>
          <a:p>
            <a:pPr lvl="1"/>
            <a:r>
              <a:rPr lang="en-US" sz="2000" b="1" dirty="0" smtClean="0">
                <a:latin typeface="+mj-lt"/>
              </a:rPr>
              <a:t>Less sensitivity to carrier frequency offset. </a:t>
            </a:r>
          </a:p>
          <a:p>
            <a:r>
              <a:rPr lang="en-US" sz="2400" b="1" dirty="0" smtClean="0">
                <a:latin typeface="+mj-lt"/>
              </a:rPr>
              <a:t>These have  a strong impact on simpler, cheaper hardware implementations and better battery life.</a:t>
            </a:r>
          </a:p>
        </p:txBody>
      </p:sp>
      <p:sp>
        <p:nvSpPr>
          <p:cNvPr id="13316" name="Date Placeholder 3"/>
          <p:cNvSpPr>
            <a:spLocks noGrp="1"/>
          </p:cNvSpPr>
          <p:nvPr>
            <p:ph type="dt" sz="quarter" idx="10"/>
          </p:nvPr>
        </p:nvSpPr>
        <p:spPr>
          <a:noFill/>
        </p:spPr>
        <p:txBody>
          <a:bodyPr/>
          <a:lstStyle/>
          <a:p>
            <a:r>
              <a:rPr lang="en-US" smtClean="0"/>
              <a:t>March 2013</a:t>
            </a:r>
          </a:p>
        </p:txBody>
      </p:sp>
      <p:sp>
        <p:nvSpPr>
          <p:cNvPr id="13317" name="Footer Placeholder 4"/>
          <p:cNvSpPr>
            <a:spLocks noGrp="1"/>
          </p:cNvSpPr>
          <p:nvPr>
            <p:ph type="ftr" sz="quarter" idx="11"/>
          </p:nvPr>
        </p:nvSpPr>
        <p:spPr>
          <a:noFill/>
        </p:spPr>
        <p:txBody>
          <a:bodyPr/>
          <a:lstStyle/>
          <a:p>
            <a:r>
              <a:rPr lang="en-US" smtClean="0"/>
              <a:t>Hernandez,Li,Dotlić,Miura (NICT)</a:t>
            </a:r>
          </a:p>
        </p:txBody>
      </p:sp>
      <p:sp>
        <p:nvSpPr>
          <p:cNvPr id="13318" name="Slide Number Placeholder 5"/>
          <p:cNvSpPr>
            <a:spLocks noGrp="1"/>
          </p:cNvSpPr>
          <p:nvPr>
            <p:ph type="sldNum" sz="quarter" idx="12"/>
          </p:nvPr>
        </p:nvSpPr>
        <p:spPr>
          <a:noFill/>
        </p:spPr>
        <p:txBody>
          <a:bodyPr/>
          <a:lstStyle/>
          <a:p>
            <a:r>
              <a:rPr lang="en-US" smtClean="0"/>
              <a:t>Slide </a:t>
            </a:r>
            <a:fld id="{B6FE6CBC-1B63-494F-B257-CB1631AD0AAE}" type="slidenum">
              <a:rPr lang="en-US" smtClean="0"/>
              <a:pPr/>
              <a:t>11</a:t>
            </a:fld>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z="3400" dirty="0" err="1" smtClean="0"/>
              <a:t>PAPR</a:t>
            </a:r>
            <a:endParaRPr lang="en-US" sz="3400" dirty="0" smtClean="0"/>
          </a:p>
        </p:txBody>
      </p:sp>
      <p:sp>
        <p:nvSpPr>
          <p:cNvPr id="14339" name="Content Placeholder 2"/>
          <p:cNvSpPr>
            <a:spLocks noGrp="1"/>
          </p:cNvSpPr>
          <p:nvPr>
            <p:ph idx="1"/>
          </p:nvPr>
        </p:nvSpPr>
        <p:spPr/>
        <p:txBody>
          <a:bodyPr/>
          <a:lstStyle/>
          <a:p>
            <a:r>
              <a:rPr lang="en-US" sz="2400" dirty="0" smtClean="0">
                <a:latin typeface="+mj-lt"/>
              </a:rPr>
              <a:t>OFDM suffers from large variations of the instantaneous power of the transmitted signal</a:t>
            </a:r>
          </a:p>
          <a:p>
            <a:r>
              <a:rPr lang="en-US" sz="2400" dirty="0" smtClean="0">
                <a:latin typeface="+mj-lt"/>
              </a:rPr>
              <a:t>Such large power variations (PAPR) imply a reduced power amplifier efficiency and </a:t>
            </a:r>
            <a:r>
              <a:rPr lang="en-US" sz="2400" b="1" dirty="0" smtClean="0">
                <a:latin typeface="+mj-lt"/>
              </a:rPr>
              <a:t>higher</a:t>
            </a:r>
            <a:r>
              <a:rPr lang="en-US" sz="2400" dirty="0" smtClean="0">
                <a:latin typeface="+mj-lt"/>
              </a:rPr>
              <a:t> power amplifier cost.</a:t>
            </a:r>
          </a:p>
          <a:p>
            <a:r>
              <a:rPr lang="en-US" sz="2400" b="1" i="1" dirty="0" smtClean="0">
                <a:latin typeface="+mj-lt"/>
              </a:rPr>
              <a:t>This is critical in PAC devices due to the importance of  mobile terminals with low power consumption (longer battery life) and cost</a:t>
            </a:r>
            <a:r>
              <a:rPr lang="en-US" sz="2400" dirty="0" smtClean="0">
                <a:latin typeface="+mj-lt"/>
              </a:rPr>
              <a:t>.</a:t>
            </a:r>
          </a:p>
        </p:txBody>
      </p:sp>
      <p:sp>
        <p:nvSpPr>
          <p:cNvPr id="14340" name="Date Placeholder 3"/>
          <p:cNvSpPr>
            <a:spLocks noGrp="1"/>
          </p:cNvSpPr>
          <p:nvPr>
            <p:ph type="dt" sz="quarter" idx="10"/>
          </p:nvPr>
        </p:nvSpPr>
        <p:spPr>
          <a:noFill/>
        </p:spPr>
        <p:txBody>
          <a:bodyPr/>
          <a:lstStyle/>
          <a:p>
            <a:r>
              <a:rPr lang="en-US" smtClean="0"/>
              <a:t>March 2013</a:t>
            </a:r>
          </a:p>
        </p:txBody>
      </p:sp>
      <p:sp>
        <p:nvSpPr>
          <p:cNvPr id="14341" name="Footer Placeholder 4"/>
          <p:cNvSpPr>
            <a:spLocks noGrp="1"/>
          </p:cNvSpPr>
          <p:nvPr>
            <p:ph type="ftr" sz="quarter" idx="11"/>
          </p:nvPr>
        </p:nvSpPr>
        <p:spPr>
          <a:noFill/>
        </p:spPr>
        <p:txBody>
          <a:bodyPr/>
          <a:lstStyle/>
          <a:p>
            <a:r>
              <a:rPr lang="en-US" smtClean="0"/>
              <a:t>Hernandez,Li,Dotlić,Miura (NICT)</a:t>
            </a:r>
          </a:p>
        </p:txBody>
      </p:sp>
      <p:sp>
        <p:nvSpPr>
          <p:cNvPr id="14342" name="Slide Number Placeholder 5"/>
          <p:cNvSpPr>
            <a:spLocks noGrp="1"/>
          </p:cNvSpPr>
          <p:nvPr>
            <p:ph type="sldNum" sz="quarter" idx="12"/>
          </p:nvPr>
        </p:nvSpPr>
        <p:spPr>
          <a:noFill/>
        </p:spPr>
        <p:txBody>
          <a:bodyPr/>
          <a:lstStyle/>
          <a:p>
            <a:r>
              <a:rPr lang="en-US" smtClean="0"/>
              <a:t>Slide </a:t>
            </a:r>
            <a:fld id="{22B2E17E-0AB6-49EE-ABC6-C910FD914D68}" type="slidenum">
              <a:rPr lang="en-US" smtClean="0"/>
              <a:pPr/>
              <a:t>12</a:t>
            </a:fld>
            <a:endParaRPr 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z="3400" dirty="0" smtClean="0"/>
              <a:t>Power Amplifier Linearity Requirements and Cost</a:t>
            </a:r>
          </a:p>
        </p:txBody>
      </p:sp>
      <p:sp>
        <p:nvSpPr>
          <p:cNvPr id="15363" name="Content Placeholder 2"/>
          <p:cNvSpPr>
            <a:spLocks noGrp="1"/>
          </p:cNvSpPr>
          <p:nvPr>
            <p:ph idx="1"/>
          </p:nvPr>
        </p:nvSpPr>
        <p:spPr>
          <a:xfrm>
            <a:off x="762000" y="1905000"/>
            <a:ext cx="7772400" cy="4114800"/>
          </a:xfrm>
        </p:spPr>
        <p:txBody>
          <a:bodyPr/>
          <a:lstStyle/>
          <a:p>
            <a:r>
              <a:rPr lang="en-US" sz="2400" dirty="0" smtClean="0">
                <a:latin typeface="+mj-lt"/>
              </a:rPr>
              <a:t>The greater the modulation’s PAPR requirement: </a:t>
            </a:r>
          </a:p>
          <a:p>
            <a:pPr lvl="1"/>
            <a:r>
              <a:rPr lang="en-US" sz="2000" b="1" dirty="0" smtClean="0">
                <a:latin typeface="+mj-lt"/>
              </a:rPr>
              <a:t>the greater the required back-off,</a:t>
            </a:r>
          </a:p>
          <a:p>
            <a:pPr lvl="1"/>
            <a:r>
              <a:rPr lang="en-US" sz="2000" b="1" dirty="0" smtClean="0">
                <a:latin typeface="+mj-lt"/>
              </a:rPr>
              <a:t>the greater the required maximum rated power to achieve the link budget,</a:t>
            </a:r>
          </a:p>
          <a:p>
            <a:pPr lvl="1"/>
            <a:r>
              <a:rPr lang="en-US" sz="2000" b="1" dirty="0" smtClean="0">
                <a:latin typeface="+mj-lt"/>
              </a:rPr>
              <a:t>and the power amplifier’s cost rises sharply with maximum power rating.</a:t>
            </a:r>
          </a:p>
          <a:p>
            <a:pPr lvl="1"/>
            <a:endParaRPr lang="en-US" sz="2000" b="1" dirty="0" smtClean="0">
              <a:latin typeface="Adobe Garamond Pro" pitchFamily="18" charset="0"/>
            </a:endParaRPr>
          </a:p>
          <a:p>
            <a:pPr>
              <a:buFontTx/>
              <a:buNone/>
            </a:pPr>
            <a:endParaRPr lang="en-US" sz="2400" dirty="0" smtClean="0">
              <a:latin typeface="Adobe Garamond Pro" pitchFamily="18" charset="0"/>
            </a:endParaRPr>
          </a:p>
          <a:p>
            <a:endParaRPr lang="en-US" dirty="0" smtClean="0"/>
          </a:p>
        </p:txBody>
      </p:sp>
      <p:sp>
        <p:nvSpPr>
          <p:cNvPr id="15364" name="Date Placeholder 3"/>
          <p:cNvSpPr>
            <a:spLocks noGrp="1"/>
          </p:cNvSpPr>
          <p:nvPr>
            <p:ph type="dt" sz="quarter" idx="10"/>
          </p:nvPr>
        </p:nvSpPr>
        <p:spPr>
          <a:noFill/>
        </p:spPr>
        <p:txBody>
          <a:bodyPr/>
          <a:lstStyle/>
          <a:p>
            <a:r>
              <a:rPr lang="en-US" smtClean="0"/>
              <a:t>March 2013</a:t>
            </a:r>
          </a:p>
        </p:txBody>
      </p:sp>
      <p:sp>
        <p:nvSpPr>
          <p:cNvPr id="15365" name="Footer Placeholder 4"/>
          <p:cNvSpPr>
            <a:spLocks noGrp="1"/>
          </p:cNvSpPr>
          <p:nvPr>
            <p:ph type="ftr" sz="quarter" idx="11"/>
          </p:nvPr>
        </p:nvSpPr>
        <p:spPr>
          <a:noFill/>
        </p:spPr>
        <p:txBody>
          <a:bodyPr/>
          <a:lstStyle/>
          <a:p>
            <a:r>
              <a:rPr lang="en-US" smtClean="0"/>
              <a:t>Hernandez,Li,Dotlić,Miura (NICT)</a:t>
            </a:r>
          </a:p>
        </p:txBody>
      </p:sp>
      <p:sp>
        <p:nvSpPr>
          <p:cNvPr id="15366" name="Slide Number Placeholder 5"/>
          <p:cNvSpPr>
            <a:spLocks noGrp="1"/>
          </p:cNvSpPr>
          <p:nvPr>
            <p:ph type="sldNum" sz="quarter" idx="12"/>
          </p:nvPr>
        </p:nvSpPr>
        <p:spPr>
          <a:noFill/>
        </p:spPr>
        <p:txBody>
          <a:bodyPr/>
          <a:lstStyle/>
          <a:p>
            <a:r>
              <a:rPr lang="en-US" smtClean="0"/>
              <a:t>Slide </a:t>
            </a:r>
            <a:fld id="{96A60780-4074-437D-A3D6-EDC91D9D15CE}" type="slidenum">
              <a:rPr lang="en-US" smtClean="0"/>
              <a:pPr/>
              <a:t>13</a:t>
            </a:fld>
            <a:endParaRPr lang="en-US" smtClean="0"/>
          </a:p>
        </p:txBody>
      </p:sp>
      <p:pic>
        <p:nvPicPr>
          <p:cNvPr id="15367" name="Picture 2"/>
          <p:cNvPicPr>
            <a:picLocks noChangeAspect="1" noChangeArrowheads="1"/>
          </p:cNvPicPr>
          <p:nvPr/>
        </p:nvPicPr>
        <p:blipFill>
          <a:blip r:embed="rId2" cstate="print"/>
          <a:srcRect/>
          <a:stretch>
            <a:fillRect/>
          </a:stretch>
        </p:blipFill>
        <p:spPr bwMode="auto">
          <a:xfrm>
            <a:off x="1676400" y="4038600"/>
            <a:ext cx="5934075" cy="2411413"/>
          </a:xfrm>
          <a:prstGeom prst="rect">
            <a:avLst/>
          </a:prstGeom>
          <a:noFill/>
          <a:ln w="12700">
            <a:noFill/>
            <a:miter lim="800000"/>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z="3400" dirty="0" smtClean="0"/>
              <a:t>Phase Noise and Frequency Offset</a:t>
            </a:r>
          </a:p>
        </p:txBody>
      </p:sp>
      <p:sp>
        <p:nvSpPr>
          <p:cNvPr id="16387" name="Content Placeholder 2"/>
          <p:cNvSpPr>
            <a:spLocks noGrp="1"/>
          </p:cNvSpPr>
          <p:nvPr>
            <p:ph idx="1"/>
          </p:nvPr>
        </p:nvSpPr>
        <p:spPr/>
        <p:txBody>
          <a:bodyPr/>
          <a:lstStyle/>
          <a:p>
            <a:r>
              <a:rPr lang="en-US" sz="2400" dirty="0" err="1" smtClean="0">
                <a:latin typeface="+mj-lt"/>
              </a:rPr>
              <a:t>OFDM</a:t>
            </a:r>
            <a:endParaRPr lang="en-US" sz="2400" dirty="0" smtClean="0">
              <a:latin typeface="+mj-lt"/>
            </a:endParaRPr>
          </a:p>
          <a:p>
            <a:pPr lvl="1"/>
            <a:r>
              <a:rPr lang="en-US" sz="1800" b="1" dirty="0" smtClean="0">
                <a:latin typeface="+mj-lt"/>
              </a:rPr>
              <a:t>Phase noise and frequency offset cause inter-subcarrier and </a:t>
            </a:r>
            <a:r>
              <a:rPr lang="en-US" sz="1800" b="1" dirty="0" err="1" smtClean="0">
                <a:latin typeface="+mj-lt"/>
              </a:rPr>
              <a:t>intersymbol</a:t>
            </a:r>
            <a:r>
              <a:rPr lang="en-US" sz="1800" b="1" dirty="0" smtClean="0">
                <a:latin typeface="+mj-lt"/>
              </a:rPr>
              <a:t> interference. </a:t>
            </a:r>
          </a:p>
          <a:p>
            <a:pPr lvl="1"/>
            <a:r>
              <a:rPr lang="en-US" sz="1800" b="1" i="1" dirty="0" smtClean="0">
                <a:latin typeface="+mj-lt"/>
              </a:rPr>
              <a:t>Remedy</a:t>
            </a:r>
            <a:r>
              <a:rPr lang="en-US" sz="1800" b="1" dirty="0" smtClean="0">
                <a:latin typeface="+mj-lt"/>
              </a:rPr>
              <a:t>: complex linear processing in the frequency domain.</a:t>
            </a:r>
          </a:p>
          <a:p>
            <a:endParaRPr lang="en-US" sz="2400" dirty="0" smtClean="0">
              <a:latin typeface="+mj-lt"/>
            </a:endParaRPr>
          </a:p>
          <a:p>
            <a:endParaRPr lang="en-US" sz="2400" dirty="0" smtClean="0">
              <a:latin typeface="+mj-lt"/>
            </a:endParaRPr>
          </a:p>
          <a:p>
            <a:r>
              <a:rPr lang="en-US" sz="2400" dirty="0" smtClean="0">
                <a:latin typeface="+mj-lt"/>
              </a:rPr>
              <a:t>SC/</a:t>
            </a:r>
            <a:r>
              <a:rPr lang="en-US" sz="2400" dirty="0" err="1" smtClean="0">
                <a:latin typeface="+mj-lt"/>
              </a:rPr>
              <a:t>FDE</a:t>
            </a:r>
            <a:endParaRPr lang="en-US" sz="2400" dirty="0" smtClean="0">
              <a:latin typeface="+mj-lt"/>
            </a:endParaRPr>
          </a:p>
          <a:p>
            <a:pPr lvl="1"/>
            <a:r>
              <a:rPr lang="en-US" sz="1800" b="1" dirty="0" smtClean="0">
                <a:latin typeface="+mj-lt"/>
              </a:rPr>
              <a:t>Phase noise and frequency offset cause time domain rotation of serial data symbols.</a:t>
            </a:r>
          </a:p>
          <a:p>
            <a:pPr lvl="1"/>
            <a:r>
              <a:rPr lang="en-US" sz="1800" b="1" i="1" dirty="0" smtClean="0">
                <a:latin typeface="+mj-lt"/>
              </a:rPr>
              <a:t>Remedy</a:t>
            </a:r>
            <a:r>
              <a:rPr lang="en-US" sz="1800" b="1" dirty="0" smtClean="0">
                <a:latin typeface="+mj-lt"/>
              </a:rPr>
              <a:t>: decision-directed phase locked loop processing at equalizer output.</a:t>
            </a:r>
          </a:p>
          <a:p>
            <a:endParaRPr lang="en-US" sz="2400" dirty="0" smtClean="0">
              <a:latin typeface="Adobe Garamond Pro" pitchFamily="18" charset="0"/>
            </a:endParaRPr>
          </a:p>
        </p:txBody>
      </p:sp>
      <p:sp>
        <p:nvSpPr>
          <p:cNvPr id="16388" name="Date Placeholder 3"/>
          <p:cNvSpPr>
            <a:spLocks noGrp="1"/>
          </p:cNvSpPr>
          <p:nvPr>
            <p:ph type="dt" sz="quarter" idx="10"/>
          </p:nvPr>
        </p:nvSpPr>
        <p:spPr>
          <a:noFill/>
        </p:spPr>
        <p:txBody>
          <a:bodyPr/>
          <a:lstStyle/>
          <a:p>
            <a:r>
              <a:rPr lang="en-US" smtClean="0"/>
              <a:t>March 2013</a:t>
            </a:r>
          </a:p>
        </p:txBody>
      </p:sp>
      <p:sp>
        <p:nvSpPr>
          <p:cNvPr id="16389" name="Footer Placeholder 4"/>
          <p:cNvSpPr>
            <a:spLocks noGrp="1"/>
          </p:cNvSpPr>
          <p:nvPr>
            <p:ph type="ftr" sz="quarter" idx="11"/>
          </p:nvPr>
        </p:nvSpPr>
        <p:spPr>
          <a:noFill/>
        </p:spPr>
        <p:txBody>
          <a:bodyPr/>
          <a:lstStyle/>
          <a:p>
            <a:r>
              <a:rPr lang="en-US" smtClean="0"/>
              <a:t>Hernandez,Li,Dotlić,Miura (NICT)</a:t>
            </a:r>
          </a:p>
        </p:txBody>
      </p:sp>
      <p:sp>
        <p:nvSpPr>
          <p:cNvPr id="16390" name="Slide Number Placeholder 5"/>
          <p:cNvSpPr>
            <a:spLocks noGrp="1"/>
          </p:cNvSpPr>
          <p:nvPr>
            <p:ph type="sldNum" sz="quarter" idx="12"/>
          </p:nvPr>
        </p:nvSpPr>
        <p:spPr>
          <a:noFill/>
        </p:spPr>
        <p:txBody>
          <a:bodyPr/>
          <a:lstStyle/>
          <a:p>
            <a:r>
              <a:rPr lang="en-US" smtClean="0"/>
              <a:t>Slide </a:t>
            </a:r>
            <a:fld id="{29A48335-EDF9-45C4-95B1-FD25820D82F6}" type="slidenum">
              <a:rPr lang="en-US" smtClean="0"/>
              <a:pPr/>
              <a:t>14</a:t>
            </a:fld>
            <a:endParaRPr lang="en-US" smtClean="0"/>
          </a:p>
        </p:txBody>
      </p:sp>
      <p:pic>
        <p:nvPicPr>
          <p:cNvPr id="16391" name="Picture 2"/>
          <p:cNvPicPr>
            <a:picLocks noChangeAspect="1" noChangeArrowheads="1"/>
          </p:cNvPicPr>
          <p:nvPr/>
        </p:nvPicPr>
        <p:blipFill>
          <a:blip r:embed="rId2" cstate="print"/>
          <a:srcRect/>
          <a:stretch>
            <a:fillRect/>
          </a:stretch>
        </p:blipFill>
        <p:spPr bwMode="auto">
          <a:xfrm>
            <a:off x="2446338" y="1447800"/>
            <a:ext cx="2857500" cy="1023938"/>
          </a:xfrm>
          <a:prstGeom prst="rect">
            <a:avLst/>
          </a:prstGeom>
          <a:noFill/>
          <a:ln w="12700">
            <a:noFill/>
            <a:miter lim="800000"/>
            <a:headEnd type="none" w="sm" len="sm"/>
            <a:tailEnd type="none" w="sm" len="sm"/>
          </a:ln>
        </p:spPr>
      </p:pic>
      <p:pic>
        <p:nvPicPr>
          <p:cNvPr id="16392" name="Picture 3"/>
          <p:cNvPicPr>
            <a:picLocks noChangeAspect="1" noChangeArrowheads="1"/>
          </p:cNvPicPr>
          <p:nvPr/>
        </p:nvPicPr>
        <p:blipFill>
          <a:blip r:embed="rId3" cstate="print"/>
          <a:srcRect/>
          <a:stretch>
            <a:fillRect/>
          </a:stretch>
        </p:blipFill>
        <p:spPr bwMode="auto">
          <a:xfrm>
            <a:off x="3352800" y="3505200"/>
            <a:ext cx="1406525" cy="1219200"/>
          </a:xfrm>
          <a:prstGeom prst="rect">
            <a:avLst/>
          </a:prstGeom>
          <a:noFill/>
          <a:ln w="12700">
            <a:noFill/>
            <a:miter lim="800000"/>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3400" dirty="0" smtClean="0"/>
              <a:t>SC-</a:t>
            </a:r>
            <a:r>
              <a:rPr lang="en-US" sz="3400" dirty="0" err="1" smtClean="0"/>
              <a:t>FDE</a:t>
            </a:r>
            <a:endParaRPr lang="en-US" sz="3400" dirty="0" smtClean="0"/>
          </a:p>
        </p:txBody>
      </p:sp>
      <p:sp>
        <p:nvSpPr>
          <p:cNvPr id="17411" name="Content Placeholder 2"/>
          <p:cNvSpPr>
            <a:spLocks noGrp="1"/>
          </p:cNvSpPr>
          <p:nvPr>
            <p:ph idx="1"/>
          </p:nvPr>
        </p:nvSpPr>
        <p:spPr/>
        <p:txBody>
          <a:bodyPr/>
          <a:lstStyle/>
          <a:p>
            <a:r>
              <a:rPr lang="en-US" sz="2400" b="1" i="1" dirty="0" smtClean="0">
                <a:latin typeface="+mj-lt"/>
              </a:rPr>
              <a:t>A SC/</a:t>
            </a:r>
            <a:r>
              <a:rPr lang="en-US" sz="2400" b="1" i="1" dirty="0" err="1" smtClean="0">
                <a:latin typeface="+mj-lt"/>
              </a:rPr>
              <a:t>FDE</a:t>
            </a:r>
            <a:r>
              <a:rPr lang="en-US" sz="2400" b="1" i="1" dirty="0" smtClean="0">
                <a:latin typeface="+mj-lt"/>
              </a:rPr>
              <a:t>  system gives similar results compared to </a:t>
            </a:r>
            <a:r>
              <a:rPr lang="en-US" sz="2400" b="1" i="1" dirty="0" err="1" smtClean="0">
                <a:latin typeface="+mj-lt"/>
              </a:rPr>
              <a:t>OFDM</a:t>
            </a:r>
            <a:r>
              <a:rPr lang="en-US" sz="2400" b="1" i="1" dirty="0" smtClean="0">
                <a:latin typeface="+mj-lt"/>
              </a:rPr>
              <a:t>, while avoiding its </a:t>
            </a:r>
            <a:r>
              <a:rPr lang="en-US" sz="2400" b="1" i="1" dirty="0" err="1" smtClean="0">
                <a:latin typeface="+mj-lt"/>
              </a:rPr>
              <a:t>PAPR</a:t>
            </a:r>
            <a:r>
              <a:rPr lang="en-US" sz="2400" b="1" i="1" dirty="0" smtClean="0">
                <a:latin typeface="+mj-lt"/>
              </a:rPr>
              <a:t> and synchronization problems.</a:t>
            </a:r>
          </a:p>
          <a:p>
            <a:r>
              <a:rPr lang="en-US" sz="2400" dirty="0" smtClean="0">
                <a:latin typeface="+mj-lt"/>
              </a:rPr>
              <a:t>An extension of SC/</a:t>
            </a:r>
            <a:r>
              <a:rPr lang="en-US" sz="2400" dirty="0" err="1" smtClean="0">
                <a:latin typeface="+mj-lt"/>
              </a:rPr>
              <a:t>FDE</a:t>
            </a:r>
            <a:r>
              <a:rPr lang="en-US" sz="2400" dirty="0" smtClean="0">
                <a:latin typeface="+mj-lt"/>
              </a:rPr>
              <a:t> to accommodate multiple-user access is known as Single carrier </a:t>
            </a:r>
            <a:r>
              <a:rPr lang="en-US" sz="2400" dirty="0" err="1" smtClean="0">
                <a:latin typeface="+mj-lt"/>
              </a:rPr>
              <a:t>FDMA</a:t>
            </a:r>
            <a:r>
              <a:rPr lang="en-US" sz="2400" dirty="0" smtClean="0">
                <a:latin typeface="+mj-lt"/>
              </a:rPr>
              <a:t> (SC-</a:t>
            </a:r>
            <a:r>
              <a:rPr lang="en-US" sz="2400" dirty="0" err="1" smtClean="0">
                <a:latin typeface="+mj-lt"/>
              </a:rPr>
              <a:t>FDMA</a:t>
            </a:r>
            <a:r>
              <a:rPr lang="en-US" sz="2400" dirty="0" smtClean="0">
                <a:latin typeface="+mj-lt"/>
              </a:rPr>
              <a:t>).</a:t>
            </a:r>
          </a:p>
          <a:p>
            <a:r>
              <a:rPr lang="en-US" sz="2400" dirty="0" smtClean="0">
                <a:latin typeface="+mj-lt"/>
              </a:rPr>
              <a:t>This technique can be generated in the time domain or in the frequency domain. </a:t>
            </a:r>
          </a:p>
          <a:p>
            <a:r>
              <a:rPr lang="en-US" sz="2400" dirty="0" smtClean="0">
                <a:latin typeface="+mj-lt"/>
              </a:rPr>
              <a:t>Frequency-domain-generated SC-</a:t>
            </a:r>
            <a:r>
              <a:rPr lang="en-US" sz="2400" dirty="0" err="1" smtClean="0">
                <a:latin typeface="+mj-lt"/>
              </a:rPr>
              <a:t>FDMA</a:t>
            </a:r>
            <a:r>
              <a:rPr lang="en-US" sz="2400" dirty="0" smtClean="0">
                <a:latin typeface="+mj-lt"/>
              </a:rPr>
              <a:t> is simply a </a:t>
            </a:r>
            <a:r>
              <a:rPr lang="en-US" sz="2400" dirty="0" err="1" smtClean="0">
                <a:latin typeface="+mj-lt"/>
              </a:rPr>
              <a:t>precoded</a:t>
            </a:r>
            <a:r>
              <a:rPr lang="en-US" sz="2400" dirty="0" smtClean="0">
                <a:latin typeface="+mj-lt"/>
              </a:rPr>
              <a:t> </a:t>
            </a:r>
            <a:r>
              <a:rPr lang="en-US" sz="2400" dirty="0" err="1" smtClean="0">
                <a:latin typeface="+mj-lt"/>
              </a:rPr>
              <a:t>OFDM</a:t>
            </a:r>
            <a:r>
              <a:rPr lang="en-US" sz="2400" dirty="0" smtClean="0">
                <a:latin typeface="+mj-lt"/>
              </a:rPr>
              <a:t> scheme known as </a:t>
            </a:r>
            <a:r>
              <a:rPr lang="en-US" sz="2000" b="1" dirty="0" err="1" smtClean="0">
                <a:latin typeface="+mj-lt"/>
              </a:rPr>
              <a:t>DFT</a:t>
            </a:r>
            <a:r>
              <a:rPr lang="en-US" sz="2000" b="1" dirty="0" smtClean="0">
                <a:latin typeface="+mj-lt"/>
              </a:rPr>
              <a:t>-Spread </a:t>
            </a:r>
            <a:r>
              <a:rPr lang="en-US" sz="2000" b="1" dirty="0" err="1" smtClean="0">
                <a:latin typeface="+mj-lt"/>
              </a:rPr>
              <a:t>OFDM</a:t>
            </a:r>
            <a:r>
              <a:rPr lang="en-US" sz="2000" b="1" dirty="0" smtClean="0">
                <a:latin typeface="+mj-lt"/>
              </a:rPr>
              <a:t>.</a:t>
            </a:r>
          </a:p>
          <a:p>
            <a:endParaRPr lang="en-US" sz="2400" dirty="0" smtClean="0">
              <a:latin typeface="Adobe Garamond Pro" pitchFamily="18" charset="0"/>
            </a:endParaRPr>
          </a:p>
        </p:txBody>
      </p:sp>
      <p:sp>
        <p:nvSpPr>
          <p:cNvPr id="17412" name="Date Placeholder 3"/>
          <p:cNvSpPr>
            <a:spLocks noGrp="1"/>
          </p:cNvSpPr>
          <p:nvPr>
            <p:ph type="dt" sz="quarter" idx="10"/>
          </p:nvPr>
        </p:nvSpPr>
        <p:spPr>
          <a:noFill/>
        </p:spPr>
        <p:txBody>
          <a:bodyPr/>
          <a:lstStyle/>
          <a:p>
            <a:r>
              <a:rPr lang="en-US" smtClean="0"/>
              <a:t>March 2013</a:t>
            </a:r>
          </a:p>
        </p:txBody>
      </p:sp>
      <p:sp>
        <p:nvSpPr>
          <p:cNvPr id="17413" name="Footer Placeholder 4"/>
          <p:cNvSpPr>
            <a:spLocks noGrp="1"/>
          </p:cNvSpPr>
          <p:nvPr>
            <p:ph type="ftr" sz="quarter" idx="11"/>
          </p:nvPr>
        </p:nvSpPr>
        <p:spPr>
          <a:noFill/>
        </p:spPr>
        <p:txBody>
          <a:bodyPr/>
          <a:lstStyle/>
          <a:p>
            <a:r>
              <a:rPr lang="en-US" smtClean="0"/>
              <a:t>Hernandez,Li,Dotlić,Miura (NICT)</a:t>
            </a:r>
          </a:p>
        </p:txBody>
      </p:sp>
      <p:sp>
        <p:nvSpPr>
          <p:cNvPr id="17414" name="Slide Number Placeholder 5"/>
          <p:cNvSpPr>
            <a:spLocks noGrp="1"/>
          </p:cNvSpPr>
          <p:nvPr>
            <p:ph type="sldNum" sz="quarter" idx="12"/>
          </p:nvPr>
        </p:nvSpPr>
        <p:spPr>
          <a:noFill/>
        </p:spPr>
        <p:txBody>
          <a:bodyPr/>
          <a:lstStyle/>
          <a:p>
            <a:r>
              <a:rPr lang="en-US" smtClean="0"/>
              <a:t>Slide </a:t>
            </a:r>
            <a:fld id="{66E0F3F5-8E12-4435-864B-B341D37FD96B}" type="slidenum">
              <a:rPr lang="en-US" smtClean="0"/>
              <a:pPr/>
              <a:t>15</a:t>
            </a:fld>
            <a:endParaRPr 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DFT</a:t>
            </a:r>
            <a:r>
              <a:rPr lang="en-US" dirty="0" smtClean="0"/>
              <a:t>-Spread </a:t>
            </a:r>
            <a:r>
              <a:rPr lang="en-US" dirty="0" err="1" smtClean="0"/>
              <a:t>OFDM</a:t>
            </a:r>
            <a:endParaRPr lang="en-US" dirty="0"/>
          </a:p>
        </p:txBody>
      </p:sp>
      <p:sp>
        <p:nvSpPr>
          <p:cNvPr id="4" name="Date Placeholder 3"/>
          <p:cNvSpPr>
            <a:spLocks noGrp="1"/>
          </p:cNvSpPr>
          <p:nvPr>
            <p:ph type="dt" sz="half" idx="10"/>
          </p:nvPr>
        </p:nvSpPr>
        <p:spPr/>
        <p:txBody>
          <a:bodyPr/>
          <a:lstStyle/>
          <a:p>
            <a:pPr>
              <a:defRPr/>
            </a:pPr>
            <a:r>
              <a:rPr lang="en-US" smtClean="0"/>
              <a:t>March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79C01A0F-06F9-4140-BBA2-80574D575D15}" type="slidenum">
              <a:rPr lang="en-US" smtClean="0"/>
              <a:pPr>
                <a:defRPr/>
              </a:pPr>
              <a:t>16</a:t>
            </a:fld>
            <a:endParaRPr lang="en-US"/>
          </a:p>
        </p:txBody>
      </p:sp>
      <p:pic>
        <p:nvPicPr>
          <p:cNvPr id="82946" name="Picture 2"/>
          <p:cNvPicPr>
            <a:picLocks noGrp="1" noChangeAspect="1" noChangeArrowheads="1"/>
          </p:cNvPicPr>
          <p:nvPr>
            <p:ph idx="1"/>
          </p:nvPr>
        </p:nvPicPr>
        <p:blipFill>
          <a:blip r:embed="rId2" cstate="print"/>
          <a:srcRect/>
          <a:stretch>
            <a:fillRect/>
          </a:stretch>
        </p:blipFill>
        <p:spPr bwMode="auto">
          <a:xfrm>
            <a:off x="1828800" y="1981200"/>
            <a:ext cx="5238855" cy="38862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defRPr/>
            </a:pPr>
            <a:r>
              <a:rPr lang="en-US" sz="3400" dirty="0" err="1" smtClean="0">
                <a:latin typeface="+mj-lt"/>
              </a:rPr>
              <a:t>DFT</a:t>
            </a:r>
            <a:r>
              <a:rPr lang="en-US" sz="3400" dirty="0" smtClean="0">
                <a:latin typeface="+mj-lt"/>
              </a:rPr>
              <a:t>-Spread </a:t>
            </a:r>
            <a:r>
              <a:rPr lang="en-US" sz="3400" dirty="0" err="1" smtClean="0">
                <a:latin typeface="+mj-lt"/>
              </a:rPr>
              <a:t>OFDM</a:t>
            </a:r>
            <a:endParaRPr lang="en-US" sz="3400" dirty="0">
              <a:latin typeface="+mj-lt"/>
            </a:endParaRPr>
          </a:p>
        </p:txBody>
      </p:sp>
      <p:sp>
        <p:nvSpPr>
          <p:cNvPr id="18435" name="Content Placeholder 2"/>
          <p:cNvSpPr>
            <a:spLocks noGrp="1"/>
          </p:cNvSpPr>
          <p:nvPr>
            <p:ph idx="1"/>
          </p:nvPr>
        </p:nvSpPr>
        <p:spPr/>
        <p:txBody>
          <a:bodyPr/>
          <a:lstStyle/>
          <a:p>
            <a:r>
              <a:rPr lang="en-US" sz="2400" dirty="0" smtClean="0">
                <a:latin typeface="+mj-lt"/>
              </a:rPr>
              <a:t>It combines the desired properties for PAC mobile terminals: </a:t>
            </a:r>
          </a:p>
          <a:p>
            <a:pPr lvl="1"/>
            <a:r>
              <a:rPr lang="en-US" sz="2000" dirty="0" smtClean="0">
                <a:latin typeface="+mj-lt"/>
              </a:rPr>
              <a:t>Small variations of the instantaneous power of the transmitted signal (low </a:t>
            </a:r>
            <a:r>
              <a:rPr lang="en-US" sz="2000" dirty="0" err="1" smtClean="0">
                <a:latin typeface="+mj-lt"/>
              </a:rPr>
              <a:t>PAPR</a:t>
            </a:r>
            <a:r>
              <a:rPr lang="en-US" sz="2000" dirty="0" smtClean="0">
                <a:latin typeface="+mj-lt"/>
              </a:rPr>
              <a:t> or </a:t>
            </a:r>
            <a:r>
              <a:rPr lang="en-US" sz="2000" b="1" dirty="0" smtClean="0">
                <a:latin typeface="+mj-lt"/>
              </a:rPr>
              <a:t>low cost </a:t>
            </a:r>
            <a:r>
              <a:rPr lang="en-US" sz="2000" dirty="0" smtClean="0">
                <a:latin typeface="+mj-lt"/>
              </a:rPr>
              <a:t>power amplifier and </a:t>
            </a:r>
            <a:r>
              <a:rPr lang="en-US" sz="2000" b="1" dirty="0" smtClean="0">
                <a:latin typeface="+mj-lt"/>
              </a:rPr>
              <a:t>low power consumption</a:t>
            </a:r>
            <a:r>
              <a:rPr lang="en-US" sz="2000" dirty="0" smtClean="0">
                <a:latin typeface="+mj-lt"/>
              </a:rPr>
              <a:t> for batteries).</a:t>
            </a:r>
          </a:p>
          <a:p>
            <a:pPr lvl="1"/>
            <a:r>
              <a:rPr lang="en-US" sz="2000" dirty="0" smtClean="0">
                <a:latin typeface="+mj-lt"/>
              </a:rPr>
              <a:t>Low-complexity and high-quality frequency domain equalization.</a:t>
            </a:r>
          </a:p>
          <a:p>
            <a:pPr lvl="1"/>
            <a:r>
              <a:rPr lang="en-US" sz="2000" dirty="0" smtClean="0">
                <a:latin typeface="+mj-lt"/>
              </a:rPr>
              <a:t>FDMA with flexible bandwidth assignment is similar to OFDMA (multiuser assignment of time slots and subcarriers in a time-frequency grid).</a:t>
            </a:r>
          </a:p>
          <a:p>
            <a:pPr lvl="1"/>
            <a:r>
              <a:rPr lang="en-US" sz="2000" dirty="0" smtClean="0">
                <a:latin typeface="+mj-lt"/>
              </a:rPr>
              <a:t>Easy extension to </a:t>
            </a:r>
            <a:r>
              <a:rPr lang="en-US" sz="2000" smtClean="0">
                <a:latin typeface="+mj-lt"/>
              </a:rPr>
              <a:t>MIMO transceivers.</a:t>
            </a:r>
            <a:endParaRPr lang="en-US" sz="2000" dirty="0" smtClean="0">
              <a:latin typeface="+mj-lt"/>
            </a:endParaRPr>
          </a:p>
        </p:txBody>
      </p:sp>
      <p:sp>
        <p:nvSpPr>
          <p:cNvPr id="18436" name="Date Placeholder 3"/>
          <p:cNvSpPr>
            <a:spLocks noGrp="1"/>
          </p:cNvSpPr>
          <p:nvPr>
            <p:ph type="dt" sz="quarter" idx="10"/>
          </p:nvPr>
        </p:nvSpPr>
        <p:spPr>
          <a:noFill/>
        </p:spPr>
        <p:txBody>
          <a:bodyPr/>
          <a:lstStyle/>
          <a:p>
            <a:r>
              <a:rPr lang="en-US" smtClean="0"/>
              <a:t>March 2013</a:t>
            </a:r>
          </a:p>
        </p:txBody>
      </p:sp>
      <p:sp>
        <p:nvSpPr>
          <p:cNvPr id="18437" name="Footer Placeholder 4"/>
          <p:cNvSpPr>
            <a:spLocks noGrp="1"/>
          </p:cNvSpPr>
          <p:nvPr>
            <p:ph type="ftr" sz="quarter" idx="11"/>
          </p:nvPr>
        </p:nvSpPr>
        <p:spPr>
          <a:noFill/>
        </p:spPr>
        <p:txBody>
          <a:bodyPr/>
          <a:lstStyle/>
          <a:p>
            <a:r>
              <a:rPr lang="en-US" smtClean="0"/>
              <a:t>Hernandez,Li,Dotlić,Miura (NICT)</a:t>
            </a:r>
          </a:p>
        </p:txBody>
      </p:sp>
      <p:sp>
        <p:nvSpPr>
          <p:cNvPr id="18438" name="Slide Number Placeholder 5"/>
          <p:cNvSpPr>
            <a:spLocks noGrp="1"/>
          </p:cNvSpPr>
          <p:nvPr>
            <p:ph type="sldNum" sz="quarter" idx="12"/>
          </p:nvPr>
        </p:nvSpPr>
        <p:spPr>
          <a:noFill/>
        </p:spPr>
        <p:txBody>
          <a:bodyPr/>
          <a:lstStyle/>
          <a:p>
            <a:r>
              <a:rPr lang="en-US" smtClean="0"/>
              <a:t>Slide </a:t>
            </a:r>
            <a:fld id="{847BB1B6-905A-480F-B9F9-C8D465E18FFE}" type="slidenum">
              <a:rPr lang="en-US" smtClean="0"/>
              <a:pPr/>
              <a:t>17</a:t>
            </a:fld>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3400" dirty="0" err="1" smtClean="0"/>
              <a:t>DFT</a:t>
            </a:r>
            <a:r>
              <a:rPr lang="en-US" sz="3400" dirty="0" smtClean="0"/>
              <a:t>-Spread </a:t>
            </a:r>
            <a:r>
              <a:rPr lang="en-US" sz="3400" dirty="0" err="1" smtClean="0"/>
              <a:t>OFDM</a:t>
            </a:r>
            <a:r>
              <a:rPr lang="en-US" sz="3400" dirty="0" smtClean="0"/>
              <a:t> scheme</a:t>
            </a:r>
          </a:p>
        </p:txBody>
      </p:sp>
      <p:sp>
        <p:nvSpPr>
          <p:cNvPr id="19459" name="Date Placeholder 3"/>
          <p:cNvSpPr>
            <a:spLocks noGrp="1"/>
          </p:cNvSpPr>
          <p:nvPr>
            <p:ph type="dt" sz="quarter" idx="10"/>
          </p:nvPr>
        </p:nvSpPr>
        <p:spPr>
          <a:noFill/>
        </p:spPr>
        <p:txBody>
          <a:bodyPr/>
          <a:lstStyle/>
          <a:p>
            <a:r>
              <a:rPr lang="en-US" smtClean="0"/>
              <a:t>March 2013</a:t>
            </a:r>
          </a:p>
        </p:txBody>
      </p:sp>
      <p:sp>
        <p:nvSpPr>
          <p:cNvPr id="19460" name="Footer Placeholder 4"/>
          <p:cNvSpPr>
            <a:spLocks noGrp="1"/>
          </p:cNvSpPr>
          <p:nvPr>
            <p:ph type="ftr" sz="quarter" idx="11"/>
          </p:nvPr>
        </p:nvSpPr>
        <p:spPr>
          <a:noFill/>
        </p:spPr>
        <p:txBody>
          <a:bodyPr/>
          <a:lstStyle/>
          <a:p>
            <a:r>
              <a:rPr lang="en-US" smtClean="0"/>
              <a:t>Hernandez,Li,Dotlić,Miura (NICT)</a:t>
            </a:r>
          </a:p>
        </p:txBody>
      </p:sp>
      <p:sp>
        <p:nvSpPr>
          <p:cNvPr id="19461" name="Slide Number Placeholder 5"/>
          <p:cNvSpPr>
            <a:spLocks noGrp="1"/>
          </p:cNvSpPr>
          <p:nvPr>
            <p:ph type="sldNum" sz="quarter" idx="12"/>
          </p:nvPr>
        </p:nvSpPr>
        <p:spPr>
          <a:noFill/>
        </p:spPr>
        <p:txBody>
          <a:bodyPr/>
          <a:lstStyle/>
          <a:p>
            <a:r>
              <a:rPr lang="en-US" smtClean="0"/>
              <a:t>Slide </a:t>
            </a:r>
            <a:fld id="{FF9C4191-0513-4455-ACF0-1E150EEDF44D}" type="slidenum">
              <a:rPr lang="en-US" smtClean="0"/>
              <a:pPr/>
              <a:t>18</a:t>
            </a:fld>
            <a:endParaRPr lang="en-US" smtClean="0"/>
          </a:p>
        </p:txBody>
      </p:sp>
      <p:pic>
        <p:nvPicPr>
          <p:cNvPr id="19462" name="Picture 2"/>
          <p:cNvPicPr>
            <a:picLocks noChangeAspect="1" noChangeArrowheads="1"/>
          </p:cNvPicPr>
          <p:nvPr/>
        </p:nvPicPr>
        <p:blipFill>
          <a:blip r:embed="rId2" cstate="print"/>
          <a:srcRect/>
          <a:stretch>
            <a:fillRect/>
          </a:stretch>
        </p:blipFill>
        <p:spPr bwMode="auto">
          <a:xfrm>
            <a:off x="1304925" y="2286000"/>
            <a:ext cx="6153150" cy="1368425"/>
          </a:xfrm>
          <a:prstGeom prst="rect">
            <a:avLst/>
          </a:prstGeom>
          <a:noFill/>
          <a:ln w="12700">
            <a:noFill/>
            <a:miter lim="800000"/>
            <a:headEnd type="none" w="sm" len="sm"/>
            <a:tailEnd type="none" w="sm" len="sm"/>
          </a:ln>
        </p:spPr>
      </p:pic>
      <p:pic>
        <p:nvPicPr>
          <p:cNvPr id="19463" name="Picture 3"/>
          <p:cNvPicPr>
            <a:picLocks noChangeAspect="1" noChangeArrowheads="1"/>
          </p:cNvPicPr>
          <p:nvPr/>
        </p:nvPicPr>
        <p:blipFill>
          <a:blip r:embed="rId3" cstate="print"/>
          <a:srcRect/>
          <a:stretch>
            <a:fillRect/>
          </a:stretch>
        </p:blipFill>
        <p:spPr bwMode="auto">
          <a:xfrm>
            <a:off x="4075113" y="4035425"/>
            <a:ext cx="1343025" cy="619125"/>
          </a:xfrm>
          <a:prstGeom prst="rect">
            <a:avLst/>
          </a:prstGeom>
          <a:noFill/>
          <a:ln w="12700">
            <a:noFill/>
            <a:miter lim="800000"/>
            <a:headEnd type="none" w="sm" len="sm"/>
            <a:tailEnd type="none" w="sm" len="sm"/>
          </a:ln>
        </p:spPr>
      </p:pic>
      <p:pic>
        <p:nvPicPr>
          <p:cNvPr id="19464" name="Picture 4"/>
          <p:cNvPicPr>
            <a:picLocks noChangeAspect="1" noChangeArrowheads="1"/>
          </p:cNvPicPr>
          <p:nvPr/>
        </p:nvPicPr>
        <p:blipFill>
          <a:blip r:embed="rId4" cstate="print"/>
          <a:srcRect/>
          <a:stretch>
            <a:fillRect/>
          </a:stretch>
        </p:blipFill>
        <p:spPr bwMode="auto">
          <a:xfrm>
            <a:off x="4098925" y="4800600"/>
            <a:ext cx="495300" cy="476250"/>
          </a:xfrm>
          <a:prstGeom prst="rect">
            <a:avLst/>
          </a:prstGeom>
          <a:noFill/>
          <a:ln w="12700">
            <a:noFill/>
            <a:miter lim="800000"/>
            <a:headEnd type="none" w="sm" len="sm"/>
            <a:tailEnd type="none" w="sm" len="sm"/>
          </a:ln>
        </p:spPr>
      </p:pic>
      <p:sp>
        <p:nvSpPr>
          <p:cNvPr id="19465" name="TextBox 9"/>
          <p:cNvSpPr txBox="1">
            <a:spLocks noChangeArrowheads="1"/>
          </p:cNvSpPr>
          <p:nvPr/>
        </p:nvSpPr>
        <p:spPr bwMode="auto">
          <a:xfrm>
            <a:off x="2438400" y="4191000"/>
            <a:ext cx="1628775" cy="307975"/>
          </a:xfrm>
          <a:prstGeom prst="rect">
            <a:avLst/>
          </a:prstGeom>
          <a:noFill/>
          <a:ln w="9525">
            <a:noFill/>
            <a:miter lim="800000"/>
            <a:headEnd/>
            <a:tailEnd/>
          </a:ln>
        </p:spPr>
        <p:txBody>
          <a:bodyPr wrap="none">
            <a:spAutoFit/>
          </a:bodyPr>
          <a:lstStyle/>
          <a:p>
            <a:r>
              <a:rPr lang="en-US" sz="1400"/>
              <a:t>DFT-Spread OFDM</a:t>
            </a:r>
          </a:p>
        </p:txBody>
      </p:sp>
      <p:sp>
        <p:nvSpPr>
          <p:cNvPr id="15" name="Content Placeholder 14"/>
          <p:cNvSpPr txBox="1">
            <a:spLocks noGrp="1"/>
          </p:cNvSpPr>
          <p:nvPr>
            <p:ph idx="1"/>
          </p:nvPr>
        </p:nvSpPr>
        <p:spPr>
          <a:xfrm>
            <a:off x="3232150" y="4900613"/>
            <a:ext cx="739775" cy="276225"/>
          </a:xfrm>
        </p:spPr>
        <p:txBody>
          <a:bodyPr wrap="none" rtlCol="0">
            <a:spAutoFit/>
          </a:bodyPr>
          <a:lstStyle/>
          <a:p>
            <a:pPr marL="0" indent="0">
              <a:buFontTx/>
              <a:buNone/>
              <a:defRPr/>
            </a:pPr>
            <a:r>
              <a:rPr lang="en-US" sz="1200" dirty="0" err="1" smtClean="0">
                <a:latin typeface="+mj-lt"/>
              </a:rPr>
              <a:t>OFDMA</a:t>
            </a:r>
            <a:endParaRPr lang="en-US" sz="1200" dirty="0">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3400" dirty="0" smtClean="0"/>
              <a:t>Why low </a:t>
            </a:r>
            <a:r>
              <a:rPr lang="en-US" sz="3400" dirty="0" err="1" smtClean="0"/>
              <a:t>PAPR</a:t>
            </a:r>
            <a:endParaRPr lang="en-US" sz="3400" dirty="0" smtClean="0"/>
          </a:p>
        </p:txBody>
      </p:sp>
      <p:sp>
        <p:nvSpPr>
          <p:cNvPr id="20483" name="Content Placeholder 2"/>
          <p:cNvSpPr>
            <a:spLocks noGrp="1"/>
          </p:cNvSpPr>
          <p:nvPr>
            <p:ph idx="1"/>
          </p:nvPr>
        </p:nvSpPr>
        <p:spPr/>
        <p:txBody>
          <a:bodyPr/>
          <a:lstStyle/>
          <a:p>
            <a:pPr marL="0" indent="0">
              <a:buFontTx/>
              <a:buNone/>
            </a:pPr>
            <a:r>
              <a:rPr lang="en-US" smtClean="0"/>
              <a:t> </a:t>
            </a:r>
          </a:p>
        </p:txBody>
      </p:sp>
      <p:sp>
        <p:nvSpPr>
          <p:cNvPr id="20484" name="Date Placeholder 3"/>
          <p:cNvSpPr>
            <a:spLocks noGrp="1"/>
          </p:cNvSpPr>
          <p:nvPr>
            <p:ph type="dt" sz="quarter" idx="10"/>
          </p:nvPr>
        </p:nvSpPr>
        <p:spPr>
          <a:noFill/>
        </p:spPr>
        <p:txBody>
          <a:bodyPr/>
          <a:lstStyle/>
          <a:p>
            <a:r>
              <a:rPr lang="en-US" smtClean="0"/>
              <a:t>March 2013</a:t>
            </a:r>
          </a:p>
        </p:txBody>
      </p:sp>
      <p:sp>
        <p:nvSpPr>
          <p:cNvPr id="20485" name="Footer Placeholder 4"/>
          <p:cNvSpPr>
            <a:spLocks noGrp="1"/>
          </p:cNvSpPr>
          <p:nvPr>
            <p:ph type="ftr" sz="quarter" idx="11"/>
          </p:nvPr>
        </p:nvSpPr>
        <p:spPr>
          <a:noFill/>
        </p:spPr>
        <p:txBody>
          <a:bodyPr/>
          <a:lstStyle/>
          <a:p>
            <a:r>
              <a:rPr lang="en-US" smtClean="0"/>
              <a:t>Hernandez,Li,Dotlić,Miura (NICT)</a:t>
            </a:r>
          </a:p>
        </p:txBody>
      </p:sp>
      <p:sp>
        <p:nvSpPr>
          <p:cNvPr id="20486" name="Slide Number Placeholder 5"/>
          <p:cNvSpPr>
            <a:spLocks noGrp="1"/>
          </p:cNvSpPr>
          <p:nvPr>
            <p:ph type="sldNum" sz="quarter" idx="12"/>
          </p:nvPr>
        </p:nvSpPr>
        <p:spPr>
          <a:noFill/>
        </p:spPr>
        <p:txBody>
          <a:bodyPr/>
          <a:lstStyle/>
          <a:p>
            <a:r>
              <a:rPr lang="en-US" smtClean="0"/>
              <a:t>Slide </a:t>
            </a:r>
            <a:fld id="{3B871F58-9281-42E0-89E1-C587B2379153}" type="slidenum">
              <a:rPr lang="en-US" smtClean="0"/>
              <a:pPr/>
              <a:t>19</a:t>
            </a:fld>
            <a:endParaRPr lang="en-US" smtClean="0"/>
          </a:p>
        </p:txBody>
      </p:sp>
      <p:pic>
        <p:nvPicPr>
          <p:cNvPr id="20487" name="Picture 2"/>
          <p:cNvPicPr>
            <a:picLocks noChangeAspect="1" noChangeArrowheads="1"/>
          </p:cNvPicPr>
          <p:nvPr/>
        </p:nvPicPr>
        <p:blipFill>
          <a:blip r:embed="rId2" cstate="print"/>
          <a:srcRect/>
          <a:stretch>
            <a:fillRect/>
          </a:stretch>
        </p:blipFill>
        <p:spPr bwMode="auto">
          <a:xfrm>
            <a:off x="838200" y="1801813"/>
            <a:ext cx="6932613" cy="3829050"/>
          </a:xfrm>
          <a:prstGeom prst="rect">
            <a:avLst/>
          </a:prstGeom>
          <a:noFill/>
          <a:ln w="12700">
            <a:noFill/>
            <a:miter lim="800000"/>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6"/>
          <p:cNvSpPr>
            <a:spLocks noGrp="1"/>
          </p:cNvSpPr>
          <p:nvPr>
            <p:ph type="title"/>
          </p:nvPr>
        </p:nvSpPr>
        <p:spPr/>
        <p:txBody>
          <a:bodyPr/>
          <a:lstStyle/>
          <a:p>
            <a:r>
              <a:rPr lang="en-US" sz="3400" dirty="0" smtClean="0"/>
              <a:t>Challenges of PAC-PHY</a:t>
            </a:r>
          </a:p>
        </p:txBody>
      </p:sp>
      <p:sp>
        <p:nvSpPr>
          <p:cNvPr id="4099" name="Content Placeholder 7"/>
          <p:cNvSpPr>
            <a:spLocks noGrp="1"/>
          </p:cNvSpPr>
          <p:nvPr>
            <p:ph idx="1"/>
          </p:nvPr>
        </p:nvSpPr>
        <p:spPr>
          <a:xfrm>
            <a:off x="685800" y="1828800"/>
            <a:ext cx="7772400" cy="4267200"/>
          </a:xfrm>
        </p:spPr>
        <p:txBody>
          <a:bodyPr/>
          <a:lstStyle/>
          <a:p>
            <a:endParaRPr lang="en-US" sz="2400" dirty="0" smtClean="0"/>
          </a:p>
          <a:p>
            <a:r>
              <a:rPr lang="en-US" sz="2400" dirty="0" smtClean="0">
                <a:latin typeface="+mj-lt"/>
              </a:rPr>
              <a:t>Multipath</a:t>
            </a:r>
            <a:r>
              <a:rPr lang="en-US" sz="2400" b="1" dirty="0" smtClean="0">
                <a:latin typeface="+mj-lt"/>
              </a:rPr>
              <a:t> </a:t>
            </a:r>
            <a:r>
              <a:rPr lang="en-US" sz="2400" dirty="0" smtClean="0">
                <a:latin typeface="+mj-lt"/>
              </a:rPr>
              <a:t>propagation </a:t>
            </a:r>
          </a:p>
          <a:p>
            <a:r>
              <a:rPr lang="en-US" sz="2400" dirty="0" smtClean="0">
                <a:latin typeface="+mj-lt"/>
              </a:rPr>
              <a:t>Spectrum limitations </a:t>
            </a:r>
          </a:p>
          <a:p>
            <a:r>
              <a:rPr lang="en-US" sz="2400" dirty="0" smtClean="0">
                <a:latin typeface="+mj-lt"/>
              </a:rPr>
              <a:t>Limited energy </a:t>
            </a:r>
          </a:p>
          <a:p>
            <a:r>
              <a:rPr lang="en-US" sz="2400" dirty="0" smtClean="0">
                <a:latin typeface="+mj-lt"/>
              </a:rPr>
              <a:t>User mobility </a:t>
            </a:r>
          </a:p>
          <a:p>
            <a:r>
              <a:rPr lang="en-US" sz="2400" dirty="0" smtClean="0">
                <a:latin typeface="+mj-lt"/>
              </a:rPr>
              <a:t>Resource management </a:t>
            </a:r>
          </a:p>
          <a:p>
            <a:endParaRPr lang="en-US" sz="2400" dirty="0" smtClean="0">
              <a:latin typeface="Adobe Garamond Pro" pitchFamily="18" charset="0"/>
            </a:endParaRPr>
          </a:p>
        </p:txBody>
      </p:sp>
      <p:sp>
        <p:nvSpPr>
          <p:cNvPr id="4100" name="Date Placeholder 1"/>
          <p:cNvSpPr>
            <a:spLocks noGrp="1"/>
          </p:cNvSpPr>
          <p:nvPr>
            <p:ph type="dt" sz="quarter" idx="10"/>
          </p:nvPr>
        </p:nvSpPr>
        <p:spPr>
          <a:noFill/>
        </p:spPr>
        <p:txBody>
          <a:bodyPr/>
          <a:lstStyle/>
          <a:p>
            <a:r>
              <a:rPr lang="en-US" smtClean="0"/>
              <a:t>March 2013</a:t>
            </a:r>
          </a:p>
        </p:txBody>
      </p:sp>
      <p:sp>
        <p:nvSpPr>
          <p:cNvPr id="4101" name="Footer Placeholder 2"/>
          <p:cNvSpPr>
            <a:spLocks noGrp="1"/>
          </p:cNvSpPr>
          <p:nvPr>
            <p:ph type="ftr" sz="quarter" idx="11"/>
          </p:nvPr>
        </p:nvSpPr>
        <p:spPr>
          <a:noFill/>
        </p:spPr>
        <p:txBody>
          <a:bodyPr/>
          <a:lstStyle/>
          <a:p>
            <a:r>
              <a:rPr lang="en-US" smtClean="0"/>
              <a:t>Hernandez,Li,Dotlić,Miura (NICT)</a:t>
            </a:r>
          </a:p>
        </p:txBody>
      </p:sp>
      <p:sp>
        <p:nvSpPr>
          <p:cNvPr id="4102" name="Slide Number Placeholder 3"/>
          <p:cNvSpPr>
            <a:spLocks noGrp="1"/>
          </p:cNvSpPr>
          <p:nvPr>
            <p:ph type="sldNum" sz="quarter" idx="12"/>
          </p:nvPr>
        </p:nvSpPr>
        <p:spPr>
          <a:noFill/>
        </p:spPr>
        <p:txBody>
          <a:bodyPr/>
          <a:lstStyle/>
          <a:p>
            <a:r>
              <a:rPr lang="en-US" smtClean="0"/>
              <a:t>Slide </a:t>
            </a:r>
            <a:fld id="{A5D03403-0680-486B-9F6B-9AA623457C13}" type="slidenum">
              <a:rPr lang="en-US" smtClean="0"/>
              <a:pPr/>
              <a:t>2</a:t>
            </a:fld>
            <a:endParaRPr lang="en-US"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3400" dirty="0" smtClean="0"/>
              <a:t>Sub-carrier mapping</a:t>
            </a:r>
          </a:p>
        </p:txBody>
      </p:sp>
      <p:sp>
        <p:nvSpPr>
          <p:cNvPr id="21507" name="Date Placeholder 3"/>
          <p:cNvSpPr>
            <a:spLocks noGrp="1"/>
          </p:cNvSpPr>
          <p:nvPr>
            <p:ph type="dt" sz="quarter" idx="10"/>
          </p:nvPr>
        </p:nvSpPr>
        <p:spPr>
          <a:noFill/>
        </p:spPr>
        <p:txBody>
          <a:bodyPr/>
          <a:lstStyle/>
          <a:p>
            <a:r>
              <a:rPr lang="en-US" smtClean="0"/>
              <a:t>March 2013</a:t>
            </a:r>
          </a:p>
        </p:txBody>
      </p:sp>
      <p:sp>
        <p:nvSpPr>
          <p:cNvPr id="21508" name="Footer Placeholder 4"/>
          <p:cNvSpPr>
            <a:spLocks noGrp="1"/>
          </p:cNvSpPr>
          <p:nvPr>
            <p:ph type="ftr" sz="quarter" idx="11"/>
          </p:nvPr>
        </p:nvSpPr>
        <p:spPr>
          <a:noFill/>
        </p:spPr>
        <p:txBody>
          <a:bodyPr/>
          <a:lstStyle/>
          <a:p>
            <a:r>
              <a:rPr lang="en-US" smtClean="0"/>
              <a:t>Hernandez,Li,Dotlić,Miura (NICT)</a:t>
            </a:r>
          </a:p>
        </p:txBody>
      </p:sp>
      <p:sp>
        <p:nvSpPr>
          <p:cNvPr id="21509" name="Slide Number Placeholder 5"/>
          <p:cNvSpPr>
            <a:spLocks noGrp="1"/>
          </p:cNvSpPr>
          <p:nvPr>
            <p:ph type="sldNum" sz="quarter" idx="12"/>
          </p:nvPr>
        </p:nvSpPr>
        <p:spPr>
          <a:noFill/>
        </p:spPr>
        <p:txBody>
          <a:bodyPr/>
          <a:lstStyle/>
          <a:p>
            <a:r>
              <a:rPr lang="en-US" smtClean="0"/>
              <a:t>Slide </a:t>
            </a:r>
            <a:fld id="{06424E06-30F5-4588-976A-BD4B31E179AF}" type="slidenum">
              <a:rPr lang="en-US" smtClean="0"/>
              <a:pPr/>
              <a:t>20</a:t>
            </a:fld>
            <a:endParaRPr lang="en-US" smtClean="0"/>
          </a:p>
        </p:txBody>
      </p:sp>
      <p:pic>
        <p:nvPicPr>
          <p:cNvPr id="21510" name="Picture 2"/>
          <p:cNvPicPr>
            <a:picLocks noChangeAspect="1" noChangeArrowheads="1"/>
          </p:cNvPicPr>
          <p:nvPr/>
        </p:nvPicPr>
        <p:blipFill>
          <a:blip r:embed="rId2" cstate="print"/>
          <a:srcRect/>
          <a:stretch>
            <a:fillRect/>
          </a:stretch>
        </p:blipFill>
        <p:spPr bwMode="auto">
          <a:xfrm>
            <a:off x="1317625" y="1676400"/>
            <a:ext cx="6172200" cy="4041775"/>
          </a:xfrm>
          <a:prstGeom prst="rect">
            <a:avLst/>
          </a:prstGeom>
          <a:noFill/>
          <a:ln w="12700">
            <a:noFill/>
            <a:miter lim="800000"/>
            <a:headEnd type="none" w="sm" len="sm"/>
            <a:tailEnd type="none" w="sm" len="sm"/>
          </a:ln>
        </p:spPr>
      </p:pic>
      <p:sp>
        <p:nvSpPr>
          <p:cNvPr id="7" name="TextBox 6"/>
          <p:cNvSpPr txBox="1"/>
          <p:nvPr/>
        </p:nvSpPr>
        <p:spPr>
          <a:xfrm>
            <a:off x="381000" y="3962400"/>
            <a:ext cx="880369" cy="276999"/>
          </a:xfrm>
          <a:prstGeom prst="rect">
            <a:avLst/>
          </a:prstGeom>
          <a:noFill/>
        </p:spPr>
        <p:txBody>
          <a:bodyPr wrap="none" rtlCol="0">
            <a:spAutoFit/>
          </a:bodyPr>
          <a:lstStyle/>
          <a:p>
            <a:r>
              <a:rPr lang="en-US" dirty="0" smtClean="0"/>
              <a:t>Interleaved</a:t>
            </a:r>
            <a:endParaRPr lang="en-US" dirty="0"/>
          </a:p>
        </p:txBody>
      </p:sp>
      <p:sp>
        <p:nvSpPr>
          <p:cNvPr id="8" name="TextBox 7"/>
          <p:cNvSpPr txBox="1"/>
          <p:nvPr/>
        </p:nvSpPr>
        <p:spPr>
          <a:xfrm>
            <a:off x="381000" y="4724400"/>
            <a:ext cx="878767" cy="276999"/>
          </a:xfrm>
          <a:prstGeom prst="rect">
            <a:avLst/>
          </a:prstGeom>
          <a:noFill/>
        </p:spPr>
        <p:txBody>
          <a:bodyPr wrap="none" rtlCol="0">
            <a:spAutoFit/>
          </a:bodyPr>
          <a:lstStyle/>
          <a:p>
            <a:r>
              <a:rPr lang="en-US" dirty="0" smtClean="0"/>
              <a:t>Distributed</a:t>
            </a:r>
            <a:endParaRPr lang="en-US" dirty="0"/>
          </a:p>
        </p:txBody>
      </p:sp>
      <p:sp>
        <p:nvSpPr>
          <p:cNvPr id="9" name="TextBox 8"/>
          <p:cNvSpPr txBox="1"/>
          <p:nvPr/>
        </p:nvSpPr>
        <p:spPr>
          <a:xfrm>
            <a:off x="457200" y="5334000"/>
            <a:ext cx="795411" cy="276999"/>
          </a:xfrm>
          <a:prstGeom prst="rect">
            <a:avLst/>
          </a:prstGeom>
          <a:noFill/>
        </p:spPr>
        <p:txBody>
          <a:bodyPr wrap="none" rtlCol="0">
            <a:spAutoFit/>
          </a:bodyPr>
          <a:lstStyle/>
          <a:p>
            <a:r>
              <a:rPr lang="en-US" dirty="0" smtClean="0"/>
              <a:t>Localized</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7"/>
          <p:cNvSpPr>
            <a:spLocks noGrp="1"/>
          </p:cNvSpPr>
          <p:nvPr>
            <p:ph type="title"/>
          </p:nvPr>
        </p:nvSpPr>
        <p:spPr/>
        <p:txBody>
          <a:bodyPr/>
          <a:lstStyle/>
          <a:p>
            <a:r>
              <a:rPr lang="en-US" smtClean="0"/>
              <a:t>Why low PAPR</a:t>
            </a:r>
          </a:p>
        </p:txBody>
      </p:sp>
      <p:sp>
        <p:nvSpPr>
          <p:cNvPr id="22531" name="Date Placeholder 2"/>
          <p:cNvSpPr>
            <a:spLocks noGrp="1"/>
          </p:cNvSpPr>
          <p:nvPr>
            <p:ph type="dt" sz="quarter" idx="10"/>
          </p:nvPr>
        </p:nvSpPr>
        <p:spPr>
          <a:noFill/>
        </p:spPr>
        <p:txBody>
          <a:bodyPr/>
          <a:lstStyle/>
          <a:p>
            <a:r>
              <a:rPr lang="en-US" smtClean="0"/>
              <a:t>March 2013</a:t>
            </a:r>
          </a:p>
        </p:txBody>
      </p:sp>
      <p:sp>
        <p:nvSpPr>
          <p:cNvPr id="22532" name="Footer Placeholder 3"/>
          <p:cNvSpPr>
            <a:spLocks noGrp="1"/>
          </p:cNvSpPr>
          <p:nvPr>
            <p:ph type="ftr" sz="quarter" idx="11"/>
          </p:nvPr>
        </p:nvSpPr>
        <p:spPr>
          <a:noFill/>
        </p:spPr>
        <p:txBody>
          <a:bodyPr/>
          <a:lstStyle/>
          <a:p>
            <a:r>
              <a:rPr lang="en-US" smtClean="0"/>
              <a:t>Hernandez,Li,Dotlić,Miura (NICT)</a:t>
            </a:r>
          </a:p>
        </p:txBody>
      </p:sp>
      <p:sp>
        <p:nvSpPr>
          <p:cNvPr id="22533" name="Slide Number Placeholder 4"/>
          <p:cNvSpPr>
            <a:spLocks noGrp="1"/>
          </p:cNvSpPr>
          <p:nvPr>
            <p:ph type="sldNum" sz="quarter" idx="12"/>
          </p:nvPr>
        </p:nvSpPr>
        <p:spPr>
          <a:noFill/>
        </p:spPr>
        <p:txBody>
          <a:bodyPr/>
          <a:lstStyle/>
          <a:p>
            <a:r>
              <a:rPr lang="en-US" smtClean="0"/>
              <a:t>Slide </a:t>
            </a:r>
            <a:fld id="{569B939F-E0E6-4EFD-97DA-C5672C0062B1}" type="slidenum">
              <a:rPr lang="en-US" smtClean="0"/>
              <a:pPr/>
              <a:t>21</a:t>
            </a:fld>
            <a:endParaRPr lang="en-US" smtClean="0"/>
          </a:p>
        </p:txBody>
      </p:sp>
      <p:pic>
        <p:nvPicPr>
          <p:cNvPr id="22534" name="Picture 2"/>
          <p:cNvPicPr>
            <a:picLocks noChangeAspect="1" noChangeArrowheads="1"/>
          </p:cNvPicPr>
          <p:nvPr/>
        </p:nvPicPr>
        <p:blipFill>
          <a:blip r:embed="rId2" cstate="print"/>
          <a:srcRect/>
          <a:stretch>
            <a:fillRect/>
          </a:stretch>
        </p:blipFill>
        <p:spPr bwMode="auto">
          <a:xfrm>
            <a:off x="1371600" y="2057400"/>
            <a:ext cx="6134100" cy="3651250"/>
          </a:xfrm>
          <a:prstGeom prst="rect">
            <a:avLst/>
          </a:prstGeom>
          <a:noFill/>
          <a:ln w="12700">
            <a:noFill/>
            <a:miter lim="800000"/>
            <a:headEnd type="none" w="sm" len="sm"/>
            <a:tailEnd type="none" w="sm" len="sm"/>
          </a:ln>
        </p:spPr>
      </p:pic>
      <p:sp>
        <p:nvSpPr>
          <p:cNvPr id="7" name="TextBox 6"/>
          <p:cNvSpPr txBox="1"/>
          <p:nvPr/>
        </p:nvSpPr>
        <p:spPr>
          <a:xfrm>
            <a:off x="1905000" y="5791200"/>
            <a:ext cx="1723549" cy="276999"/>
          </a:xfrm>
          <a:prstGeom prst="rect">
            <a:avLst/>
          </a:prstGeom>
          <a:noFill/>
        </p:spPr>
        <p:txBody>
          <a:bodyPr wrap="none" rtlCol="0">
            <a:spAutoFit/>
          </a:bodyPr>
          <a:lstStyle/>
          <a:p>
            <a:r>
              <a:rPr lang="en-US" dirty="0" smtClean="0"/>
              <a:t>M-</a:t>
            </a:r>
            <a:r>
              <a:rPr lang="en-US" dirty="0" err="1" smtClean="0"/>
              <a:t>DFT</a:t>
            </a:r>
            <a:r>
              <a:rPr lang="en-US" dirty="0" smtClean="0"/>
              <a:t>=64, N-</a:t>
            </a:r>
            <a:r>
              <a:rPr lang="en-US" dirty="0" err="1" smtClean="0"/>
              <a:t>IDFT</a:t>
            </a:r>
            <a:r>
              <a:rPr lang="en-US" dirty="0" smtClean="0"/>
              <a:t>=16</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z="3400" dirty="0" err="1" smtClean="0"/>
              <a:t>PAPR</a:t>
            </a:r>
            <a:endParaRPr lang="en-US" sz="3400" dirty="0" smtClean="0"/>
          </a:p>
        </p:txBody>
      </p:sp>
      <p:sp>
        <p:nvSpPr>
          <p:cNvPr id="23555" name="Date Placeholder 2"/>
          <p:cNvSpPr>
            <a:spLocks noGrp="1"/>
          </p:cNvSpPr>
          <p:nvPr>
            <p:ph type="dt" sz="quarter" idx="10"/>
          </p:nvPr>
        </p:nvSpPr>
        <p:spPr>
          <a:noFill/>
        </p:spPr>
        <p:txBody>
          <a:bodyPr/>
          <a:lstStyle/>
          <a:p>
            <a:r>
              <a:rPr lang="en-US" smtClean="0"/>
              <a:t>March 2013</a:t>
            </a:r>
          </a:p>
        </p:txBody>
      </p:sp>
      <p:sp>
        <p:nvSpPr>
          <p:cNvPr id="23556" name="Footer Placeholder 3"/>
          <p:cNvSpPr>
            <a:spLocks noGrp="1"/>
          </p:cNvSpPr>
          <p:nvPr>
            <p:ph type="ftr" sz="quarter" idx="11"/>
          </p:nvPr>
        </p:nvSpPr>
        <p:spPr>
          <a:noFill/>
        </p:spPr>
        <p:txBody>
          <a:bodyPr/>
          <a:lstStyle/>
          <a:p>
            <a:r>
              <a:rPr lang="en-US" smtClean="0"/>
              <a:t>Hernandez,Li,Dotlić,Miura (NICT)</a:t>
            </a:r>
          </a:p>
        </p:txBody>
      </p:sp>
      <p:sp>
        <p:nvSpPr>
          <p:cNvPr id="23557" name="Slide Number Placeholder 4"/>
          <p:cNvSpPr>
            <a:spLocks noGrp="1"/>
          </p:cNvSpPr>
          <p:nvPr>
            <p:ph type="sldNum" sz="quarter" idx="12"/>
          </p:nvPr>
        </p:nvSpPr>
        <p:spPr>
          <a:noFill/>
        </p:spPr>
        <p:txBody>
          <a:bodyPr/>
          <a:lstStyle/>
          <a:p>
            <a:r>
              <a:rPr lang="en-US" smtClean="0"/>
              <a:t>Slide </a:t>
            </a:r>
            <a:fld id="{F7BBA48B-2395-4A8C-936F-8BA970B543A2}" type="slidenum">
              <a:rPr lang="en-US" smtClean="0"/>
              <a:pPr/>
              <a:t>22</a:t>
            </a:fld>
            <a:endParaRPr lang="en-US" smtClean="0"/>
          </a:p>
        </p:txBody>
      </p:sp>
      <p:pic>
        <p:nvPicPr>
          <p:cNvPr id="23558" name="Picture 2"/>
          <p:cNvPicPr>
            <a:picLocks noChangeAspect="1" noChangeArrowheads="1"/>
          </p:cNvPicPr>
          <p:nvPr/>
        </p:nvPicPr>
        <p:blipFill>
          <a:blip r:embed="rId2" cstate="print"/>
          <a:srcRect/>
          <a:stretch>
            <a:fillRect/>
          </a:stretch>
        </p:blipFill>
        <p:spPr bwMode="auto">
          <a:xfrm>
            <a:off x="762000" y="1752600"/>
            <a:ext cx="7772400" cy="3478213"/>
          </a:xfrm>
          <a:prstGeom prst="rect">
            <a:avLst/>
          </a:prstGeom>
          <a:noFill/>
          <a:ln w="12700">
            <a:noFill/>
            <a:miter lim="800000"/>
            <a:headEnd type="none" w="sm" len="sm"/>
            <a:tailEnd type="none" w="sm" len="sm"/>
          </a:ln>
        </p:spPr>
      </p:pic>
      <p:sp>
        <p:nvSpPr>
          <p:cNvPr id="23559" name="TextBox 5"/>
          <p:cNvSpPr txBox="1">
            <a:spLocks noChangeArrowheads="1"/>
          </p:cNvSpPr>
          <p:nvPr/>
        </p:nvSpPr>
        <p:spPr bwMode="auto">
          <a:xfrm>
            <a:off x="609600" y="5867400"/>
            <a:ext cx="4038600" cy="461963"/>
          </a:xfrm>
          <a:prstGeom prst="rect">
            <a:avLst/>
          </a:prstGeom>
          <a:noFill/>
          <a:ln w="9525">
            <a:noFill/>
            <a:miter lim="800000"/>
            <a:headEnd/>
            <a:tailEnd/>
          </a:ln>
        </p:spPr>
        <p:txBody>
          <a:bodyPr>
            <a:spAutoFit/>
          </a:bodyPr>
          <a:lstStyle/>
          <a:p>
            <a:r>
              <a:rPr lang="en-US"/>
              <a:t>H. G. Myung </a:t>
            </a:r>
            <a:r>
              <a:rPr lang="en-US" i="1"/>
              <a:t>et al.</a:t>
            </a:r>
            <a:r>
              <a:rPr lang="en-US"/>
              <a:t>, “Peak-to-Average Power Ratio of Single Carrier FDMA Signals with Pulse Shaping", </a:t>
            </a:r>
            <a:r>
              <a:rPr lang="en-US" i="1"/>
              <a:t> PIMRC 2006</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Impact of nonlinear amplifier</a:t>
            </a:r>
            <a:endParaRPr lang="en-US" sz="3400" dirty="0"/>
          </a:p>
        </p:txBody>
      </p:sp>
      <p:sp>
        <p:nvSpPr>
          <p:cNvPr id="3" name="Content Placeholder 2"/>
          <p:cNvSpPr>
            <a:spLocks noGrp="1"/>
          </p:cNvSpPr>
          <p:nvPr>
            <p:ph idx="1"/>
          </p:nvPr>
        </p:nvSpPr>
        <p:spPr/>
        <p:txBody>
          <a:bodyPr/>
          <a:lstStyle/>
          <a:p>
            <a:r>
              <a:rPr lang="en-US" sz="2300" dirty="0" smtClean="0">
                <a:latin typeface="+mj-lt"/>
              </a:rPr>
              <a:t>When a signal with high </a:t>
            </a:r>
            <a:r>
              <a:rPr lang="en-US" sz="2300" dirty="0" err="1" smtClean="0">
                <a:latin typeface="+mj-lt"/>
              </a:rPr>
              <a:t>PAPR</a:t>
            </a:r>
            <a:r>
              <a:rPr lang="en-US" sz="2300" dirty="0" smtClean="0">
                <a:latin typeface="+mj-lt"/>
              </a:rPr>
              <a:t> passes through the </a:t>
            </a:r>
            <a:r>
              <a:rPr lang="en-US" sz="2300" dirty="0" err="1" smtClean="0">
                <a:latin typeface="+mj-lt"/>
              </a:rPr>
              <a:t>HPA</a:t>
            </a:r>
            <a:r>
              <a:rPr lang="en-US" sz="2300" dirty="0" smtClean="0">
                <a:latin typeface="+mj-lt"/>
              </a:rPr>
              <a:t>, which has nonlinear transfer function, spectral leakage occurs (in band and out band </a:t>
            </a:r>
            <a:r>
              <a:rPr lang="en-US" sz="2300" dirty="0" err="1" smtClean="0">
                <a:latin typeface="+mj-lt"/>
              </a:rPr>
              <a:t>intermodulation</a:t>
            </a:r>
            <a:r>
              <a:rPr lang="en-US" sz="2300" dirty="0" smtClean="0">
                <a:latin typeface="+mj-lt"/>
              </a:rPr>
              <a:t>) and the signal is distorted. This in turn causes PER degradation and Adjacent Channel Interference.</a:t>
            </a:r>
          </a:p>
          <a:p>
            <a:r>
              <a:rPr lang="en-US" sz="2300" dirty="0" smtClean="0">
                <a:latin typeface="+mj-lt"/>
              </a:rPr>
              <a:t>To reduce the non linear distortion effect, signal power is reduced before applying to the </a:t>
            </a:r>
            <a:r>
              <a:rPr lang="en-US" sz="2300" dirty="0" err="1" smtClean="0">
                <a:latin typeface="+mj-lt"/>
              </a:rPr>
              <a:t>HPA</a:t>
            </a:r>
            <a:r>
              <a:rPr lang="en-US" sz="2300" dirty="0" smtClean="0">
                <a:latin typeface="+mj-lt"/>
              </a:rPr>
              <a:t> input so that the probability of the signal peaks to be amplified in the linear region of the amplifier transfer function increases. This reduction of signal power is referred to as Back-Off.</a:t>
            </a:r>
          </a:p>
        </p:txBody>
      </p:sp>
      <p:sp>
        <p:nvSpPr>
          <p:cNvPr id="4" name="Date Placeholder 3"/>
          <p:cNvSpPr>
            <a:spLocks noGrp="1"/>
          </p:cNvSpPr>
          <p:nvPr>
            <p:ph type="dt" sz="half" idx="10"/>
          </p:nvPr>
        </p:nvSpPr>
        <p:spPr/>
        <p:txBody>
          <a:bodyPr/>
          <a:lstStyle/>
          <a:p>
            <a:pPr>
              <a:defRPr/>
            </a:pPr>
            <a:r>
              <a:rPr lang="en-US" smtClean="0"/>
              <a:t>March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79C01A0F-06F9-4140-BBA2-80574D575D15}"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Impact of nonlinear amplifier</a:t>
            </a:r>
            <a:endParaRPr lang="en-US" sz="3400" dirty="0"/>
          </a:p>
        </p:txBody>
      </p:sp>
      <p:sp>
        <p:nvSpPr>
          <p:cNvPr id="3" name="Content Placeholder 2"/>
          <p:cNvSpPr>
            <a:spLocks noGrp="1"/>
          </p:cNvSpPr>
          <p:nvPr>
            <p:ph idx="1"/>
          </p:nvPr>
        </p:nvSpPr>
        <p:spPr/>
        <p:txBody>
          <a:bodyPr/>
          <a:lstStyle/>
          <a:p>
            <a:r>
              <a:rPr lang="en-US" sz="2400" dirty="0" smtClean="0">
                <a:latin typeface="+mj-lt"/>
              </a:rPr>
              <a:t>The larger the Back-Off, higher the reduction of the distortion effect. However, It reduces the total available transmit power which eventually reduces the coverage area of the system.</a:t>
            </a:r>
          </a:p>
          <a:p>
            <a:r>
              <a:rPr lang="en-US" sz="2400" dirty="0" smtClean="0">
                <a:latin typeface="+mj-lt"/>
              </a:rPr>
              <a:t>There is a rule of thumb: 6 dB back-off from P1 compression point will be ok for most digital modulations, but 10 dB back-off for OFDM.</a:t>
            </a:r>
          </a:p>
          <a:p>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March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79C01A0F-06F9-4140-BBA2-80574D575D15}"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Impact of nonlinear amplifier</a:t>
            </a:r>
            <a:endParaRPr lang="en-US" sz="3400" dirty="0"/>
          </a:p>
        </p:txBody>
      </p:sp>
      <p:sp>
        <p:nvSpPr>
          <p:cNvPr id="3" name="Content Placeholder 2"/>
          <p:cNvSpPr>
            <a:spLocks noGrp="1"/>
          </p:cNvSpPr>
          <p:nvPr>
            <p:ph idx="1"/>
          </p:nvPr>
        </p:nvSpPr>
        <p:spPr/>
        <p:txBody>
          <a:bodyPr/>
          <a:lstStyle/>
          <a:p>
            <a:pPr eaLnBrk="1" hangingPunct="1"/>
            <a:r>
              <a:rPr lang="en-US" sz="2400" dirty="0" smtClean="0">
                <a:latin typeface="+mj-lt"/>
              </a:rPr>
              <a:t>Rapp model for power amplifier</a:t>
            </a:r>
          </a:p>
          <a:p>
            <a:pPr eaLnBrk="1" hangingPunct="1"/>
            <a:endParaRPr lang="en-US" sz="2400" dirty="0" smtClean="0">
              <a:latin typeface="+mj-lt"/>
            </a:endParaRPr>
          </a:p>
          <a:p>
            <a:pPr eaLnBrk="1" hangingPunct="1">
              <a:buFont typeface="Wingdings" pitchFamily="2" charset="2"/>
              <a:buNone/>
            </a:pPr>
            <a:endParaRPr lang="en-US" sz="2400" dirty="0" smtClean="0">
              <a:latin typeface="+mj-lt"/>
            </a:endParaRPr>
          </a:p>
          <a:p>
            <a:pPr eaLnBrk="1" hangingPunct="1"/>
            <a:endParaRPr lang="en-US" sz="2400" dirty="0" smtClean="0">
              <a:latin typeface="+mj-lt"/>
            </a:endParaRPr>
          </a:p>
          <a:p>
            <a:pPr eaLnBrk="1" hangingPunct="1"/>
            <a:r>
              <a:rPr lang="en-US" sz="2400" dirty="0" smtClean="0">
                <a:latin typeface="+mj-lt"/>
              </a:rPr>
              <a:t>Input Back-Off  </a:t>
            </a:r>
          </a:p>
          <a:p>
            <a:pPr eaLnBrk="1" hangingPunct="1"/>
            <a:endParaRPr lang="en-US" sz="2400" dirty="0" smtClean="0">
              <a:latin typeface="+mj-lt"/>
            </a:endParaRPr>
          </a:p>
          <a:p>
            <a:pPr eaLnBrk="1" hangingPunct="1"/>
            <a:r>
              <a:rPr lang="en-US" sz="2400" i="1" dirty="0" smtClean="0">
                <a:latin typeface="+mj-lt"/>
              </a:rPr>
              <a:t>P</a:t>
            </a:r>
            <a:r>
              <a:rPr lang="en-US" sz="2400" i="1" baseline="-25000" dirty="0" smtClean="0">
                <a:latin typeface="+mj-lt"/>
              </a:rPr>
              <a:t>s</a:t>
            </a:r>
            <a:r>
              <a:rPr lang="en-US" sz="2400" dirty="0" smtClean="0">
                <a:latin typeface="+mj-lt"/>
              </a:rPr>
              <a:t>=power when </a:t>
            </a:r>
            <a:r>
              <a:rPr lang="en-US" sz="2400" i="1" dirty="0" smtClean="0">
                <a:latin typeface="+mj-lt"/>
              </a:rPr>
              <a:t>V</a:t>
            </a:r>
            <a:r>
              <a:rPr lang="en-US" sz="2400" i="1" baseline="-25000" dirty="0" smtClean="0">
                <a:latin typeface="+mj-lt"/>
              </a:rPr>
              <a:t>i</a:t>
            </a:r>
            <a:r>
              <a:rPr lang="en-US" sz="2400" i="1" dirty="0" smtClean="0">
                <a:latin typeface="+mj-lt"/>
              </a:rPr>
              <a:t>=V</a:t>
            </a:r>
            <a:r>
              <a:rPr lang="en-US" sz="2400" i="1" baseline="-25000" dirty="0" smtClean="0">
                <a:latin typeface="+mj-lt"/>
              </a:rPr>
              <a:t>s</a:t>
            </a:r>
            <a:r>
              <a:rPr lang="en-US" sz="2400" dirty="0" smtClean="0">
                <a:latin typeface="+mj-lt"/>
              </a:rPr>
              <a:t>,  </a:t>
            </a:r>
            <a:r>
              <a:rPr lang="en-US" sz="2400" i="1" dirty="0" smtClean="0">
                <a:latin typeface="+mj-lt"/>
              </a:rPr>
              <a:t>P</a:t>
            </a:r>
            <a:r>
              <a:rPr lang="en-US" sz="2400" i="1" baseline="-25000" dirty="0" smtClean="0">
                <a:latin typeface="+mj-lt"/>
              </a:rPr>
              <a:t>i</a:t>
            </a:r>
            <a:r>
              <a:rPr lang="en-US" sz="2400" dirty="0" smtClean="0">
                <a:latin typeface="+mj-lt"/>
              </a:rPr>
              <a:t>=input power</a:t>
            </a:r>
          </a:p>
          <a:p>
            <a:endParaRPr lang="en-US" dirty="0"/>
          </a:p>
        </p:txBody>
      </p:sp>
      <p:sp>
        <p:nvSpPr>
          <p:cNvPr id="4" name="Date Placeholder 3"/>
          <p:cNvSpPr>
            <a:spLocks noGrp="1"/>
          </p:cNvSpPr>
          <p:nvPr>
            <p:ph type="dt" sz="half" idx="10"/>
          </p:nvPr>
        </p:nvSpPr>
        <p:spPr/>
        <p:txBody>
          <a:bodyPr/>
          <a:lstStyle/>
          <a:p>
            <a:pPr>
              <a:defRPr/>
            </a:pPr>
            <a:r>
              <a:rPr lang="en-US" smtClean="0"/>
              <a:t>March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79C01A0F-06F9-4140-BBA2-80574D575D15}" type="slidenum">
              <a:rPr lang="en-US" smtClean="0"/>
              <a:pPr>
                <a:defRPr/>
              </a:pPr>
              <a:t>25</a:t>
            </a:fld>
            <a:endParaRPr lang="en-US"/>
          </a:p>
        </p:txBody>
      </p:sp>
      <p:graphicFrame>
        <p:nvGraphicFramePr>
          <p:cNvPr id="86018" name="Object 2"/>
          <p:cNvGraphicFramePr>
            <a:graphicFrameLocks noChangeAspect="1"/>
          </p:cNvGraphicFramePr>
          <p:nvPr/>
        </p:nvGraphicFramePr>
        <p:xfrm>
          <a:off x="1428750" y="2449513"/>
          <a:ext cx="1889125" cy="1122362"/>
        </p:xfrm>
        <a:graphic>
          <a:graphicData uri="http://schemas.openxmlformats.org/presentationml/2006/ole">
            <p:oleObj spid="_x0000_s86026" name="Equation" r:id="rId3" imgW="1282700" imgH="762000" progId="Equation.3">
              <p:embed/>
            </p:oleObj>
          </a:graphicData>
        </a:graphic>
      </p:graphicFrame>
      <p:graphicFrame>
        <p:nvGraphicFramePr>
          <p:cNvPr id="86019" name="Object 3"/>
          <p:cNvGraphicFramePr>
            <a:graphicFrameLocks noChangeAspect="1"/>
          </p:cNvGraphicFramePr>
          <p:nvPr/>
        </p:nvGraphicFramePr>
        <p:xfrm>
          <a:off x="3200400" y="3733800"/>
          <a:ext cx="1387643" cy="609600"/>
        </p:xfrm>
        <a:graphic>
          <a:graphicData uri="http://schemas.openxmlformats.org/presentationml/2006/ole">
            <p:oleObj spid="_x0000_s86027" name="Equation" r:id="rId4" imgW="952087" imgH="418918" progId="Equation.3">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Nonlinear amplifier Rapp model</a:t>
            </a:r>
            <a:endParaRPr lang="en-US" sz="3400" dirty="0"/>
          </a:p>
        </p:txBody>
      </p:sp>
      <p:sp>
        <p:nvSpPr>
          <p:cNvPr id="3" name="Date Placeholder 2"/>
          <p:cNvSpPr>
            <a:spLocks noGrp="1"/>
          </p:cNvSpPr>
          <p:nvPr>
            <p:ph type="dt" sz="half" idx="10"/>
          </p:nvPr>
        </p:nvSpPr>
        <p:spPr/>
        <p:txBody>
          <a:bodyPr/>
          <a:lstStyle/>
          <a:p>
            <a:pPr>
              <a:defRPr/>
            </a:pPr>
            <a:r>
              <a:rPr lang="en-US" smtClean="0"/>
              <a:t>March 2013</a:t>
            </a:r>
            <a:endParaRPr lang="en-US"/>
          </a:p>
        </p:txBody>
      </p:sp>
      <p:sp>
        <p:nvSpPr>
          <p:cNvPr id="4" name="Footer Placeholder 3"/>
          <p:cNvSpPr>
            <a:spLocks noGrp="1"/>
          </p:cNvSpPr>
          <p:nvPr>
            <p:ph type="ftr" sz="quarter" idx="11"/>
          </p:nvPr>
        </p:nvSpPr>
        <p:spPr/>
        <p:txBody>
          <a:bodyPr/>
          <a:lstStyle/>
          <a:p>
            <a:pPr>
              <a:defRPr/>
            </a:pPr>
            <a:r>
              <a:rPr lang="en-US" smtClean="0"/>
              <a:t>Hernandez,Li,Dotlić,Miura (NICT)</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97C5A047-55A6-4834-BE02-040B442471B8}" type="slidenum">
              <a:rPr lang="en-US" smtClean="0"/>
              <a:pPr>
                <a:defRPr/>
              </a:pPr>
              <a:t>26</a:t>
            </a:fld>
            <a:endParaRPr lang="en-US"/>
          </a:p>
        </p:txBody>
      </p:sp>
      <p:pic>
        <p:nvPicPr>
          <p:cNvPr id="83970" name="Picture 2"/>
          <p:cNvPicPr>
            <a:picLocks noChangeAspect="1" noChangeArrowheads="1"/>
          </p:cNvPicPr>
          <p:nvPr/>
        </p:nvPicPr>
        <p:blipFill>
          <a:blip r:embed="rId2" cstate="print"/>
          <a:srcRect/>
          <a:stretch>
            <a:fillRect/>
          </a:stretch>
        </p:blipFill>
        <p:spPr bwMode="auto">
          <a:xfrm>
            <a:off x="1524000" y="1752600"/>
            <a:ext cx="6981825" cy="4444701"/>
          </a:xfrm>
          <a:prstGeom prst="rect">
            <a:avLst/>
          </a:prstGeom>
          <a:noFill/>
          <a:ln w="9525">
            <a:noFill/>
            <a:miter lim="800000"/>
            <a:headEnd/>
            <a:tailEnd/>
          </a:ln>
        </p:spPr>
      </p:pic>
      <p:sp>
        <p:nvSpPr>
          <p:cNvPr id="7" name="TextBox 6"/>
          <p:cNvSpPr txBox="1"/>
          <p:nvPr/>
        </p:nvSpPr>
        <p:spPr>
          <a:xfrm>
            <a:off x="76200" y="2590800"/>
            <a:ext cx="1170962" cy="276999"/>
          </a:xfrm>
          <a:prstGeom prst="rect">
            <a:avLst/>
          </a:prstGeom>
          <a:noFill/>
        </p:spPr>
        <p:txBody>
          <a:bodyPr wrap="none" rtlCol="0">
            <a:spAutoFit/>
          </a:bodyPr>
          <a:lstStyle/>
          <a:p>
            <a:r>
              <a:rPr lang="en-US" dirty="0" smtClean="0"/>
              <a:t>Output back-off</a:t>
            </a:r>
            <a:endParaRPr lang="en-US" dirty="0"/>
          </a:p>
        </p:txBody>
      </p:sp>
      <p:sp>
        <p:nvSpPr>
          <p:cNvPr id="8" name="Rectangle 7"/>
          <p:cNvSpPr/>
          <p:nvPr/>
        </p:nvSpPr>
        <p:spPr>
          <a:xfrm>
            <a:off x="76200" y="2895600"/>
            <a:ext cx="1068369" cy="276999"/>
          </a:xfrm>
          <a:prstGeom prst="rect">
            <a:avLst/>
          </a:prstGeom>
        </p:spPr>
        <p:txBody>
          <a:bodyPr wrap="none">
            <a:spAutoFit/>
          </a:bodyPr>
          <a:lstStyle/>
          <a:p>
            <a:r>
              <a:rPr lang="en-US" dirty="0" smtClean="0"/>
              <a:t>Input back-off</a:t>
            </a:r>
            <a:endParaRPr lang="en-US" dirty="0"/>
          </a:p>
        </p:txBody>
      </p:sp>
      <p:sp>
        <p:nvSpPr>
          <p:cNvPr id="9" name="TextBox 8"/>
          <p:cNvSpPr txBox="1"/>
          <p:nvPr/>
        </p:nvSpPr>
        <p:spPr>
          <a:xfrm>
            <a:off x="76200" y="3886200"/>
            <a:ext cx="1415772" cy="461665"/>
          </a:xfrm>
          <a:prstGeom prst="rect">
            <a:avLst/>
          </a:prstGeom>
          <a:noFill/>
        </p:spPr>
        <p:txBody>
          <a:bodyPr wrap="none" rtlCol="0">
            <a:spAutoFit/>
          </a:bodyPr>
          <a:lstStyle/>
          <a:p>
            <a:r>
              <a:rPr lang="en-US" dirty="0" smtClean="0"/>
              <a:t>Adjacent channel </a:t>
            </a:r>
          </a:p>
          <a:p>
            <a:r>
              <a:rPr lang="en-US" dirty="0" smtClean="0"/>
              <a:t>leakage-power ratio</a:t>
            </a:r>
            <a:endParaRPr lang="en-US" dirty="0"/>
          </a:p>
        </p:txBody>
      </p:sp>
      <p:sp>
        <p:nvSpPr>
          <p:cNvPr id="10" name="TextBox 9"/>
          <p:cNvSpPr txBox="1"/>
          <p:nvPr/>
        </p:nvSpPr>
        <p:spPr>
          <a:xfrm>
            <a:off x="76200" y="3581400"/>
            <a:ext cx="1625766" cy="276999"/>
          </a:xfrm>
          <a:prstGeom prst="rect">
            <a:avLst/>
          </a:prstGeom>
          <a:noFill/>
        </p:spPr>
        <p:txBody>
          <a:bodyPr wrap="none" rtlCol="0">
            <a:spAutoFit/>
          </a:bodyPr>
          <a:lstStyle/>
          <a:p>
            <a:r>
              <a:rPr lang="en-US" dirty="0" smtClean="0"/>
              <a:t>Error vector magnitude</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Impact of nonlinear amplifier</a:t>
            </a:r>
            <a:endParaRPr lang="en-US" sz="3400" dirty="0"/>
          </a:p>
        </p:txBody>
      </p:sp>
      <p:sp>
        <p:nvSpPr>
          <p:cNvPr id="6" name="Content Placeholder 5"/>
          <p:cNvSpPr>
            <a:spLocks noGrp="1"/>
          </p:cNvSpPr>
          <p:nvPr>
            <p:ph idx="1"/>
          </p:nvPr>
        </p:nvSpPr>
        <p:spPr/>
        <p:txBody>
          <a:bodyPr/>
          <a:lstStyle/>
          <a:p>
            <a:r>
              <a:rPr lang="en-US" sz="2400" dirty="0" smtClean="0">
                <a:latin typeface="+mj-lt"/>
              </a:rPr>
              <a:t>In terms of back-off SC-FDMA has an advantage of around 2 dB respect to OFDMA.</a:t>
            </a:r>
          </a:p>
          <a:p>
            <a:endParaRPr lang="en-US" sz="2400" dirty="0">
              <a:latin typeface="+mj-lt"/>
            </a:endParaRPr>
          </a:p>
        </p:txBody>
      </p:sp>
      <p:sp>
        <p:nvSpPr>
          <p:cNvPr id="3" name="Date Placeholder 2"/>
          <p:cNvSpPr>
            <a:spLocks noGrp="1"/>
          </p:cNvSpPr>
          <p:nvPr>
            <p:ph type="dt" sz="half" idx="10"/>
          </p:nvPr>
        </p:nvSpPr>
        <p:spPr/>
        <p:txBody>
          <a:bodyPr/>
          <a:lstStyle/>
          <a:p>
            <a:pPr>
              <a:defRPr/>
            </a:pPr>
            <a:r>
              <a:rPr lang="en-US" smtClean="0"/>
              <a:t>March 2013</a:t>
            </a:r>
            <a:endParaRPr lang="en-US"/>
          </a:p>
        </p:txBody>
      </p:sp>
      <p:sp>
        <p:nvSpPr>
          <p:cNvPr id="4" name="Footer Placeholder 3"/>
          <p:cNvSpPr>
            <a:spLocks noGrp="1"/>
          </p:cNvSpPr>
          <p:nvPr>
            <p:ph type="ftr" sz="quarter" idx="11"/>
          </p:nvPr>
        </p:nvSpPr>
        <p:spPr/>
        <p:txBody>
          <a:bodyPr/>
          <a:lstStyle/>
          <a:p>
            <a:pPr>
              <a:defRPr/>
            </a:pPr>
            <a:r>
              <a:rPr lang="en-US" smtClean="0"/>
              <a:t>Hernandez,Li,Dotlić,Miura (NICT)</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97C5A047-55A6-4834-BE02-040B442471B8}"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PER performance</a:t>
            </a:r>
          </a:p>
        </p:txBody>
      </p:sp>
      <p:sp>
        <p:nvSpPr>
          <p:cNvPr id="24579" name="Date Placeholder 2"/>
          <p:cNvSpPr>
            <a:spLocks noGrp="1"/>
          </p:cNvSpPr>
          <p:nvPr>
            <p:ph type="dt" sz="quarter" idx="10"/>
          </p:nvPr>
        </p:nvSpPr>
        <p:spPr>
          <a:noFill/>
        </p:spPr>
        <p:txBody>
          <a:bodyPr/>
          <a:lstStyle/>
          <a:p>
            <a:r>
              <a:rPr lang="en-US" smtClean="0"/>
              <a:t>March 2013</a:t>
            </a:r>
          </a:p>
        </p:txBody>
      </p:sp>
      <p:sp>
        <p:nvSpPr>
          <p:cNvPr id="24580" name="Footer Placeholder 3"/>
          <p:cNvSpPr>
            <a:spLocks noGrp="1"/>
          </p:cNvSpPr>
          <p:nvPr>
            <p:ph type="ftr" sz="quarter" idx="11"/>
          </p:nvPr>
        </p:nvSpPr>
        <p:spPr>
          <a:noFill/>
        </p:spPr>
        <p:txBody>
          <a:bodyPr/>
          <a:lstStyle/>
          <a:p>
            <a:r>
              <a:rPr lang="en-US" smtClean="0"/>
              <a:t>Hernandez,Li,Dotlić,Miura (NICT)</a:t>
            </a:r>
          </a:p>
        </p:txBody>
      </p:sp>
      <p:sp>
        <p:nvSpPr>
          <p:cNvPr id="24581" name="Slide Number Placeholder 4"/>
          <p:cNvSpPr>
            <a:spLocks noGrp="1"/>
          </p:cNvSpPr>
          <p:nvPr>
            <p:ph type="sldNum" sz="quarter" idx="12"/>
          </p:nvPr>
        </p:nvSpPr>
        <p:spPr>
          <a:noFill/>
        </p:spPr>
        <p:txBody>
          <a:bodyPr/>
          <a:lstStyle/>
          <a:p>
            <a:r>
              <a:rPr lang="en-US" smtClean="0"/>
              <a:t>Slide </a:t>
            </a:r>
            <a:fld id="{30658233-4580-4A67-8568-EBA18C292D2D}" type="slidenum">
              <a:rPr lang="en-US" smtClean="0"/>
              <a:pPr/>
              <a:t>28</a:t>
            </a:fld>
            <a:endParaRPr lang="en-US" smtClean="0"/>
          </a:p>
        </p:txBody>
      </p:sp>
      <p:pic>
        <p:nvPicPr>
          <p:cNvPr id="24582" name="Picture 2"/>
          <p:cNvPicPr>
            <a:picLocks noChangeAspect="1" noChangeArrowheads="1"/>
          </p:cNvPicPr>
          <p:nvPr/>
        </p:nvPicPr>
        <p:blipFill>
          <a:blip r:embed="rId2" cstate="print"/>
          <a:srcRect/>
          <a:stretch>
            <a:fillRect/>
          </a:stretch>
        </p:blipFill>
        <p:spPr bwMode="auto">
          <a:xfrm>
            <a:off x="0" y="1981200"/>
            <a:ext cx="4622801" cy="3657600"/>
          </a:xfrm>
          <a:prstGeom prst="rect">
            <a:avLst/>
          </a:prstGeom>
          <a:noFill/>
          <a:ln w="12700">
            <a:noFill/>
            <a:miter lim="800000"/>
            <a:headEnd type="none" w="sm" len="sm"/>
            <a:tailEnd type="none" w="sm" len="sm"/>
          </a:ln>
        </p:spPr>
      </p:pic>
      <p:pic>
        <p:nvPicPr>
          <p:cNvPr id="24583" name="Picture 3"/>
          <p:cNvPicPr>
            <a:picLocks noChangeAspect="1" noChangeArrowheads="1"/>
          </p:cNvPicPr>
          <p:nvPr/>
        </p:nvPicPr>
        <p:blipFill>
          <a:blip r:embed="rId3" cstate="print"/>
          <a:srcRect/>
          <a:stretch>
            <a:fillRect/>
          </a:stretch>
        </p:blipFill>
        <p:spPr bwMode="auto">
          <a:xfrm>
            <a:off x="4578350" y="1981200"/>
            <a:ext cx="4565650" cy="3757613"/>
          </a:xfrm>
          <a:prstGeom prst="rect">
            <a:avLst/>
          </a:prstGeom>
          <a:noFill/>
          <a:ln w="12700">
            <a:noFill/>
            <a:miter lim="800000"/>
            <a:headEnd type="none" w="sm" len="sm"/>
            <a:tailEnd type="none" w="sm" len="sm"/>
          </a:ln>
        </p:spPr>
      </p:pic>
      <p:sp>
        <p:nvSpPr>
          <p:cNvPr id="24584" name="TextBox 5"/>
          <p:cNvSpPr txBox="1">
            <a:spLocks noChangeArrowheads="1"/>
          </p:cNvSpPr>
          <p:nvPr/>
        </p:nvSpPr>
        <p:spPr bwMode="auto">
          <a:xfrm>
            <a:off x="2171700" y="5707063"/>
            <a:ext cx="685800" cy="277812"/>
          </a:xfrm>
          <a:prstGeom prst="rect">
            <a:avLst/>
          </a:prstGeom>
          <a:noFill/>
          <a:ln w="9525">
            <a:noFill/>
            <a:miter lim="800000"/>
            <a:headEnd/>
            <a:tailEnd/>
          </a:ln>
        </p:spPr>
        <p:txBody>
          <a:bodyPr>
            <a:spAutoFit/>
          </a:bodyPr>
          <a:lstStyle/>
          <a:p>
            <a:r>
              <a:rPr lang="en-US"/>
              <a:t>QPSK</a:t>
            </a:r>
          </a:p>
        </p:txBody>
      </p:sp>
      <p:sp>
        <p:nvSpPr>
          <p:cNvPr id="24585" name="TextBox 6"/>
          <p:cNvSpPr txBox="1">
            <a:spLocks noChangeArrowheads="1"/>
          </p:cNvSpPr>
          <p:nvPr/>
        </p:nvSpPr>
        <p:spPr bwMode="auto">
          <a:xfrm>
            <a:off x="6553200" y="5743575"/>
            <a:ext cx="838200" cy="277813"/>
          </a:xfrm>
          <a:prstGeom prst="rect">
            <a:avLst/>
          </a:prstGeom>
          <a:noFill/>
          <a:ln w="9525">
            <a:noFill/>
            <a:miter lim="800000"/>
            <a:headEnd/>
            <a:tailEnd/>
          </a:ln>
        </p:spPr>
        <p:txBody>
          <a:bodyPr>
            <a:spAutoFit/>
          </a:bodyPr>
          <a:lstStyle/>
          <a:p>
            <a:r>
              <a:rPr lang="en-US"/>
              <a:t>16-QAM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Conclusion</a:t>
            </a:r>
            <a:endParaRPr lang="en-US" dirty="0"/>
          </a:p>
        </p:txBody>
      </p:sp>
      <p:sp>
        <p:nvSpPr>
          <p:cNvPr id="7" name="Content Placeholder 6"/>
          <p:cNvSpPr>
            <a:spLocks noGrp="1"/>
          </p:cNvSpPr>
          <p:nvPr>
            <p:ph idx="1"/>
          </p:nvPr>
        </p:nvSpPr>
        <p:spPr/>
        <p:txBody>
          <a:bodyPr/>
          <a:lstStyle/>
          <a:p>
            <a:r>
              <a:rPr lang="en-US" sz="2300" dirty="0" smtClean="0">
                <a:latin typeface="+mj-lt"/>
              </a:rPr>
              <a:t>A SC/FDE  systems and in particular DFT-Spread OFDM gives similar results compared to OFDM, while avoiding its PAPR and synchronization problems.</a:t>
            </a:r>
          </a:p>
          <a:p>
            <a:r>
              <a:rPr lang="en-US" sz="2300" dirty="0" smtClean="0">
                <a:latin typeface="+mj-lt"/>
              </a:rPr>
              <a:t>DFT-Spread OFDM implies implementations with low cost power amplifier and synchronization, and lower power consumption (longer battery life) compared to OFDM.</a:t>
            </a:r>
          </a:p>
          <a:p>
            <a:r>
              <a:rPr lang="en-US" sz="2300" dirty="0" smtClean="0">
                <a:latin typeface="+mj-lt"/>
              </a:rPr>
              <a:t>These are desired properties for PAC mobile terminals.</a:t>
            </a:r>
            <a:endParaRPr lang="en-US" sz="2300" dirty="0">
              <a:latin typeface="+mj-lt"/>
            </a:endParaRPr>
          </a:p>
        </p:txBody>
      </p:sp>
      <p:sp>
        <p:nvSpPr>
          <p:cNvPr id="3" name="Date Placeholder 2"/>
          <p:cNvSpPr>
            <a:spLocks noGrp="1"/>
          </p:cNvSpPr>
          <p:nvPr>
            <p:ph type="dt" sz="half" idx="10"/>
          </p:nvPr>
        </p:nvSpPr>
        <p:spPr/>
        <p:txBody>
          <a:bodyPr/>
          <a:lstStyle/>
          <a:p>
            <a:pPr>
              <a:defRPr/>
            </a:pPr>
            <a:r>
              <a:rPr lang="en-US" smtClean="0"/>
              <a:t>March 2013</a:t>
            </a:r>
            <a:endParaRPr lang="en-US"/>
          </a:p>
        </p:txBody>
      </p:sp>
      <p:sp>
        <p:nvSpPr>
          <p:cNvPr id="4" name="Footer Placeholder 3"/>
          <p:cNvSpPr>
            <a:spLocks noGrp="1"/>
          </p:cNvSpPr>
          <p:nvPr>
            <p:ph type="ftr" sz="quarter" idx="11"/>
          </p:nvPr>
        </p:nvSpPr>
        <p:spPr/>
        <p:txBody>
          <a:bodyPr/>
          <a:lstStyle/>
          <a:p>
            <a:pPr>
              <a:defRPr/>
            </a:pPr>
            <a:r>
              <a:rPr lang="en-US" smtClean="0"/>
              <a:t>Hernandez,Li,Dotlić,Miura (NICT)</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97C5A047-55A6-4834-BE02-040B442471B8}"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3400" dirty="0" smtClean="0"/>
              <a:t>Multipath propagation</a:t>
            </a:r>
          </a:p>
        </p:txBody>
      </p:sp>
      <p:sp>
        <p:nvSpPr>
          <p:cNvPr id="5123" name="Content Placeholder 2"/>
          <p:cNvSpPr>
            <a:spLocks noGrp="1"/>
          </p:cNvSpPr>
          <p:nvPr>
            <p:ph idx="1"/>
          </p:nvPr>
        </p:nvSpPr>
        <p:spPr/>
        <p:txBody>
          <a:bodyPr/>
          <a:lstStyle/>
          <a:p>
            <a:r>
              <a:rPr lang="en-US" dirty="0" err="1" smtClean="0"/>
              <a:t>gg</a:t>
            </a:r>
            <a:endParaRPr lang="en-US" dirty="0" smtClean="0"/>
          </a:p>
        </p:txBody>
      </p:sp>
      <p:sp>
        <p:nvSpPr>
          <p:cNvPr id="5124" name="Date Placeholder 3"/>
          <p:cNvSpPr>
            <a:spLocks noGrp="1"/>
          </p:cNvSpPr>
          <p:nvPr>
            <p:ph type="dt" sz="quarter" idx="10"/>
          </p:nvPr>
        </p:nvSpPr>
        <p:spPr>
          <a:noFill/>
        </p:spPr>
        <p:txBody>
          <a:bodyPr/>
          <a:lstStyle/>
          <a:p>
            <a:r>
              <a:rPr lang="en-US" smtClean="0"/>
              <a:t>March 2013</a:t>
            </a:r>
          </a:p>
        </p:txBody>
      </p:sp>
      <p:sp>
        <p:nvSpPr>
          <p:cNvPr id="5125" name="Footer Placeholder 4"/>
          <p:cNvSpPr>
            <a:spLocks noGrp="1"/>
          </p:cNvSpPr>
          <p:nvPr>
            <p:ph type="ftr" sz="quarter" idx="11"/>
          </p:nvPr>
        </p:nvSpPr>
        <p:spPr>
          <a:noFill/>
        </p:spPr>
        <p:txBody>
          <a:bodyPr/>
          <a:lstStyle/>
          <a:p>
            <a:r>
              <a:rPr lang="en-US" smtClean="0"/>
              <a:t>Hernandez,Li,Dotlić,Miura (NICT)</a:t>
            </a:r>
          </a:p>
        </p:txBody>
      </p:sp>
      <p:sp>
        <p:nvSpPr>
          <p:cNvPr id="5126" name="Slide Number Placeholder 5"/>
          <p:cNvSpPr>
            <a:spLocks noGrp="1"/>
          </p:cNvSpPr>
          <p:nvPr>
            <p:ph type="sldNum" sz="quarter" idx="12"/>
          </p:nvPr>
        </p:nvSpPr>
        <p:spPr>
          <a:noFill/>
        </p:spPr>
        <p:txBody>
          <a:bodyPr/>
          <a:lstStyle/>
          <a:p>
            <a:r>
              <a:rPr lang="en-US" smtClean="0"/>
              <a:t>Slide </a:t>
            </a:r>
            <a:fld id="{E390F11B-D5C3-4166-9F3B-4A64C8F15EB3}" type="slidenum">
              <a:rPr lang="en-US" smtClean="0"/>
              <a:pPr/>
              <a:t>3</a:t>
            </a:fld>
            <a:endParaRPr lang="en-US" smtClean="0"/>
          </a:p>
        </p:txBody>
      </p:sp>
      <p:pic>
        <p:nvPicPr>
          <p:cNvPr id="5127" name="Picture 2"/>
          <p:cNvPicPr>
            <a:picLocks noChangeAspect="1" noChangeArrowheads="1"/>
          </p:cNvPicPr>
          <p:nvPr/>
        </p:nvPicPr>
        <p:blipFill>
          <a:blip r:embed="rId2" cstate="print"/>
          <a:srcRect/>
          <a:stretch>
            <a:fillRect/>
          </a:stretch>
        </p:blipFill>
        <p:spPr bwMode="auto">
          <a:xfrm>
            <a:off x="701675" y="1981200"/>
            <a:ext cx="4699000" cy="2590800"/>
          </a:xfrm>
          <a:prstGeom prst="rect">
            <a:avLst/>
          </a:prstGeom>
          <a:noFill/>
          <a:ln w="12700">
            <a:noFill/>
            <a:miter lim="800000"/>
            <a:headEnd type="none" w="sm" len="sm"/>
            <a:tailEnd type="none" w="sm" len="sm"/>
          </a:ln>
        </p:spPr>
      </p:pic>
      <p:pic>
        <p:nvPicPr>
          <p:cNvPr id="5128" name="Picture 3"/>
          <p:cNvPicPr>
            <a:picLocks noChangeAspect="1" noChangeArrowheads="1"/>
          </p:cNvPicPr>
          <p:nvPr/>
        </p:nvPicPr>
        <p:blipFill>
          <a:blip r:embed="rId3" cstate="print"/>
          <a:srcRect/>
          <a:stretch>
            <a:fillRect/>
          </a:stretch>
        </p:blipFill>
        <p:spPr bwMode="auto">
          <a:xfrm>
            <a:off x="5181600" y="4114800"/>
            <a:ext cx="3657600" cy="1992313"/>
          </a:xfrm>
          <a:prstGeom prst="rect">
            <a:avLst/>
          </a:prstGeom>
          <a:noFill/>
          <a:ln w="12700">
            <a:noFill/>
            <a:miter lim="800000"/>
            <a:headEnd type="none" w="sm" len="sm"/>
            <a:tailEnd type="none" w="sm" len="sm"/>
          </a:ln>
        </p:spPr>
      </p:pic>
      <p:sp>
        <p:nvSpPr>
          <p:cNvPr id="9" name="TextBox 8"/>
          <p:cNvSpPr txBox="1"/>
          <p:nvPr/>
        </p:nvSpPr>
        <p:spPr>
          <a:xfrm>
            <a:off x="5562600" y="2133600"/>
            <a:ext cx="3132268" cy="369332"/>
          </a:xfrm>
          <a:prstGeom prst="rect">
            <a:avLst/>
          </a:prstGeom>
          <a:noFill/>
        </p:spPr>
        <p:txBody>
          <a:bodyPr wrap="none" rtlCol="0">
            <a:spAutoFit/>
          </a:bodyPr>
          <a:lstStyle/>
          <a:p>
            <a:r>
              <a:rPr lang="en-US" sz="1800" b="1" dirty="0" smtClean="0"/>
              <a:t>Outdoor and indoor scenarios</a:t>
            </a:r>
            <a:endParaRPr lang="en-US" sz="18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z="3400" dirty="0" smtClean="0"/>
              <a:t>Multipath propagation</a:t>
            </a:r>
          </a:p>
        </p:txBody>
      </p:sp>
      <p:sp>
        <p:nvSpPr>
          <p:cNvPr id="6147" name="Content Placeholder 2"/>
          <p:cNvSpPr>
            <a:spLocks noGrp="1"/>
          </p:cNvSpPr>
          <p:nvPr>
            <p:ph idx="1"/>
          </p:nvPr>
        </p:nvSpPr>
        <p:spPr/>
        <p:txBody>
          <a:bodyPr/>
          <a:lstStyle/>
          <a:p>
            <a:r>
              <a:rPr lang="en-US" sz="2400" dirty="0" smtClean="0">
                <a:latin typeface="+mj-lt"/>
              </a:rPr>
              <a:t>Multi-path channel causes: </a:t>
            </a:r>
          </a:p>
          <a:p>
            <a:pPr lvl="1"/>
            <a:r>
              <a:rPr lang="en-US" sz="2400" b="1" i="1" dirty="0" smtClean="0">
                <a:latin typeface="+mj-lt"/>
              </a:rPr>
              <a:t>Inter-symbol interference and fading in the time domain</a:t>
            </a:r>
            <a:r>
              <a:rPr lang="en-US" sz="2400" dirty="0" smtClean="0">
                <a:latin typeface="+mj-lt"/>
              </a:rPr>
              <a:t>. </a:t>
            </a:r>
          </a:p>
          <a:p>
            <a:pPr lvl="1"/>
            <a:r>
              <a:rPr lang="en-US" sz="2400" b="1" i="1" dirty="0" smtClean="0">
                <a:latin typeface="+mj-lt"/>
              </a:rPr>
              <a:t>Frequency-selectivity in the frequency domain</a:t>
            </a:r>
            <a:r>
              <a:rPr lang="en-US" sz="2400" dirty="0" smtClean="0">
                <a:latin typeface="+mj-lt"/>
              </a:rPr>
              <a:t>. </a:t>
            </a:r>
          </a:p>
          <a:p>
            <a:r>
              <a:rPr lang="en-US" sz="2400" dirty="0" smtClean="0">
                <a:latin typeface="+mj-lt"/>
              </a:rPr>
              <a:t>In broadband wireless channels, </a:t>
            </a:r>
            <a:r>
              <a:rPr lang="en-US" sz="2400" dirty="0" err="1" smtClean="0">
                <a:latin typeface="+mj-lt"/>
              </a:rPr>
              <a:t>ISI</a:t>
            </a:r>
            <a:r>
              <a:rPr lang="en-US" sz="2400" dirty="0" smtClean="0">
                <a:latin typeface="+mj-lt"/>
              </a:rPr>
              <a:t> and frequency-selectivity become severe.</a:t>
            </a:r>
          </a:p>
          <a:p>
            <a:endParaRPr lang="en-US" sz="2400" dirty="0" smtClean="0"/>
          </a:p>
          <a:p>
            <a:endParaRPr lang="en-US" sz="2400" dirty="0" smtClean="0"/>
          </a:p>
          <a:p>
            <a:endParaRPr lang="en-US" sz="2400" dirty="0" smtClean="0"/>
          </a:p>
          <a:p>
            <a:endParaRPr lang="en-US" dirty="0" smtClean="0"/>
          </a:p>
        </p:txBody>
      </p:sp>
      <p:sp>
        <p:nvSpPr>
          <p:cNvPr id="6148" name="Date Placeholder 3"/>
          <p:cNvSpPr>
            <a:spLocks noGrp="1"/>
          </p:cNvSpPr>
          <p:nvPr>
            <p:ph type="dt" sz="quarter" idx="10"/>
          </p:nvPr>
        </p:nvSpPr>
        <p:spPr>
          <a:noFill/>
        </p:spPr>
        <p:txBody>
          <a:bodyPr/>
          <a:lstStyle/>
          <a:p>
            <a:r>
              <a:rPr lang="en-US" smtClean="0"/>
              <a:t>March 2013</a:t>
            </a:r>
          </a:p>
        </p:txBody>
      </p:sp>
      <p:sp>
        <p:nvSpPr>
          <p:cNvPr id="6149" name="Footer Placeholder 4"/>
          <p:cNvSpPr>
            <a:spLocks noGrp="1"/>
          </p:cNvSpPr>
          <p:nvPr>
            <p:ph type="ftr" sz="quarter" idx="11"/>
          </p:nvPr>
        </p:nvSpPr>
        <p:spPr>
          <a:noFill/>
        </p:spPr>
        <p:txBody>
          <a:bodyPr/>
          <a:lstStyle/>
          <a:p>
            <a:r>
              <a:rPr lang="en-US" smtClean="0"/>
              <a:t>Hernandez,Li,Dotlić,Miura (NICT)</a:t>
            </a:r>
          </a:p>
        </p:txBody>
      </p:sp>
      <p:sp>
        <p:nvSpPr>
          <p:cNvPr id="6150" name="Slide Number Placeholder 5"/>
          <p:cNvSpPr>
            <a:spLocks noGrp="1"/>
          </p:cNvSpPr>
          <p:nvPr>
            <p:ph type="sldNum" sz="quarter" idx="12"/>
          </p:nvPr>
        </p:nvSpPr>
        <p:spPr>
          <a:noFill/>
        </p:spPr>
        <p:txBody>
          <a:bodyPr/>
          <a:lstStyle/>
          <a:p>
            <a:r>
              <a:rPr lang="en-US" smtClean="0"/>
              <a:t>Slide </a:t>
            </a:r>
            <a:fld id="{E26385B6-A49B-453B-B1F2-B6CEED5006C2}" type="slidenum">
              <a:rPr lang="en-US" smtClean="0"/>
              <a:pPr/>
              <a:t>4</a:t>
            </a:fld>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3400" dirty="0" smtClean="0"/>
              <a:t>Multipath propagation</a:t>
            </a:r>
          </a:p>
        </p:txBody>
      </p:sp>
      <p:sp>
        <p:nvSpPr>
          <p:cNvPr id="7171" name="Content Placeholder 2"/>
          <p:cNvSpPr>
            <a:spLocks noGrp="1"/>
          </p:cNvSpPr>
          <p:nvPr>
            <p:ph idx="1"/>
          </p:nvPr>
        </p:nvSpPr>
        <p:spPr/>
        <p:txBody>
          <a:bodyPr/>
          <a:lstStyle/>
          <a:p>
            <a:r>
              <a:rPr lang="en-US" sz="2400" dirty="0" smtClean="0">
                <a:latin typeface="+mj-lt"/>
              </a:rPr>
              <a:t>To solve </a:t>
            </a:r>
            <a:r>
              <a:rPr lang="en-US" sz="2400" dirty="0" err="1" smtClean="0">
                <a:latin typeface="+mj-lt"/>
              </a:rPr>
              <a:t>ISI</a:t>
            </a:r>
            <a:r>
              <a:rPr lang="en-US" sz="2400" dirty="0" smtClean="0">
                <a:latin typeface="+mj-lt"/>
              </a:rPr>
              <a:t> and frequency-selectivity various countermeasures are used: </a:t>
            </a:r>
          </a:p>
          <a:p>
            <a:pPr lvl="1"/>
            <a:r>
              <a:rPr lang="en-US" sz="2000" b="1" dirty="0" smtClean="0">
                <a:latin typeface="+mj-lt"/>
              </a:rPr>
              <a:t>Channel equalization in the time domain or frequency domain </a:t>
            </a:r>
          </a:p>
          <a:p>
            <a:pPr lvl="1"/>
            <a:r>
              <a:rPr lang="en-US" sz="2000" b="1" dirty="0" smtClean="0">
                <a:latin typeface="+mj-lt"/>
              </a:rPr>
              <a:t>Multi-carrier multiplexing, like </a:t>
            </a:r>
            <a:r>
              <a:rPr lang="en-US" sz="2400" b="1" dirty="0" err="1" smtClean="0">
                <a:latin typeface="+mj-lt"/>
              </a:rPr>
              <a:t>OFDM</a:t>
            </a:r>
            <a:endParaRPr lang="en-US" sz="2400" b="1" dirty="0" smtClean="0">
              <a:latin typeface="+mj-lt"/>
            </a:endParaRPr>
          </a:p>
          <a:p>
            <a:pPr lvl="1"/>
            <a:r>
              <a:rPr lang="en-US" sz="2000" b="1" dirty="0" smtClean="0">
                <a:latin typeface="+mj-lt"/>
              </a:rPr>
              <a:t>Frequency hopping </a:t>
            </a:r>
          </a:p>
          <a:p>
            <a:pPr lvl="1"/>
            <a:r>
              <a:rPr lang="en-US" sz="2000" b="1" dirty="0" smtClean="0">
                <a:latin typeface="+mj-lt"/>
              </a:rPr>
              <a:t>Channel-adaptive scheduling </a:t>
            </a:r>
          </a:p>
          <a:p>
            <a:pPr lvl="1"/>
            <a:r>
              <a:rPr lang="en-US" sz="2000" b="1" dirty="0" smtClean="0">
                <a:latin typeface="+mj-lt"/>
              </a:rPr>
              <a:t>Channel coding </a:t>
            </a:r>
          </a:p>
          <a:p>
            <a:pPr lvl="1"/>
            <a:r>
              <a:rPr lang="en-US" sz="2000" b="1" dirty="0" smtClean="0">
                <a:latin typeface="+mj-lt"/>
              </a:rPr>
              <a:t>Automatic repeat request (</a:t>
            </a:r>
            <a:r>
              <a:rPr lang="en-US" sz="2000" b="1" dirty="0" err="1" smtClean="0">
                <a:latin typeface="+mj-lt"/>
              </a:rPr>
              <a:t>ARQ</a:t>
            </a:r>
            <a:r>
              <a:rPr lang="en-US" sz="2000" b="1" dirty="0" smtClean="0">
                <a:latin typeface="+mj-lt"/>
              </a:rPr>
              <a:t>) and hybrid </a:t>
            </a:r>
            <a:r>
              <a:rPr lang="en-US" sz="2000" b="1" dirty="0" err="1" smtClean="0">
                <a:latin typeface="+mj-lt"/>
              </a:rPr>
              <a:t>ARQ</a:t>
            </a:r>
            <a:r>
              <a:rPr lang="en-US" sz="2000" b="1" dirty="0" smtClean="0">
                <a:latin typeface="+mj-lt"/>
              </a:rPr>
              <a:t> (H-</a:t>
            </a:r>
            <a:r>
              <a:rPr lang="en-US" sz="2000" b="1" dirty="0" err="1" smtClean="0">
                <a:latin typeface="+mj-lt"/>
              </a:rPr>
              <a:t>ARQ</a:t>
            </a:r>
            <a:r>
              <a:rPr lang="en-US" sz="2000" b="1" dirty="0" smtClean="0">
                <a:latin typeface="+mj-lt"/>
              </a:rPr>
              <a:t>) </a:t>
            </a:r>
          </a:p>
          <a:p>
            <a:endParaRPr lang="en-US" dirty="0" smtClean="0">
              <a:latin typeface="+mj-lt"/>
            </a:endParaRPr>
          </a:p>
        </p:txBody>
      </p:sp>
      <p:sp>
        <p:nvSpPr>
          <p:cNvPr id="7172" name="Date Placeholder 3"/>
          <p:cNvSpPr>
            <a:spLocks noGrp="1"/>
          </p:cNvSpPr>
          <p:nvPr>
            <p:ph type="dt" sz="quarter" idx="10"/>
          </p:nvPr>
        </p:nvSpPr>
        <p:spPr>
          <a:noFill/>
        </p:spPr>
        <p:txBody>
          <a:bodyPr/>
          <a:lstStyle/>
          <a:p>
            <a:r>
              <a:rPr lang="en-US" smtClean="0"/>
              <a:t>March 2013</a:t>
            </a:r>
          </a:p>
        </p:txBody>
      </p:sp>
      <p:sp>
        <p:nvSpPr>
          <p:cNvPr id="7173" name="Footer Placeholder 4"/>
          <p:cNvSpPr>
            <a:spLocks noGrp="1"/>
          </p:cNvSpPr>
          <p:nvPr>
            <p:ph type="ftr" sz="quarter" idx="11"/>
          </p:nvPr>
        </p:nvSpPr>
        <p:spPr>
          <a:noFill/>
        </p:spPr>
        <p:txBody>
          <a:bodyPr/>
          <a:lstStyle/>
          <a:p>
            <a:r>
              <a:rPr lang="en-US" smtClean="0"/>
              <a:t>Hernandez,Li,Dotlić,Miura (NICT)</a:t>
            </a:r>
          </a:p>
        </p:txBody>
      </p:sp>
      <p:sp>
        <p:nvSpPr>
          <p:cNvPr id="7174" name="Slide Number Placeholder 5"/>
          <p:cNvSpPr>
            <a:spLocks noGrp="1"/>
          </p:cNvSpPr>
          <p:nvPr>
            <p:ph type="sldNum" sz="quarter" idx="12"/>
          </p:nvPr>
        </p:nvSpPr>
        <p:spPr>
          <a:noFill/>
        </p:spPr>
        <p:txBody>
          <a:bodyPr/>
          <a:lstStyle/>
          <a:p>
            <a:r>
              <a:rPr lang="en-US" smtClean="0"/>
              <a:t>Slide </a:t>
            </a:r>
            <a:fld id="{70CF223F-26C6-4A5F-B55A-182DD3BC89EA}" type="slidenum">
              <a:rPr lang="en-US" smtClean="0"/>
              <a:pPr/>
              <a:t>5</a:t>
            </a:fld>
            <a:endParaRPr lang="en-US"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z="3400" dirty="0" smtClean="0"/>
              <a:t>Multipath propagation</a:t>
            </a:r>
          </a:p>
        </p:txBody>
      </p:sp>
      <p:sp>
        <p:nvSpPr>
          <p:cNvPr id="8195" name="Content Placeholder 2"/>
          <p:cNvSpPr>
            <a:spLocks noGrp="1"/>
          </p:cNvSpPr>
          <p:nvPr>
            <p:ph idx="1"/>
          </p:nvPr>
        </p:nvSpPr>
        <p:spPr/>
        <p:txBody>
          <a:bodyPr/>
          <a:lstStyle/>
          <a:p>
            <a:r>
              <a:rPr lang="en-US" sz="2400" dirty="0" smtClean="0">
                <a:latin typeface="+mj-lt"/>
              </a:rPr>
              <a:t>When the user is mobile, the channel becomes time-varying. </a:t>
            </a:r>
          </a:p>
          <a:p>
            <a:pPr lvl="1"/>
            <a:r>
              <a:rPr lang="en-US" sz="2000" b="1" dirty="0" smtClean="0">
                <a:latin typeface="+mj-lt"/>
              </a:rPr>
              <a:t>There is also Doppler shift in the transmitted signal. </a:t>
            </a:r>
          </a:p>
          <a:p>
            <a:endParaRPr lang="en-US" dirty="0" smtClean="0"/>
          </a:p>
        </p:txBody>
      </p:sp>
      <p:sp>
        <p:nvSpPr>
          <p:cNvPr id="8196" name="Date Placeholder 3"/>
          <p:cNvSpPr>
            <a:spLocks noGrp="1"/>
          </p:cNvSpPr>
          <p:nvPr>
            <p:ph type="dt" sz="quarter" idx="10"/>
          </p:nvPr>
        </p:nvSpPr>
        <p:spPr>
          <a:noFill/>
        </p:spPr>
        <p:txBody>
          <a:bodyPr/>
          <a:lstStyle/>
          <a:p>
            <a:r>
              <a:rPr lang="en-US" smtClean="0"/>
              <a:t>March 2013</a:t>
            </a:r>
          </a:p>
        </p:txBody>
      </p:sp>
      <p:sp>
        <p:nvSpPr>
          <p:cNvPr id="8197" name="Footer Placeholder 4"/>
          <p:cNvSpPr>
            <a:spLocks noGrp="1"/>
          </p:cNvSpPr>
          <p:nvPr>
            <p:ph type="ftr" sz="quarter" idx="11"/>
          </p:nvPr>
        </p:nvSpPr>
        <p:spPr>
          <a:noFill/>
        </p:spPr>
        <p:txBody>
          <a:bodyPr/>
          <a:lstStyle/>
          <a:p>
            <a:r>
              <a:rPr lang="en-US" smtClean="0"/>
              <a:t>Hernandez,Li,Dotlić,Miura (NICT)</a:t>
            </a:r>
          </a:p>
        </p:txBody>
      </p:sp>
      <p:sp>
        <p:nvSpPr>
          <p:cNvPr id="8198" name="Slide Number Placeholder 5"/>
          <p:cNvSpPr>
            <a:spLocks noGrp="1"/>
          </p:cNvSpPr>
          <p:nvPr>
            <p:ph type="sldNum" sz="quarter" idx="12"/>
          </p:nvPr>
        </p:nvSpPr>
        <p:spPr>
          <a:noFill/>
        </p:spPr>
        <p:txBody>
          <a:bodyPr/>
          <a:lstStyle/>
          <a:p>
            <a:r>
              <a:rPr lang="en-US" smtClean="0"/>
              <a:t>Slide </a:t>
            </a:r>
            <a:fld id="{E2969218-C018-4E87-AB61-226FFF3FF022}" type="slidenum">
              <a:rPr lang="en-US" smtClean="0"/>
              <a:pPr/>
              <a:t>6</a:t>
            </a:fld>
            <a:endParaRPr lang="en-US" smtClean="0"/>
          </a:p>
        </p:txBody>
      </p:sp>
      <p:pic>
        <p:nvPicPr>
          <p:cNvPr id="8199" name="Picture 2"/>
          <p:cNvPicPr>
            <a:picLocks noChangeAspect="1" noChangeArrowheads="1"/>
          </p:cNvPicPr>
          <p:nvPr/>
        </p:nvPicPr>
        <p:blipFill>
          <a:blip r:embed="rId2" cstate="print"/>
          <a:srcRect/>
          <a:stretch>
            <a:fillRect/>
          </a:stretch>
        </p:blipFill>
        <p:spPr bwMode="auto">
          <a:xfrm>
            <a:off x="1447800" y="3276600"/>
            <a:ext cx="6380163" cy="3124200"/>
          </a:xfrm>
          <a:prstGeom prst="rect">
            <a:avLst/>
          </a:prstGeom>
          <a:noFill/>
          <a:ln w="12700">
            <a:noFill/>
            <a:miter lim="800000"/>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z="3400" dirty="0" err="1" smtClean="0"/>
              <a:t>OFDM</a:t>
            </a:r>
            <a:endParaRPr lang="en-US" sz="3400" dirty="0" smtClean="0"/>
          </a:p>
        </p:txBody>
      </p:sp>
      <p:sp>
        <p:nvSpPr>
          <p:cNvPr id="9219" name="Content Placeholder 2"/>
          <p:cNvSpPr>
            <a:spLocks noGrp="1"/>
          </p:cNvSpPr>
          <p:nvPr>
            <p:ph idx="1"/>
          </p:nvPr>
        </p:nvSpPr>
        <p:spPr/>
        <p:txBody>
          <a:bodyPr/>
          <a:lstStyle/>
          <a:p>
            <a:r>
              <a:rPr lang="en-US" sz="2400" dirty="0" smtClean="0">
                <a:latin typeface="+mj-lt"/>
              </a:rPr>
              <a:t>Issues with OFDM </a:t>
            </a:r>
            <a:endParaRPr lang="en-US" sz="2000" dirty="0" smtClean="0">
              <a:latin typeface="+mj-lt"/>
            </a:endParaRPr>
          </a:p>
          <a:p>
            <a:pPr marL="457200" lvl="1" indent="0"/>
            <a:r>
              <a:rPr lang="en-US" sz="2000" b="1" dirty="0" smtClean="0">
                <a:latin typeface="+mj-lt"/>
              </a:rPr>
              <a:t>High peak-to-average power ratio (</a:t>
            </a:r>
            <a:r>
              <a:rPr lang="en-US" sz="2000" b="1" dirty="0" err="1" smtClean="0">
                <a:latin typeface="+mj-lt"/>
              </a:rPr>
              <a:t>PAPR</a:t>
            </a:r>
            <a:r>
              <a:rPr lang="en-US" sz="2000" b="1" dirty="0" smtClean="0">
                <a:latin typeface="+mj-lt"/>
              </a:rPr>
              <a:t>)</a:t>
            </a:r>
            <a:r>
              <a:rPr lang="en-US" sz="2000" dirty="0" smtClean="0">
                <a:latin typeface="+mj-lt"/>
              </a:rPr>
              <a:t>: Since the transmitted signal is a composition of multiple subcarriers, high peaks occur. </a:t>
            </a:r>
          </a:p>
          <a:p>
            <a:pPr marL="457200" lvl="1" indent="0"/>
            <a:r>
              <a:rPr lang="en-US" sz="2000" b="1" dirty="0" smtClean="0">
                <a:latin typeface="+mj-lt"/>
              </a:rPr>
              <a:t>Carrier frequency offset</a:t>
            </a:r>
            <a:r>
              <a:rPr lang="en-US" sz="2000" dirty="0" smtClean="0">
                <a:latin typeface="+mj-lt"/>
              </a:rPr>
              <a:t>: Frequency offset breaks the orthogonality between subcarriers and causes inter-carrier interference. </a:t>
            </a:r>
          </a:p>
          <a:p>
            <a:pPr marL="457200" lvl="1" indent="0"/>
            <a:r>
              <a:rPr lang="en-US" sz="2000" b="1" dirty="0" smtClean="0">
                <a:latin typeface="+mj-lt"/>
              </a:rPr>
              <a:t>Adaptive scheme or channel coding </a:t>
            </a:r>
            <a:r>
              <a:rPr lang="en-US" sz="2000" dirty="0" smtClean="0">
                <a:latin typeface="+mj-lt"/>
              </a:rPr>
              <a:t>is required to overcome the spectral null in the channel. </a:t>
            </a:r>
          </a:p>
          <a:p>
            <a:endParaRPr lang="en-US" dirty="0" smtClean="0">
              <a:latin typeface="Adobe Garamond Pro" pitchFamily="18" charset="0"/>
            </a:endParaRPr>
          </a:p>
        </p:txBody>
      </p:sp>
      <p:sp>
        <p:nvSpPr>
          <p:cNvPr id="9220" name="Date Placeholder 3"/>
          <p:cNvSpPr>
            <a:spLocks noGrp="1"/>
          </p:cNvSpPr>
          <p:nvPr>
            <p:ph type="dt" sz="quarter" idx="10"/>
          </p:nvPr>
        </p:nvSpPr>
        <p:spPr>
          <a:noFill/>
        </p:spPr>
        <p:txBody>
          <a:bodyPr/>
          <a:lstStyle/>
          <a:p>
            <a:r>
              <a:rPr lang="en-US" smtClean="0"/>
              <a:t>March 2013</a:t>
            </a:r>
          </a:p>
        </p:txBody>
      </p:sp>
      <p:sp>
        <p:nvSpPr>
          <p:cNvPr id="9221" name="Footer Placeholder 4"/>
          <p:cNvSpPr>
            <a:spLocks noGrp="1"/>
          </p:cNvSpPr>
          <p:nvPr>
            <p:ph type="ftr" sz="quarter" idx="11"/>
          </p:nvPr>
        </p:nvSpPr>
        <p:spPr>
          <a:noFill/>
        </p:spPr>
        <p:txBody>
          <a:bodyPr/>
          <a:lstStyle/>
          <a:p>
            <a:r>
              <a:rPr lang="en-US" smtClean="0"/>
              <a:t>Hernandez,Li,Dotlić,Miura (NICT)</a:t>
            </a:r>
          </a:p>
        </p:txBody>
      </p:sp>
      <p:sp>
        <p:nvSpPr>
          <p:cNvPr id="9222" name="Slide Number Placeholder 5"/>
          <p:cNvSpPr>
            <a:spLocks noGrp="1"/>
          </p:cNvSpPr>
          <p:nvPr>
            <p:ph type="sldNum" sz="quarter" idx="12"/>
          </p:nvPr>
        </p:nvSpPr>
        <p:spPr>
          <a:noFill/>
        </p:spPr>
        <p:txBody>
          <a:bodyPr/>
          <a:lstStyle/>
          <a:p>
            <a:r>
              <a:rPr lang="en-US" smtClean="0"/>
              <a:t>Slide </a:t>
            </a:r>
            <a:fld id="{577D8D01-8EAF-4929-AC4C-BCAE7FB3B81C}" type="slidenum">
              <a:rPr lang="en-US" smtClean="0"/>
              <a:pPr/>
              <a:t>7</a:t>
            </a:fld>
            <a:endParaRPr 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z="3400" dirty="0" smtClean="0"/>
              <a:t>Frequency Domain Equalization </a:t>
            </a:r>
          </a:p>
        </p:txBody>
      </p:sp>
      <p:sp>
        <p:nvSpPr>
          <p:cNvPr id="10243" name="Content Placeholder 2"/>
          <p:cNvSpPr>
            <a:spLocks noGrp="1"/>
          </p:cNvSpPr>
          <p:nvPr>
            <p:ph idx="1"/>
          </p:nvPr>
        </p:nvSpPr>
        <p:spPr/>
        <p:txBody>
          <a:bodyPr/>
          <a:lstStyle/>
          <a:p>
            <a:r>
              <a:rPr lang="en-US" sz="2400" dirty="0" smtClean="0">
                <a:latin typeface="+mj-lt"/>
              </a:rPr>
              <a:t>For multi-path channels, conventional time domain equalizers are impractical because of complexity. </a:t>
            </a:r>
          </a:p>
          <a:p>
            <a:pPr lvl="1"/>
            <a:r>
              <a:rPr lang="en-US" sz="2000" b="1" dirty="0" smtClean="0">
                <a:latin typeface="+mj-lt"/>
              </a:rPr>
              <a:t>Very long channel impulse response in the time domain. </a:t>
            </a:r>
          </a:p>
          <a:p>
            <a:pPr lvl="1"/>
            <a:r>
              <a:rPr lang="en-US" sz="2000" b="1" dirty="0" smtClean="0">
                <a:latin typeface="+mj-lt"/>
              </a:rPr>
              <a:t>Impractical large tap size for time domain filter. </a:t>
            </a:r>
          </a:p>
          <a:p>
            <a:r>
              <a:rPr lang="en-US" sz="2400" dirty="0" smtClean="0">
                <a:latin typeface="+mj-lt"/>
              </a:rPr>
              <a:t>Using </a:t>
            </a:r>
            <a:r>
              <a:rPr lang="en-US" sz="2400" dirty="0" err="1" smtClean="0">
                <a:latin typeface="+mj-lt"/>
              </a:rPr>
              <a:t>DFT</a:t>
            </a:r>
            <a:r>
              <a:rPr lang="en-US" sz="2400" dirty="0" smtClean="0">
                <a:latin typeface="+mj-lt"/>
              </a:rPr>
              <a:t>, equalization can be done in the frequency domain. </a:t>
            </a:r>
          </a:p>
          <a:p>
            <a:pPr lvl="1"/>
            <a:r>
              <a:rPr lang="en-US" sz="2000" b="1" dirty="0" smtClean="0">
                <a:latin typeface="+mj-lt"/>
              </a:rPr>
              <a:t>Because the </a:t>
            </a:r>
            <a:r>
              <a:rPr lang="en-US" sz="2000" b="1" dirty="0" err="1" smtClean="0">
                <a:latin typeface="+mj-lt"/>
              </a:rPr>
              <a:t>DFT</a:t>
            </a:r>
            <a:r>
              <a:rPr lang="en-US" sz="2000" b="1" dirty="0" smtClean="0">
                <a:latin typeface="+mj-lt"/>
              </a:rPr>
              <a:t> size does not grow linearly with the length of the channel response, the complexity of </a:t>
            </a:r>
            <a:r>
              <a:rPr lang="en-US" sz="2000" b="1" dirty="0" err="1" smtClean="0">
                <a:latin typeface="+mj-lt"/>
              </a:rPr>
              <a:t>FDE</a:t>
            </a:r>
            <a:r>
              <a:rPr lang="en-US" sz="2000" b="1" dirty="0" smtClean="0">
                <a:latin typeface="+mj-lt"/>
              </a:rPr>
              <a:t> is lower than time domain equalization.</a:t>
            </a:r>
          </a:p>
          <a:p>
            <a:endParaRPr lang="en-US" dirty="0" smtClean="0">
              <a:latin typeface="Adobe Garamond Pro" pitchFamily="18" charset="0"/>
            </a:endParaRPr>
          </a:p>
        </p:txBody>
      </p:sp>
      <p:sp>
        <p:nvSpPr>
          <p:cNvPr id="10244" name="Date Placeholder 3"/>
          <p:cNvSpPr>
            <a:spLocks noGrp="1"/>
          </p:cNvSpPr>
          <p:nvPr>
            <p:ph type="dt" sz="quarter" idx="10"/>
          </p:nvPr>
        </p:nvSpPr>
        <p:spPr>
          <a:noFill/>
        </p:spPr>
        <p:txBody>
          <a:bodyPr/>
          <a:lstStyle/>
          <a:p>
            <a:r>
              <a:rPr lang="en-US" smtClean="0"/>
              <a:t>March 2013</a:t>
            </a:r>
          </a:p>
        </p:txBody>
      </p:sp>
      <p:sp>
        <p:nvSpPr>
          <p:cNvPr id="10245" name="Footer Placeholder 4"/>
          <p:cNvSpPr>
            <a:spLocks noGrp="1"/>
          </p:cNvSpPr>
          <p:nvPr>
            <p:ph type="ftr" sz="quarter" idx="11"/>
          </p:nvPr>
        </p:nvSpPr>
        <p:spPr>
          <a:noFill/>
        </p:spPr>
        <p:txBody>
          <a:bodyPr/>
          <a:lstStyle/>
          <a:p>
            <a:r>
              <a:rPr lang="en-US" smtClean="0"/>
              <a:t>Hernandez,Li,Dotlić,Miura (NICT)</a:t>
            </a:r>
          </a:p>
        </p:txBody>
      </p:sp>
      <p:sp>
        <p:nvSpPr>
          <p:cNvPr id="10246" name="Slide Number Placeholder 5"/>
          <p:cNvSpPr>
            <a:spLocks noGrp="1"/>
          </p:cNvSpPr>
          <p:nvPr>
            <p:ph type="sldNum" sz="quarter" idx="12"/>
          </p:nvPr>
        </p:nvSpPr>
        <p:spPr>
          <a:noFill/>
        </p:spPr>
        <p:txBody>
          <a:bodyPr/>
          <a:lstStyle/>
          <a:p>
            <a:r>
              <a:rPr lang="en-US" smtClean="0"/>
              <a:t>Slide </a:t>
            </a:r>
            <a:fld id="{0438C0D8-1E76-4003-AA25-DA959E62B515}" type="slidenum">
              <a:rPr lang="en-US" smtClean="0"/>
              <a:pPr/>
              <a:t>8</a:t>
            </a:fld>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Frequency Domain Equalization </a:t>
            </a:r>
            <a:endParaRPr lang="en-US" sz="3400" dirty="0"/>
          </a:p>
        </p:txBody>
      </p:sp>
      <p:sp>
        <p:nvSpPr>
          <p:cNvPr id="3" name="Content Placeholder 2"/>
          <p:cNvSpPr>
            <a:spLocks noGrp="1"/>
          </p:cNvSpPr>
          <p:nvPr>
            <p:ph idx="1"/>
          </p:nvPr>
        </p:nvSpPr>
        <p:spPr/>
        <p:txBody>
          <a:bodyPr/>
          <a:lstStyle/>
          <a:p>
            <a:r>
              <a:rPr lang="en-US" sz="2400" dirty="0" smtClean="0">
                <a:latin typeface="+mj-lt"/>
              </a:rPr>
              <a:t>Time domain equalization</a:t>
            </a:r>
          </a:p>
          <a:p>
            <a:pPr lvl="1"/>
            <a:endParaRPr lang="en-US" sz="2000" dirty="0" smtClean="0">
              <a:latin typeface="+mj-lt"/>
            </a:endParaRPr>
          </a:p>
          <a:p>
            <a:pPr lvl="1"/>
            <a:endParaRPr lang="en-US" sz="2000" dirty="0" smtClean="0">
              <a:latin typeface="+mj-lt"/>
            </a:endParaRPr>
          </a:p>
          <a:p>
            <a:pPr lvl="1"/>
            <a:endParaRPr lang="en-US" sz="2000" dirty="0" smtClean="0">
              <a:latin typeface="+mj-lt"/>
            </a:endParaRPr>
          </a:p>
          <a:p>
            <a:r>
              <a:rPr lang="en-US" sz="2400" dirty="0" smtClean="0">
                <a:latin typeface="+mj-lt"/>
              </a:rPr>
              <a:t>Frequency domain equalization</a:t>
            </a:r>
          </a:p>
          <a:p>
            <a:pPr lvl="1"/>
            <a:endParaRPr lang="en-US" sz="2000" dirty="0" smtClean="0">
              <a:latin typeface="+mj-lt"/>
            </a:endParaRPr>
          </a:p>
          <a:p>
            <a:pPr lvl="1"/>
            <a:endParaRPr lang="en-US" sz="2000" dirty="0" smtClean="0">
              <a:latin typeface="+mj-lt"/>
            </a:endParaRPr>
          </a:p>
          <a:p>
            <a:pPr lvl="1"/>
            <a:endParaRPr lang="en-US" sz="2000" dirty="0" smtClean="0">
              <a:latin typeface="+mj-lt"/>
            </a:endParaRPr>
          </a:p>
          <a:p>
            <a:pPr lvl="1"/>
            <a:r>
              <a:rPr lang="en-US" sz="2000" dirty="0" smtClean="0">
                <a:latin typeface="+mj-lt"/>
              </a:rPr>
              <a:t>It holds if convolution is circular (insertion of cyclic prefix):</a:t>
            </a:r>
            <a:endParaRPr lang="en-US" sz="2000" dirty="0">
              <a:latin typeface="+mj-lt"/>
            </a:endParaRPr>
          </a:p>
        </p:txBody>
      </p:sp>
      <p:sp>
        <p:nvSpPr>
          <p:cNvPr id="4" name="Date Placeholder 3"/>
          <p:cNvSpPr>
            <a:spLocks noGrp="1"/>
          </p:cNvSpPr>
          <p:nvPr>
            <p:ph type="dt" sz="half" idx="10"/>
          </p:nvPr>
        </p:nvSpPr>
        <p:spPr/>
        <p:txBody>
          <a:bodyPr/>
          <a:lstStyle/>
          <a:p>
            <a:pPr>
              <a:defRPr/>
            </a:pPr>
            <a:r>
              <a:rPr lang="en-US" smtClean="0"/>
              <a:t>March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79C01A0F-06F9-4140-BBA2-80574D575D15}" type="slidenum">
              <a:rPr lang="en-US" smtClean="0"/>
              <a:pPr>
                <a:defRPr/>
              </a:pPr>
              <a:t>9</a:t>
            </a:fld>
            <a:endParaRPr lang="en-US"/>
          </a:p>
        </p:txBody>
      </p:sp>
      <p:graphicFrame>
        <p:nvGraphicFramePr>
          <p:cNvPr id="7" name="Object 6"/>
          <p:cNvGraphicFramePr>
            <a:graphicFrameLocks noChangeAspect="1"/>
          </p:cNvGraphicFramePr>
          <p:nvPr/>
        </p:nvGraphicFramePr>
        <p:xfrm>
          <a:off x="4114800" y="3333750"/>
          <a:ext cx="914400" cy="190500"/>
        </p:xfrm>
        <a:graphic>
          <a:graphicData uri="http://schemas.openxmlformats.org/presentationml/2006/ole">
            <p:oleObj spid="_x0000_s139266" name="Equation" r:id="rId3" imgW="914400" imgH="190440" progId="Equation.3">
              <p:embed/>
            </p:oleObj>
          </a:graphicData>
        </a:graphic>
      </p:graphicFrame>
      <p:graphicFrame>
        <p:nvGraphicFramePr>
          <p:cNvPr id="8" name="Object 7"/>
          <p:cNvGraphicFramePr>
            <a:graphicFrameLocks noChangeAspect="1"/>
          </p:cNvGraphicFramePr>
          <p:nvPr/>
        </p:nvGraphicFramePr>
        <p:xfrm>
          <a:off x="1676400" y="2514600"/>
          <a:ext cx="939800" cy="381000"/>
        </p:xfrm>
        <a:graphic>
          <a:graphicData uri="http://schemas.openxmlformats.org/presentationml/2006/ole">
            <p:oleObj spid="_x0000_s139267" name="Equation" r:id="rId4" imgW="469800" imgH="190440" progId="Equation.3">
              <p:embed/>
            </p:oleObj>
          </a:graphicData>
        </a:graphic>
      </p:graphicFrame>
      <p:graphicFrame>
        <p:nvGraphicFramePr>
          <p:cNvPr id="9" name="Object 8"/>
          <p:cNvGraphicFramePr>
            <a:graphicFrameLocks noChangeAspect="1"/>
          </p:cNvGraphicFramePr>
          <p:nvPr/>
        </p:nvGraphicFramePr>
        <p:xfrm>
          <a:off x="1676400" y="3048000"/>
          <a:ext cx="1030940" cy="381000"/>
        </p:xfrm>
        <a:graphic>
          <a:graphicData uri="http://schemas.openxmlformats.org/presentationml/2006/ole">
            <p:oleObj spid="_x0000_s139268" name="Equation" r:id="rId5" imgW="583920" imgH="215640" progId="Equation.3">
              <p:embed/>
            </p:oleObj>
          </a:graphicData>
        </a:graphic>
      </p:graphicFrame>
      <p:graphicFrame>
        <p:nvGraphicFramePr>
          <p:cNvPr id="10" name="Object 9"/>
          <p:cNvGraphicFramePr>
            <a:graphicFrameLocks noChangeAspect="1"/>
          </p:cNvGraphicFramePr>
          <p:nvPr/>
        </p:nvGraphicFramePr>
        <p:xfrm>
          <a:off x="1600200" y="4114800"/>
          <a:ext cx="1143000" cy="349250"/>
        </p:xfrm>
        <a:graphic>
          <a:graphicData uri="http://schemas.openxmlformats.org/presentationml/2006/ole">
            <p:oleObj spid="_x0000_s139269" name="Equation" r:id="rId6" imgW="457200" imgH="139680" progId="Equation.3">
              <p:embed/>
            </p:oleObj>
          </a:graphicData>
        </a:graphic>
      </p:graphicFrame>
      <p:graphicFrame>
        <p:nvGraphicFramePr>
          <p:cNvPr id="11" name="Object 10"/>
          <p:cNvGraphicFramePr>
            <a:graphicFrameLocks noChangeAspect="1"/>
          </p:cNvGraphicFramePr>
          <p:nvPr/>
        </p:nvGraphicFramePr>
        <p:xfrm>
          <a:off x="1600200" y="4572000"/>
          <a:ext cx="1252140" cy="381000"/>
        </p:xfrm>
        <a:graphic>
          <a:graphicData uri="http://schemas.openxmlformats.org/presentationml/2006/ole">
            <p:oleObj spid="_x0000_s139270" name="Equation" r:id="rId7" imgW="583920" imgH="177480" progId="Equation.3">
              <p:embed/>
            </p:oleObj>
          </a:graphicData>
        </a:graphic>
      </p:graphicFrame>
      <p:pic>
        <p:nvPicPr>
          <p:cNvPr id="12" name="Picture 2"/>
          <p:cNvPicPr>
            <a:picLocks noChangeAspect="1" noChangeArrowheads="1"/>
          </p:cNvPicPr>
          <p:nvPr/>
        </p:nvPicPr>
        <p:blipFill>
          <a:blip r:embed="rId8" cstate="print"/>
          <a:srcRect/>
          <a:stretch>
            <a:fillRect/>
          </a:stretch>
        </p:blipFill>
        <p:spPr bwMode="auto">
          <a:xfrm>
            <a:off x="5257800" y="2286000"/>
            <a:ext cx="2486140" cy="1219200"/>
          </a:xfrm>
          <a:prstGeom prst="rect">
            <a:avLst/>
          </a:prstGeom>
          <a:noFill/>
          <a:ln w="12700">
            <a:noFill/>
            <a:miter lim="800000"/>
            <a:headEnd type="none" w="sm" len="sm"/>
            <a:tailEnd type="none" w="sm" len="sm"/>
          </a:ln>
        </p:spPr>
      </p:pic>
      <p:pic>
        <p:nvPicPr>
          <p:cNvPr id="13" name="Picture 4"/>
          <p:cNvPicPr>
            <a:picLocks noChangeAspect="1" noChangeArrowheads="1"/>
          </p:cNvPicPr>
          <p:nvPr/>
        </p:nvPicPr>
        <p:blipFill>
          <a:blip r:embed="rId9" cstate="print"/>
          <a:srcRect/>
          <a:stretch>
            <a:fillRect/>
          </a:stretch>
        </p:blipFill>
        <p:spPr bwMode="auto">
          <a:xfrm>
            <a:off x="4419600" y="5410200"/>
            <a:ext cx="3200400" cy="838403"/>
          </a:xfrm>
          <a:prstGeom prst="rect">
            <a:avLst/>
          </a:prstGeom>
          <a:noFill/>
          <a:ln w="12700">
            <a:noFill/>
            <a:miter lim="800000"/>
            <a:headEnd type="none" w="sm" len="sm"/>
            <a:tailEnd type="none" w="sm" len="sm"/>
          </a:ln>
        </p:spPr>
      </p:pic>
    </p:spTree>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8130</TotalTime>
  <Words>1243</Words>
  <Application>Microsoft Office PowerPoint</Application>
  <PresentationFormat>On-screen Show (4:3)</PresentationFormat>
  <Paragraphs>235</Paragraphs>
  <Slides>29</Slides>
  <Notes>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7" baseType="lpstr">
      <vt:lpstr>Arial</vt:lpstr>
      <vt:lpstr>Times New Roman</vt:lpstr>
      <vt:lpstr>Adobe Garamond Pro</vt:lpstr>
      <vt:lpstr>Wingdings</vt:lpstr>
      <vt:lpstr>Calibri</vt:lpstr>
      <vt:lpstr>Default Design</vt:lpstr>
      <vt:lpstr>Custom Design</vt:lpstr>
      <vt:lpstr>Equation</vt:lpstr>
      <vt:lpstr>Slide 1</vt:lpstr>
      <vt:lpstr>Challenges of PAC-PHY</vt:lpstr>
      <vt:lpstr>Multipath propagation</vt:lpstr>
      <vt:lpstr>Multipath propagation</vt:lpstr>
      <vt:lpstr>Multipath propagation</vt:lpstr>
      <vt:lpstr>Multipath propagation</vt:lpstr>
      <vt:lpstr>OFDM</vt:lpstr>
      <vt:lpstr>Frequency Domain Equalization </vt:lpstr>
      <vt:lpstr>Frequency Domain Equalization </vt:lpstr>
      <vt:lpstr>Single Carrier with FDE </vt:lpstr>
      <vt:lpstr>Single Carrier with FDE </vt:lpstr>
      <vt:lpstr>PAPR</vt:lpstr>
      <vt:lpstr>Power Amplifier Linearity Requirements and Cost</vt:lpstr>
      <vt:lpstr>Phase Noise and Frequency Offset</vt:lpstr>
      <vt:lpstr>SC-FDE</vt:lpstr>
      <vt:lpstr>DFT-Spread OFDM</vt:lpstr>
      <vt:lpstr>DFT-Spread OFDM</vt:lpstr>
      <vt:lpstr>DFT-Spread OFDM scheme</vt:lpstr>
      <vt:lpstr>Why low PAPR</vt:lpstr>
      <vt:lpstr>Sub-carrier mapping</vt:lpstr>
      <vt:lpstr>Why low PAPR</vt:lpstr>
      <vt:lpstr>PAPR</vt:lpstr>
      <vt:lpstr>Impact of nonlinear amplifier</vt:lpstr>
      <vt:lpstr>Impact of nonlinear amplifier</vt:lpstr>
      <vt:lpstr>Impact of nonlinear amplifier</vt:lpstr>
      <vt:lpstr>Nonlinear amplifier Rapp model</vt:lpstr>
      <vt:lpstr>Impact of nonlinear amplifier</vt:lpstr>
      <vt:lpstr>PER performance</vt:lpstr>
      <vt:lpstr>Conclusion</vt:lpstr>
    </vt:vector>
  </TitlesOfParts>
  <Company>GTE Laboratories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IEEE 802.15 &lt;subject&gt;</dc:subject>
  <dc:creator>Rober F. Heile</dc:creator>
  <dc:description>&lt;doc#&gt;</dc:description>
  <cp:lastModifiedBy>Marco Hernandez</cp:lastModifiedBy>
  <cp:revision>442</cp:revision>
  <cp:lastPrinted>1998-02-10T13:28:06Z</cp:lastPrinted>
  <dcterms:created xsi:type="dcterms:W3CDTF">1999-11-08T18:59:45Z</dcterms:created>
  <dcterms:modified xsi:type="dcterms:W3CDTF">2013-03-18T01:36:53Z</dcterms:modified>
</cp:coreProperties>
</file>