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5" r:id="rId2"/>
    <p:sldId id="276" r:id="rId3"/>
    <p:sldId id="285" r:id="rId4"/>
    <p:sldId id="283" r:id="rId5"/>
    <p:sldId id="284" r:id="rId6"/>
    <p:sldId id="286" r:id="rId7"/>
    <p:sldId id="278" r:id="rId8"/>
    <p:sldId id="280" r:id="rId9"/>
    <p:sldId id="281" r:id="rId10"/>
    <p:sldId id="288" r:id="rId11"/>
    <p:sldId id="277" r:id="rId12"/>
    <p:sldId id="289" r:id="rId13"/>
    <p:sldId id="290" r:id="rId14"/>
    <p:sldId id="287" r:id="rId1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83" autoAdjust="0"/>
  </p:normalViewPr>
  <p:slideViewPr>
    <p:cSldViewPr>
      <p:cViewPr varScale="1">
        <p:scale>
          <a:sx n="80" d="100"/>
          <a:sy n="80" d="100"/>
        </p:scale>
        <p:origin x="-1074"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4" d="100"/>
          <a:sy n="64" d="100"/>
        </p:scale>
        <p:origin x="-27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doc.: IEEE 802.11-13/0186r0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March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a:t>Jon </a:t>
            </a:r>
            <a:r>
              <a:rPr lang="en-US" dirty="0" smtClean="0"/>
              <a:t>Rolfe, </a:t>
            </a:r>
            <a:r>
              <a:rPr lang="en-US" dirty="0"/>
              <a:t>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dirty="0" smtClean="0"/>
              <a:t>Jon Rosedale,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dirty="0"/>
              <a:t>Page </a:t>
            </a:r>
            <a:fld id="{7A478400-C302-40FF-A836-EC3AD3B263C9}" type="slidenum">
              <a:rPr lang="en-US"/>
              <a:pPr>
                <a:defRPr/>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dirty="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dirty="0"/>
          </a:p>
        </p:txBody>
      </p:sp>
      <p:sp>
        <p:nvSpPr>
          <p:cNvPr id="6" name="Footer Placeholder 5"/>
          <p:cNvSpPr>
            <a:spLocks noGrp="1"/>
          </p:cNvSpPr>
          <p:nvPr>
            <p:ph type="ftr" idx="12"/>
          </p:nvPr>
        </p:nvSpPr>
        <p:spPr/>
        <p:txBody>
          <a:bodyPr/>
          <a:lstStyle/>
          <a:p>
            <a:pPr>
              <a:defRPr/>
            </a:pPr>
            <a:r>
              <a:rPr lang="en-US" smtClean="0"/>
              <a:t>Jon Rosedale, CSR</a:t>
            </a:r>
            <a:endParaRPr lang="en-US" dirty="0"/>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7B89D2F3-3A0B-4B22-AD26-703531DFDA8E}"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E6969283-78ED-4F71-B854-48055E18A2DC}"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2FC89608-6A20-477C-A981-705C17D7D065}"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dirty="0"/>
              <a:t>Slide </a:t>
            </a:r>
            <a:fld id="{596D0F4C-4EDF-4701-BCA4-6112044C65B5}"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dirty="0"/>
              <a:t>Slide </a:t>
            </a:r>
            <a:fld id="{6B5ED4C8-2B62-4991-947A-61F0AFF81AC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dirty="0"/>
              <a:t>Slide </a:t>
            </a:r>
            <a:fld id="{A6C5482A-260B-4E4B-AC84-D73403BB5CB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dirty="0"/>
              <a:t>Slide </a:t>
            </a:r>
            <a:fld id="{189D7BFD-E160-402F-BBC8-B5B701941DD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06AC922A-D50D-4784-BDB0-95BF1D680974}"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F2CCFC3D-D547-4F7B-B83F-14FDE279E97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Benjamin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dirty="0"/>
              <a:t>Slide </a:t>
            </a:r>
            <a:fld id="{53EBAA78-AC7B-4AAE-80E5-F5D910A6B4BE}" type="slidenum">
              <a:rPr lang="en-GB"/>
              <a:pPr>
                <a:defRPr/>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4648200" y="357188"/>
            <a:ext cx="3852863"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rPr>
              <a:t> </a:t>
            </a:r>
            <a:r>
              <a:rPr lang="en-US" sz="1800" b="1" dirty="0" smtClean="0">
                <a:solidFill>
                  <a:schemeClr val="tx1"/>
                </a:solidFill>
              </a:rPr>
              <a:t>15-13-0138-02-004m</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March 2013</a:t>
            </a:r>
          </a:p>
        </p:txBody>
      </p:sp>
      <p:sp>
        <p:nvSpPr>
          <p:cNvPr id="5" name="Footer Placeholder 4"/>
          <p:cNvSpPr>
            <a:spLocks noGrp="1"/>
          </p:cNvSpPr>
          <p:nvPr>
            <p:ph type="ftr" idx="11"/>
          </p:nvPr>
        </p:nvSpPr>
        <p:spPr/>
        <p:txBody>
          <a:bodyPr/>
          <a:lstStyle/>
          <a:p>
            <a:pPr>
              <a:defRPr/>
            </a:pPr>
            <a:r>
              <a:rPr lang="en-GB" dirty="0" smtClean="0"/>
              <a:t>Ben Rolfe (BCA),</a:t>
            </a:r>
          </a:p>
        </p:txBody>
      </p:sp>
      <p:sp>
        <p:nvSpPr>
          <p:cNvPr id="6" name="Slide Number Placeholder 5"/>
          <p:cNvSpPr>
            <a:spLocks noGrp="1"/>
          </p:cNvSpPr>
          <p:nvPr>
            <p:ph type="sldNum" idx="12"/>
          </p:nvPr>
        </p:nvSpPr>
        <p:spPr/>
        <p:txBody>
          <a:bodyPr/>
          <a:lstStyle/>
          <a:p>
            <a:pPr>
              <a:defRPr/>
            </a:pPr>
            <a:r>
              <a:rPr lang="en-GB" dirty="0" smtClean="0"/>
              <a:t>Slide </a:t>
            </a:r>
            <a:fld id="{7B89D2F3-3A0B-4B22-AD26-703531DFDA8E}" type="slidenum">
              <a:rPr lang="en-GB" smtClean="0"/>
              <a:pPr>
                <a:defRPr/>
              </a:pPr>
              <a:t>1</a:t>
            </a:fld>
            <a:endParaRPr lang="en-GB" dirty="0"/>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Resolution Suggestions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smtClean="0">
                <a:solidFill>
                  <a:schemeClr val="tx1"/>
                </a:solidFill>
                <a:ea typeface="굴림" pitchFamily="50" charset="-127"/>
              </a:rPr>
              <a:t>ben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LB#87 Comment resolution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Proposed disposition of </a:t>
            </a:r>
            <a:r>
              <a:rPr lang="pt-BR" altLang="ko-KR" sz="1600" dirty="0" smtClean="0">
                <a:solidFill>
                  <a:schemeClr val="tx1"/>
                </a:solidFill>
                <a:ea typeface="굴림" pitchFamily="50" charset="-127"/>
              </a:rPr>
              <a:t>CIDs #:  126 127 144 145 148 149 152 153 154 155 156 157 162 170 171 190 208 209 213 216 239 240 assigned to Ben</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Prepare draft for sponsor balloting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#152, 154, 155,156</a:t>
            </a:r>
            <a:endParaRPr lang="en-US" dirty="0"/>
          </a:p>
        </p:txBody>
      </p:sp>
      <p:sp>
        <p:nvSpPr>
          <p:cNvPr id="3" name="Content Placeholder 2"/>
          <p:cNvSpPr>
            <a:spLocks noGrp="1"/>
          </p:cNvSpPr>
          <p:nvPr>
            <p:ph idx="1"/>
          </p:nvPr>
        </p:nvSpPr>
        <p:spPr/>
        <p:txBody>
          <a:bodyPr>
            <a:normAutofit lnSpcReduction="10000"/>
          </a:bodyPr>
          <a:lstStyle/>
          <a:p>
            <a:r>
              <a:rPr lang="en-US" dirty="0" smtClean="0"/>
              <a:t>Comments:  </a:t>
            </a:r>
            <a:r>
              <a:rPr lang="en-US" b="0" dirty="0" smtClean="0"/>
              <a:t>List of supported bands includes non-TVWS bands.  The table in 5.2.4.32 is based on input from the PHY contributors.  </a:t>
            </a:r>
          </a:p>
          <a:p>
            <a:r>
              <a:rPr lang="en-US" dirty="0" smtClean="0"/>
              <a:t>Discussion:  </a:t>
            </a:r>
            <a:r>
              <a:rPr lang="en-US" b="0" dirty="0" smtClean="0"/>
              <a:t>This represents what can be encoded in the over-the-air capabilities IE, and  </a:t>
            </a:r>
            <a:r>
              <a:rPr lang="en-US" b="0" dirty="0" smtClean="0"/>
              <a:t>allows communication of what a device can do.   It doesn’t specify that an particular band be supported or that all bands in this list make sense for all the PHYs and PHY operating parameters.  </a:t>
            </a:r>
          </a:p>
          <a:p>
            <a:endParaRPr lang="en-US" dirty="0" smtClean="0"/>
          </a:p>
          <a:p>
            <a:r>
              <a:rPr lang="en-US" dirty="0" smtClean="0"/>
              <a:t>    </a:t>
            </a:r>
          </a:p>
          <a:p>
            <a:r>
              <a:rPr lang="en-US" dirty="0" smtClean="0"/>
              <a:t>Resolution: AP 152, 154, 155,156</a:t>
            </a:r>
          </a:p>
          <a:p>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10</a:t>
            </a:fld>
            <a:endParaRPr lang="en-GB" dirty="0"/>
          </a:p>
        </p:txBody>
      </p:sp>
      <p:sp>
        <p:nvSpPr>
          <p:cNvPr id="7" name="TextBox 6"/>
          <p:cNvSpPr txBox="1"/>
          <p:nvPr/>
        </p:nvSpPr>
        <p:spPr>
          <a:xfrm>
            <a:off x="685800" y="6091535"/>
            <a:ext cx="7848600" cy="461665"/>
          </a:xfrm>
          <a:prstGeom prst="rect">
            <a:avLst/>
          </a:prstGeom>
          <a:noFill/>
        </p:spPr>
        <p:txBody>
          <a:bodyPr wrap="square" rtlCol="0">
            <a:spAutoFit/>
          </a:bodyPr>
          <a:lstStyle/>
          <a:p>
            <a:r>
              <a:rPr lang="en-US" dirty="0" smtClean="0">
                <a:solidFill>
                  <a:schemeClr val="tx1">
                    <a:lumMod val="75000"/>
                    <a:lumOff val="25000"/>
                  </a:schemeClr>
                </a:solidFill>
              </a:rPr>
              <a:t>Ref: page 28 line 20 </a:t>
            </a:r>
            <a:endParaRPr lang="en-US"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#126</a:t>
            </a:r>
            <a:endParaRPr lang="en-US" dirty="0"/>
          </a:p>
        </p:txBody>
      </p:sp>
      <p:sp>
        <p:nvSpPr>
          <p:cNvPr id="3" name="Content Placeholder 2"/>
          <p:cNvSpPr>
            <a:spLocks noGrp="1"/>
          </p:cNvSpPr>
          <p:nvPr>
            <p:ph idx="1"/>
          </p:nvPr>
        </p:nvSpPr>
        <p:spPr/>
        <p:txBody>
          <a:bodyPr/>
          <a:lstStyle/>
          <a:p>
            <a:r>
              <a:rPr lang="en-US" dirty="0" smtClean="0"/>
              <a:t>Comment:</a:t>
            </a:r>
            <a:r>
              <a:rPr lang="en-US" b="0" dirty="0" smtClean="0"/>
              <a:t> Should this be a "shall"? - "The Timestamp parameter</a:t>
            </a:r>
            <a:r>
              <a:rPr lang="en-US" dirty="0" smtClean="0"/>
              <a:t> will </a:t>
            </a:r>
            <a:r>
              <a:rPr lang="en-US" b="0" dirty="0" smtClean="0"/>
              <a:t>be included…"</a:t>
            </a:r>
            <a:r>
              <a:rPr lang="en-US" dirty="0" smtClean="0"/>
              <a:t> </a:t>
            </a:r>
            <a:endParaRPr lang="en-US" b="0" dirty="0" smtClean="0"/>
          </a:p>
          <a:p>
            <a:endParaRPr lang="en-US" b="0" dirty="0" smtClean="0"/>
          </a:p>
          <a:p>
            <a:r>
              <a:rPr lang="en-US" dirty="0" smtClean="0"/>
              <a:t>Proposed resolution: </a:t>
            </a:r>
            <a:r>
              <a:rPr lang="en-US" b="0" dirty="0" smtClean="0"/>
              <a:t>Delete sentence as it is redundant and incomplete. The correct and complete description is in a following paragraph.</a:t>
            </a:r>
            <a:r>
              <a:rPr lang="en-US" dirty="0" smtClean="0"/>
              <a:t> </a:t>
            </a:r>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11</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42 line 28 </a:t>
            </a: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#144, 145: </a:t>
            </a:r>
            <a:r>
              <a:rPr lang="en-US" b="0" dirty="0" smtClean="0"/>
              <a:t>Power Saving IE</a:t>
            </a:r>
            <a:br>
              <a:rPr lang="en-US" b="0" dirty="0" smtClean="0"/>
            </a:br>
            <a:endParaRPr lang="en-US" dirty="0"/>
          </a:p>
        </p:txBody>
      </p:sp>
      <p:sp>
        <p:nvSpPr>
          <p:cNvPr id="3" name="Content Placeholder 2"/>
          <p:cNvSpPr>
            <a:spLocks noGrp="1"/>
          </p:cNvSpPr>
          <p:nvPr>
            <p:ph idx="1"/>
          </p:nvPr>
        </p:nvSpPr>
        <p:spPr/>
        <p:txBody>
          <a:bodyPr>
            <a:normAutofit/>
          </a:bodyPr>
          <a:lstStyle/>
          <a:p>
            <a:r>
              <a:rPr lang="en-US" dirty="0" smtClean="0"/>
              <a:t>Comment: </a:t>
            </a:r>
            <a:r>
              <a:rPr lang="en-US" b="0" dirty="0" smtClean="0"/>
              <a:t>suggests increasing size of the Periodic listening interval field to allow an interval longer than 2</a:t>
            </a:r>
            <a:r>
              <a:rPr lang="en-US" b="0" baseline="30000" dirty="0" smtClean="0"/>
              <a:t>24 </a:t>
            </a:r>
            <a:r>
              <a:rPr lang="en-US" b="0" dirty="0" smtClean="0"/>
              <a:t>– 1 milliseconds.  </a:t>
            </a:r>
          </a:p>
          <a:p>
            <a:r>
              <a:rPr lang="en-US" dirty="0" smtClean="0"/>
              <a:t>Suggested resolution: </a:t>
            </a:r>
            <a:r>
              <a:rPr lang="en-US" b="0" dirty="0" smtClean="0"/>
              <a:t>AP.  Change field length to 4 octets and adjust text by removing “with a range of from 0 to</a:t>
            </a:r>
          </a:p>
          <a:p>
            <a:r>
              <a:rPr lang="en-US" b="0" dirty="0" smtClean="0"/>
              <a:t>16777215 milliseconds.”  </a:t>
            </a:r>
          </a:p>
          <a:p>
            <a:r>
              <a:rPr lang="en-US" dirty="0" smtClean="0"/>
              <a:t>Discussion:</a:t>
            </a:r>
            <a:r>
              <a:rPr lang="en-US" b="0" dirty="0" smtClean="0"/>
              <a:t>  Adding 1 octet to the field provides a maximum interval of ~ 50 days. That’s a long nap!</a:t>
            </a:r>
            <a:endParaRPr lang="en-US" b="0" baseline="3000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12</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25 line 7</a:t>
            </a:r>
            <a:endParaRPr lang="en-US"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a:t>
            </a:r>
            <a:r>
              <a:rPr lang="en-US" dirty="0" smtClean="0"/>
              <a:t># 209 </a:t>
            </a:r>
            <a:endParaRPr lang="en-US" dirty="0"/>
          </a:p>
        </p:txBody>
      </p:sp>
      <p:sp>
        <p:nvSpPr>
          <p:cNvPr id="3" name="Content Placeholder 2"/>
          <p:cNvSpPr>
            <a:spLocks noGrp="1"/>
          </p:cNvSpPr>
          <p:nvPr>
            <p:ph idx="1"/>
          </p:nvPr>
        </p:nvSpPr>
        <p:spPr>
          <a:xfrm>
            <a:off x="685800" y="1600200"/>
            <a:ext cx="7770813" cy="4494213"/>
          </a:xfrm>
        </p:spPr>
        <p:txBody>
          <a:bodyPr>
            <a:normAutofit/>
          </a:bodyPr>
          <a:lstStyle/>
          <a:p>
            <a:r>
              <a:rPr lang="en-US" dirty="0" smtClean="0"/>
              <a:t>Comment: </a:t>
            </a:r>
            <a:r>
              <a:rPr lang="en-US" b="0" dirty="0" smtClean="0"/>
              <a:t>Does </a:t>
            </a:r>
            <a:r>
              <a:rPr lang="en-US" b="0" dirty="0" smtClean="0"/>
              <a:t>this sentence refer to "deployment of a peer-to-peer link" or "deployment of peer-to-peer links"?</a:t>
            </a:r>
            <a:r>
              <a:rPr lang="en-US" dirty="0" smtClean="0"/>
              <a:t> </a:t>
            </a:r>
          </a:p>
          <a:p>
            <a:endParaRPr lang="en-US" b="0" dirty="0" smtClean="0"/>
          </a:p>
          <a:p>
            <a:r>
              <a:rPr lang="en-US" dirty="0" smtClean="0"/>
              <a:t>Suggested resolution Detail:</a:t>
            </a:r>
            <a:r>
              <a:rPr lang="en-US" dirty="0" smtClean="0"/>
              <a:t>	</a:t>
            </a:r>
            <a:endParaRPr lang="en-US" dirty="0" smtClean="0"/>
          </a:p>
          <a:p>
            <a:pPr indent="0"/>
            <a:r>
              <a:rPr lang="en-US" b="0" dirty="0" smtClean="0"/>
              <a:t>Change sentence </a:t>
            </a:r>
          </a:p>
          <a:p>
            <a:pPr lvl="1" indent="0"/>
            <a:r>
              <a:rPr lang="en-US" b="0" dirty="0" smtClean="0"/>
              <a:t>“</a:t>
            </a:r>
            <a:r>
              <a:rPr lang="en-US" b="0" dirty="0" smtClean="0"/>
              <a:t>Information required for </a:t>
            </a:r>
            <a:r>
              <a:rPr lang="en-US" b="0" dirty="0" smtClean="0"/>
              <a:t>possible deployment </a:t>
            </a:r>
            <a:r>
              <a:rPr lang="en-US" b="0" dirty="0" smtClean="0"/>
              <a:t>of peer-to-peer link is </a:t>
            </a:r>
            <a:r>
              <a:rPr lang="en-US" dirty="0" smtClean="0"/>
              <a:t>exchanged</a:t>
            </a:r>
            <a:r>
              <a:rPr lang="en-US" b="0" dirty="0" smtClean="0"/>
              <a:t> in the IE as specified in 5.2.4.33.5</a:t>
            </a:r>
            <a:r>
              <a:rPr lang="en-US" b="0" dirty="0" smtClean="0"/>
              <a:t>.” </a:t>
            </a:r>
          </a:p>
          <a:p>
            <a:pPr lvl="1"/>
            <a:r>
              <a:rPr lang="en-US" b="0" dirty="0" smtClean="0"/>
              <a:t>to</a:t>
            </a:r>
          </a:p>
          <a:p>
            <a:pPr lvl="1" indent="0"/>
            <a:r>
              <a:rPr lang="en-US" b="0" dirty="0" smtClean="0"/>
              <a:t>“A device that has access to channel availability information advertises that fact using the </a:t>
            </a:r>
            <a:r>
              <a:rPr lang="fr-FR" b="0" dirty="0" smtClean="0"/>
              <a:t>Channel information source description IE </a:t>
            </a:r>
            <a:r>
              <a:rPr lang="en-US" b="0" dirty="0" smtClean="0"/>
              <a:t>as </a:t>
            </a:r>
            <a:r>
              <a:rPr lang="en-US" b="0" dirty="0" smtClean="0"/>
              <a:t>specified in 5.2.4.33.5</a:t>
            </a:r>
            <a:r>
              <a:rPr lang="en-US" b="0" dirty="0" smtClean="0"/>
              <a:t>.”</a:t>
            </a:r>
            <a:endParaRPr lang="en-US" b="0" dirty="0" smtClean="0"/>
          </a:p>
          <a:p>
            <a:endParaRPr lang="en-US" dirty="0"/>
          </a:p>
        </p:txBody>
      </p:sp>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a:t>
            </a:r>
            <a:r>
              <a:rPr lang="en-US" dirty="0" smtClean="0">
                <a:solidFill>
                  <a:schemeClr val="tx1">
                    <a:lumMod val="75000"/>
                    <a:lumOff val="25000"/>
                  </a:schemeClr>
                </a:solidFill>
              </a:rPr>
              <a:t>42 line 30</a:t>
            </a:r>
            <a:endParaRPr lang="en-US" dirty="0">
              <a:solidFill>
                <a:schemeClr val="tx1">
                  <a:lumMod val="75000"/>
                  <a:lumOff val="2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dirty="0" smtClean="0"/>
              <a:t>AP: </a:t>
            </a:r>
            <a:r>
              <a:rPr lang="en-US" dirty="0" smtClean="0"/>
              <a:t>#170, 171</a:t>
            </a:r>
            <a:endParaRPr lang="en-US" dirty="0"/>
          </a:p>
        </p:txBody>
      </p:sp>
      <p:sp>
        <p:nvSpPr>
          <p:cNvPr id="3" name="Content Placeholder 2"/>
          <p:cNvSpPr>
            <a:spLocks noGrp="1"/>
          </p:cNvSpPr>
          <p:nvPr>
            <p:ph idx="1"/>
          </p:nvPr>
        </p:nvSpPr>
        <p:spPr>
          <a:xfrm>
            <a:off x="685800" y="1295400"/>
            <a:ext cx="7770813" cy="4876800"/>
          </a:xfrm>
        </p:spPr>
        <p:txBody>
          <a:bodyPr>
            <a:normAutofit fontScale="85000" lnSpcReduction="20000"/>
          </a:bodyPr>
          <a:lstStyle/>
          <a:p>
            <a:r>
              <a:rPr lang="en-US" dirty="0" smtClean="0"/>
              <a:t>Comment: </a:t>
            </a:r>
            <a:r>
              <a:rPr lang="en-US" b="0" dirty="0" smtClean="0"/>
              <a:t>Specify the use of the Generic Implementation specific value.  Explain how it is used (at transmitter and receiver), how its use can guarantee interoperability between multiple vendor devices. </a:t>
            </a:r>
          </a:p>
          <a:p>
            <a:r>
              <a:rPr lang="en-US" dirty="0" smtClean="0"/>
              <a:t>Note: </a:t>
            </a:r>
            <a:r>
              <a:rPr lang="en-US" b="0" dirty="0" smtClean="0"/>
              <a:t>Commenter used “generic” but the draft uses the word “general (implementation specific)” so we are assuming the commenter is asking for elaboration of “general”.  The description “implementation specific” means the specific content and usage of the ID string when type=6 is outside the scope of this standard;</a:t>
            </a:r>
          </a:p>
          <a:p>
            <a:r>
              <a:rPr lang="en-US" dirty="0" smtClean="0"/>
              <a:t>Discussion: </a:t>
            </a:r>
            <a:r>
              <a:rPr lang="en-US" b="0" dirty="0" smtClean="0"/>
              <a:t>The intended use of this field was to provide for indicating that the contained identification string is implementation and/or vendor specific. ID is encoded as a counted string (figure 48nu).  To achieve this, we can define a container, but we can’t define how it is used.</a:t>
            </a:r>
          </a:p>
          <a:p>
            <a:r>
              <a:rPr lang="en-US" dirty="0" smtClean="0"/>
              <a:t>Suggested resolution:  </a:t>
            </a:r>
            <a:r>
              <a:rPr lang="en-US" b="0" dirty="0" smtClean="0"/>
              <a:t>To clarify, change “general (implementation specific)” to “Vendor specific” in table 4ih and add before the sentence following figure 48nt as follows: “For other non-reserved values in table 4ih, the Device ID field contains only the ID string field.”  </a:t>
            </a:r>
          </a:p>
          <a:p>
            <a:endParaRPr lang="en-US" b="0" dirty="0" smtClean="0"/>
          </a:p>
          <a:p>
            <a:r>
              <a:rPr lang="en-US" dirty="0" smtClean="0"/>
              <a:t>#171 </a:t>
            </a:r>
            <a:r>
              <a:rPr lang="en-US" b="0" dirty="0" smtClean="0"/>
              <a:t>is duplicate of #170</a:t>
            </a:r>
            <a:endParaRPr lang="en-US" b="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14</a:t>
            </a:fld>
            <a:endParaRPr lang="en-GB" dirty="0"/>
          </a:p>
        </p:txBody>
      </p:sp>
      <p:sp>
        <p:nvSpPr>
          <p:cNvPr id="7" name="TextBox 6"/>
          <p:cNvSpPr txBox="1"/>
          <p:nvPr/>
        </p:nvSpPr>
        <p:spPr>
          <a:xfrm>
            <a:off x="5181600" y="6019800"/>
            <a:ext cx="3352800" cy="369332"/>
          </a:xfrm>
          <a:prstGeom prst="rect">
            <a:avLst/>
          </a:prstGeom>
          <a:noFill/>
        </p:spPr>
        <p:txBody>
          <a:bodyPr wrap="square" rtlCol="0">
            <a:spAutoFit/>
          </a:bodyPr>
          <a:lstStyle/>
          <a:p>
            <a:r>
              <a:rPr lang="en-US" sz="1800" dirty="0" smtClean="0">
                <a:solidFill>
                  <a:schemeClr val="tx1">
                    <a:lumMod val="75000"/>
                    <a:lumOff val="25000"/>
                  </a:schemeClr>
                </a:solidFill>
              </a:rPr>
              <a:t>Ref: page 31 table 4ih </a:t>
            </a:r>
            <a:endParaRPr lang="en-US" sz="1800" dirty="0">
              <a:solidFill>
                <a:schemeClr val="tx1">
                  <a:lumMod val="75000"/>
                  <a:lumOff val="2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LB #87 Comments Assigned to Ben</a:t>
            </a:r>
            <a:endParaRPr lang="en-US" dirty="0"/>
          </a:p>
        </p:txBody>
      </p:sp>
      <p:sp>
        <p:nvSpPr>
          <p:cNvPr id="3" name="Content Placeholder 2"/>
          <p:cNvSpPr>
            <a:spLocks noGrp="1"/>
          </p:cNvSpPr>
          <p:nvPr>
            <p:ph idx="1"/>
          </p:nvPr>
        </p:nvSpPr>
        <p:spPr/>
        <p:txBody>
          <a:bodyPr/>
          <a:lstStyle/>
          <a:p>
            <a:pPr algn="ctr"/>
            <a:r>
              <a:rPr lang="en-US" dirty="0" smtClean="0"/>
              <a:t>Summary</a:t>
            </a:r>
          </a:p>
          <a:p>
            <a:r>
              <a:rPr lang="en-US" dirty="0" smtClean="0"/>
              <a:t>CIDs #:  126 127 144 145 148 149 152 153 154 155 156 157 162 170 171 190 208 209 213 216 239 240</a:t>
            </a:r>
          </a:p>
          <a:p>
            <a:endParaRPr lang="en-US" dirty="0" smtClean="0"/>
          </a:p>
          <a:p>
            <a:r>
              <a:rPr lang="en-US" dirty="0" smtClean="0"/>
              <a:t>Re-assign: </a:t>
            </a:r>
            <a:r>
              <a:rPr lang="en-US" b="0" dirty="0" smtClean="0"/>
              <a:t>163 209 213 216</a:t>
            </a:r>
          </a:p>
          <a:p>
            <a:r>
              <a:rPr lang="en-US" dirty="0" smtClean="0"/>
              <a:t>Accept: </a:t>
            </a:r>
            <a:r>
              <a:rPr lang="en-US" b="0" dirty="0" smtClean="0"/>
              <a:t>127 148 162 239</a:t>
            </a:r>
          </a:p>
          <a:p>
            <a:r>
              <a:rPr lang="en-US" dirty="0" smtClean="0"/>
              <a:t>Accept in Principle: </a:t>
            </a:r>
            <a:r>
              <a:rPr lang="en-US" b="0" dirty="0" smtClean="0"/>
              <a:t>149 157 170 190 208</a:t>
            </a:r>
          </a:p>
          <a:p>
            <a:r>
              <a:rPr lang="en-US" dirty="0" smtClean="0"/>
              <a:t>Reject: </a:t>
            </a:r>
            <a:r>
              <a:rPr lang="en-US" b="0" dirty="0" smtClean="0"/>
              <a:t>240</a:t>
            </a:r>
          </a:p>
          <a:p>
            <a:r>
              <a:rPr lang="en-US" dirty="0" smtClean="0"/>
              <a:t>Duplicates: </a:t>
            </a:r>
            <a:r>
              <a:rPr lang="en-US" b="0" dirty="0" smtClean="0"/>
              <a:t>145 155 156 171</a:t>
            </a:r>
          </a:p>
          <a:p>
            <a:endParaRPr lang="en-US" dirty="0" smtClean="0"/>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Re-assign Grouping</a:t>
            </a:r>
            <a:endParaRPr lang="en-US" dirty="0"/>
          </a:p>
        </p:txBody>
      </p:sp>
      <p:sp>
        <p:nvSpPr>
          <p:cNvPr id="3" name="Content Placeholder 2"/>
          <p:cNvSpPr>
            <a:spLocks noGrp="1"/>
          </p:cNvSpPr>
          <p:nvPr>
            <p:ph idx="1"/>
          </p:nvPr>
        </p:nvSpPr>
        <p:spPr/>
        <p:txBody>
          <a:bodyPr>
            <a:normAutofit/>
          </a:bodyPr>
          <a:lstStyle/>
          <a:p>
            <a:r>
              <a:rPr lang="en-US" dirty="0" smtClean="0"/>
              <a:t> </a:t>
            </a:r>
            <a:endParaRPr lang="en-US" dirty="0" smtClean="0"/>
          </a:p>
          <a:p>
            <a:r>
              <a:rPr lang="en-US" dirty="0" smtClean="0"/>
              <a:t>#213, #216: </a:t>
            </a:r>
            <a:r>
              <a:rPr lang="en-US" b="0" dirty="0" smtClean="0"/>
              <a:t>New parameters in the MAC SAP primitives that are not used in the text</a:t>
            </a:r>
          </a:p>
          <a:p>
            <a:r>
              <a:rPr lang="en-US" b="0" dirty="0" smtClean="0"/>
              <a:t>	Re-assign to appropriate groups (spans more than one)</a:t>
            </a:r>
          </a:p>
          <a:p>
            <a:endParaRPr lang="en-US" b="0" dirty="0" smtClean="0"/>
          </a:p>
          <a:p>
            <a:r>
              <a:rPr lang="en-US" dirty="0" smtClean="0"/>
              <a:t>#153: </a:t>
            </a:r>
            <a:r>
              <a:rPr lang="en-US" b="0" dirty="0" smtClean="0"/>
              <a:t>re-assign to coexistence</a:t>
            </a:r>
          </a:p>
          <a:p>
            <a:endParaRPr lang="en-US" b="0" dirty="0" smtClean="0"/>
          </a:p>
          <a:p>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t>
            </a:r>
            <a:endParaRPr lang="en-US" dirty="0"/>
          </a:p>
        </p:txBody>
      </p:sp>
      <p:sp>
        <p:nvSpPr>
          <p:cNvPr id="3" name="Content Placeholder 2"/>
          <p:cNvSpPr>
            <a:spLocks noGrp="1"/>
          </p:cNvSpPr>
          <p:nvPr>
            <p:ph idx="1"/>
          </p:nvPr>
        </p:nvSpPr>
        <p:spPr/>
        <p:txBody>
          <a:bodyPr>
            <a:normAutofit/>
          </a:bodyPr>
          <a:lstStyle/>
          <a:p>
            <a:r>
              <a:rPr lang="en-US" dirty="0" smtClean="0"/>
              <a:t>Accept: </a:t>
            </a:r>
          </a:p>
          <a:p>
            <a:r>
              <a:rPr lang="en-US" dirty="0" smtClean="0"/>
              <a:t>	#127 </a:t>
            </a:r>
            <a:r>
              <a:rPr lang="en-US" b="0" dirty="0" smtClean="0"/>
              <a:t>The Ranging Response IE is only included if the request is for two way ranging. </a:t>
            </a:r>
            <a:r>
              <a:rPr lang="en-US" dirty="0" smtClean="0"/>
              <a:t> </a:t>
            </a:r>
          </a:p>
          <a:p>
            <a:r>
              <a:rPr lang="en-US" b="0" dirty="0" smtClean="0"/>
              <a:t>	Proposed resolution: Complete the sentence by including, "...Ranging Response IE is included in the Acknowledgment if two way ranging is requested“</a:t>
            </a:r>
            <a:r>
              <a:rPr lang="en-US" dirty="0" smtClean="0"/>
              <a:t>  </a:t>
            </a:r>
          </a:p>
          <a:p>
            <a:r>
              <a:rPr lang="en-US" dirty="0" smtClean="0"/>
              <a:t>	#162  </a:t>
            </a:r>
            <a:r>
              <a:rPr lang="en-US" b="0" dirty="0" smtClean="0"/>
              <a:t>Include a table for TVWS OFDM PHY supported features. Make changes to the table numbers.</a:t>
            </a:r>
            <a:r>
              <a:rPr lang="en-US" dirty="0" smtClean="0"/>
              <a:t> </a:t>
            </a:r>
          </a:p>
          <a:p>
            <a:r>
              <a:rPr lang="en-US" dirty="0" smtClean="0"/>
              <a:t>	#239  </a:t>
            </a:r>
            <a:r>
              <a:rPr lang="en-US" b="0" dirty="0" smtClean="0"/>
              <a:t>Insert the parameter "RangingMethod"</a:t>
            </a:r>
            <a:r>
              <a:rPr lang="en-US" dirty="0" smtClean="0"/>
              <a:t> </a:t>
            </a:r>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Reject</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Reject:</a:t>
            </a:r>
          </a:p>
          <a:p>
            <a:r>
              <a:rPr lang="en-US" dirty="0" smtClean="0"/>
              <a:t>	#240: </a:t>
            </a:r>
            <a:r>
              <a:rPr lang="en-US" b="0" dirty="0" smtClean="0"/>
              <a:t>Insert the parameter "Timestamp"</a:t>
            </a:r>
            <a:r>
              <a:rPr lang="en-US" dirty="0" smtClean="0"/>
              <a:t> </a:t>
            </a:r>
          </a:p>
          <a:p>
            <a:pPr lvl="1"/>
            <a:r>
              <a:rPr lang="en-US" sz="2400" b="0" dirty="0" smtClean="0"/>
              <a:t>Reason: Timestamp is already defined in 6.3.13 of the base standard.</a:t>
            </a:r>
            <a:r>
              <a:rPr lang="en-US" sz="2400" dirty="0" smtClean="0"/>
              <a:t> </a:t>
            </a:r>
            <a:endParaRPr lang="en-US" sz="240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5</a:t>
            </a:fld>
            <a:endParaRPr lang="en-GB" dirty="0"/>
          </a:p>
        </p:txBody>
      </p:sp>
      <p:sp>
        <p:nvSpPr>
          <p:cNvPr id="7" name="TextBox 6"/>
          <p:cNvSpPr txBox="1"/>
          <p:nvPr/>
        </p:nvSpPr>
        <p:spPr>
          <a:xfrm>
            <a:off x="8382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57 line 29</a:t>
            </a:r>
            <a:endParaRPr lang="en-US" dirty="0">
              <a:solidFill>
                <a:schemeClr val="tx1">
                  <a:lumMod val="75000"/>
                  <a:lumOff val="2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 149</a:t>
            </a:r>
            <a:endParaRPr lang="en-US" dirty="0"/>
          </a:p>
        </p:txBody>
      </p:sp>
      <p:sp>
        <p:nvSpPr>
          <p:cNvPr id="3" name="Content Placeholder 2"/>
          <p:cNvSpPr>
            <a:spLocks noGrp="1"/>
          </p:cNvSpPr>
          <p:nvPr>
            <p:ph idx="1"/>
          </p:nvPr>
        </p:nvSpPr>
        <p:spPr>
          <a:xfrm>
            <a:off x="685800" y="1676400"/>
            <a:ext cx="7770813" cy="4113213"/>
          </a:xfrm>
        </p:spPr>
        <p:txBody>
          <a:bodyPr>
            <a:normAutofit fontScale="85000" lnSpcReduction="20000"/>
          </a:bodyPr>
          <a:lstStyle/>
          <a:p>
            <a:r>
              <a:rPr lang="en-US" b="0" dirty="0" smtClean="0"/>
              <a:t>For Mode = 5, the modulation index = 0.33, so it shall not set to zero. </a:t>
            </a:r>
            <a:r>
              <a:rPr lang="en-US" dirty="0" smtClean="0"/>
              <a:t> </a:t>
            </a:r>
            <a:r>
              <a:rPr lang="en-US" b="0" dirty="0" smtClean="0"/>
              <a:t>Need to assign two bits and set the value accordingly.</a:t>
            </a:r>
            <a:r>
              <a:rPr lang="en-US" dirty="0" smtClean="0"/>
              <a:t> </a:t>
            </a:r>
          </a:p>
          <a:p>
            <a:r>
              <a:rPr lang="en-US" b="0" dirty="0" smtClean="0"/>
              <a:t>Proposed </a:t>
            </a:r>
            <a:r>
              <a:rPr lang="en-US" b="0" dirty="0" smtClean="0"/>
              <a:t>resolution: AP</a:t>
            </a:r>
          </a:p>
          <a:p>
            <a:r>
              <a:rPr lang="en-US" b="0" dirty="0" smtClean="0"/>
              <a:t>Details: Change description of Modulation index option field:</a:t>
            </a:r>
          </a:p>
          <a:p>
            <a:endParaRPr lang="en-US" b="0" dirty="0" smtClean="0"/>
          </a:p>
          <a:p>
            <a:pPr lvl="1"/>
            <a:r>
              <a:rPr lang="en-US" sz="2400" b="0" dirty="0" smtClean="0"/>
              <a:t>When the FSK Mode field value is 1, 2 or 3:</a:t>
            </a:r>
          </a:p>
          <a:p>
            <a:pPr lvl="2"/>
            <a:r>
              <a:rPr lang="en-US" sz="2400" dirty="0" smtClean="0"/>
              <a:t>0 </a:t>
            </a:r>
            <a:r>
              <a:rPr lang="en-US" sz="2400" dirty="0" smtClean="0"/>
              <a:t>indicates modulation </a:t>
            </a:r>
            <a:r>
              <a:rPr lang="en-US" sz="2400" dirty="0" smtClean="0"/>
              <a:t>index is 0.5</a:t>
            </a:r>
          </a:p>
          <a:p>
            <a:pPr lvl="2"/>
            <a:r>
              <a:rPr lang="en-US" sz="2400" dirty="0" smtClean="0"/>
              <a:t>1 = modulation index is 1.0</a:t>
            </a:r>
          </a:p>
          <a:p>
            <a:pPr lvl="1"/>
            <a:r>
              <a:rPr lang="en-US" sz="2400" b="0" dirty="0" smtClean="0"/>
              <a:t>When the FSK Mode field value is 4 or 5,  reserved</a:t>
            </a:r>
            <a:r>
              <a:rPr lang="en-US" sz="2400" b="0" dirty="0" smtClean="0"/>
              <a:t>.</a:t>
            </a:r>
          </a:p>
          <a:p>
            <a:endParaRPr lang="en-US" b="0" dirty="0" smtClean="0"/>
          </a:p>
          <a:p>
            <a:r>
              <a:rPr lang="en-US" b="0" dirty="0" smtClean="0"/>
              <a:t>Rational: Per table 133 </a:t>
            </a:r>
            <a:r>
              <a:rPr lang="en-US" b="0" dirty="0" smtClean="0"/>
              <a:t>FSK</a:t>
            </a:r>
            <a:r>
              <a:rPr lang="en-US" b="0" dirty="0" smtClean="0"/>
              <a:t> </a:t>
            </a:r>
            <a:r>
              <a:rPr lang="en-US" b="0" dirty="0" smtClean="0"/>
              <a:t>modes 4 and 5 </a:t>
            </a:r>
            <a:r>
              <a:rPr lang="en-US" b="0" dirty="0" smtClean="0"/>
              <a:t>have exactly one </a:t>
            </a:r>
            <a:r>
              <a:rPr lang="en-US" b="0" dirty="0" smtClean="0"/>
              <a:t>possible modulation </a:t>
            </a:r>
            <a:r>
              <a:rPr lang="en-US" b="0" dirty="0" smtClean="0"/>
              <a:t>index. </a:t>
            </a:r>
            <a:r>
              <a:rPr lang="en-US" b="0" dirty="0" smtClean="0"/>
              <a:t>For mode 1,2 and 3, there are two </a:t>
            </a:r>
            <a:r>
              <a:rPr lang="en-US" b="0" dirty="0" smtClean="0"/>
              <a:t>modulation </a:t>
            </a:r>
            <a:r>
              <a:rPr lang="en-US" b="0" dirty="0" smtClean="0"/>
              <a:t>index </a:t>
            </a:r>
            <a:r>
              <a:rPr lang="en-US" b="0" dirty="0" smtClean="0"/>
              <a:t>values, so 1 bit is adequate to enumerate which is used.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6</a:t>
            </a:fld>
            <a:endParaRPr lang="en-GB" dirty="0"/>
          </a:p>
        </p:txBody>
      </p:sp>
      <p:sp>
        <p:nvSpPr>
          <p:cNvPr id="8" name="TextBox 7"/>
          <p:cNvSpPr txBox="1"/>
          <p:nvPr/>
        </p:nvSpPr>
        <p:spPr>
          <a:xfrm>
            <a:off x="685800" y="6019800"/>
            <a:ext cx="7848600" cy="461665"/>
          </a:xfrm>
          <a:prstGeom prst="rect">
            <a:avLst/>
          </a:prstGeom>
          <a:noFill/>
        </p:spPr>
        <p:txBody>
          <a:bodyPr wrap="square" rtlCol="0">
            <a:spAutoFit/>
          </a:bodyPr>
          <a:lstStyle/>
          <a:p>
            <a:r>
              <a:rPr lang="en-US" dirty="0" smtClean="0">
                <a:solidFill>
                  <a:schemeClr val="tx1">
                    <a:lumMod val="75000"/>
                    <a:lumOff val="25000"/>
                  </a:schemeClr>
                </a:solidFill>
              </a:rPr>
              <a:t>Ref: page 27  line 25 </a:t>
            </a:r>
            <a:endParaRPr lang="en-US" dirty="0">
              <a:solidFill>
                <a:schemeClr val="tx1">
                  <a:lumMod val="75000"/>
                  <a:lumOff val="2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#157</a:t>
            </a:r>
            <a:endParaRPr lang="en-US" dirty="0"/>
          </a:p>
        </p:txBody>
      </p:sp>
      <p:sp>
        <p:nvSpPr>
          <p:cNvPr id="3" name="Content Placeholder 2"/>
          <p:cNvSpPr>
            <a:spLocks noGrp="1"/>
          </p:cNvSpPr>
          <p:nvPr>
            <p:ph idx="1"/>
          </p:nvPr>
        </p:nvSpPr>
        <p:spPr>
          <a:xfrm>
            <a:off x="685800" y="1981201"/>
            <a:ext cx="7770813" cy="1371600"/>
          </a:xfrm>
        </p:spPr>
        <p:txBody>
          <a:bodyPr/>
          <a:lstStyle/>
          <a:p>
            <a:r>
              <a:rPr lang="en-US" b="0" dirty="0" smtClean="0"/>
              <a:t>Include "Alternating spreading pattern supported" and "Non-Alternating spreading pattern supported" </a:t>
            </a:r>
          </a:p>
          <a:p>
            <a:r>
              <a:rPr lang="en-US" b="0" dirty="0" smtClean="0"/>
              <a:t>Accept in Principle (AP)</a:t>
            </a:r>
          </a:p>
          <a:p>
            <a:r>
              <a:rPr lang="en-US" b="0" dirty="0" smtClean="0"/>
              <a:t>Add two bit field for spreading patterns supported to table 4id and change Figure 48nq to make the Supported PHY features field 1/2 octets. Also need fields for: 5 bits for FSK modulation modes (table 133), 2 bits for possible mod index (for modes 1-3); remove interleaving field.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7</a:t>
            </a:fld>
            <a:endParaRPr lang="en-GB" dirty="0"/>
          </a:p>
        </p:txBody>
      </p:sp>
      <p:sp>
        <p:nvSpPr>
          <p:cNvPr id="7" name="TextBox 6"/>
          <p:cNvSpPr txBox="1"/>
          <p:nvPr/>
        </p:nvSpPr>
        <p:spPr>
          <a:xfrm>
            <a:off x="6858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29 line 6 </a:t>
            </a:r>
            <a:endParaRPr lang="en-US"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#190</a:t>
            </a:r>
            <a:endParaRPr lang="en-US" dirty="0"/>
          </a:p>
        </p:txBody>
      </p:sp>
      <p:sp>
        <p:nvSpPr>
          <p:cNvPr id="3" name="Content Placeholder 2"/>
          <p:cNvSpPr>
            <a:spLocks noGrp="1"/>
          </p:cNvSpPr>
          <p:nvPr>
            <p:ph idx="1"/>
          </p:nvPr>
        </p:nvSpPr>
        <p:spPr/>
        <p:txBody>
          <a:bodyPr/>
          <a:lstStyle/>
          <a:p>
            <a:r>
              <a:rPr lang="en-US" dirty="0" smtClean="0"/>
              <a:t>Comment summary:  </a:t>
            </a:r>
            <a:r>
              <a:rPr lang="en-US" b="0" dirty="0" smtClean="0"/>
              <a:t>To support 1-way ranging the ranging request IE needs a TX timestamp field. </a:t>
            </a:r>
          </a:p>
          <a:p>
            <a:endParaRPr lang="en-US" dirty="0" smtClean="0"/>
          </a:p>
          <a:p>
            <a:r>
              <a:rPr lang="en-US" dirty="0" smtClean="0"/>
              <a:t>Resolution: </a:t>
            </a:r>
            <a:r>
              <a:rPr lang="en-US" b="0" dirty="0" smtClean="0"/>
              <a:t>Add “Request TX Timestamp” field to figure 48nab; add the field description: “The TX Timestamp field shall be set to the time in nanoseconds, in the senders time reference, when packet containing this IE is transmitted.</a:t>
            </a:r>
            <a:endParaRPr lang="en-US" b="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8</a:t>
            </a:fld>
            <a:endParaRPr lang="en-GB" dirty="0"/>
          </a:p>
        </p:txBody>
      </p:sp>
      <p:sp>
        <p:nvSpPr>
          <p:cNvPr id="7" name="TextBox 6"/>
          <p:cNvSpPr txBox="1"/>
          <p:nvPr/>
        </p:nvSpPr>
        <p:spPr>
          <a:xfrm>
            <a:off x="609600" y="6019800"/>
            <a:ext cx="7924800" cy="461665"/>
          </a:xfrm>
          <a:prstGeom prst="rect">
            <a:avLst/>
          </a:prstGeom>
          <a:noFill/>
        </p:spPr>
        <p:txBody>
          <a:bodyPr wrap="square" rtlCol="0">
            <a:spAutoFit/>
          </a:bodyPr>
          <a:lstStyle/>
          <a:p>
            <a:r>
              <a:rPr lang="en-US" dirty="0" smtClean="0">
                <a:solidFill>
                  <a:schemeClr val="tx1">
                    <a:lumMod val="65000"/>
                    <a:lumOff val="35000"/>
                  </a:schemeClr>
                </a:solidFill>
              </a:rPr>
              <a:t>Ref: page 36 line 1</a:t>
            </a:r>
            <a:endParaRPr lang="en-US" dirty="0">
              <a:solidFill>
                <a:schemeClr val="tx1">
                  <a:lumMod val="65000"/>
                  <a:lumOff val="3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#208</a:t>
            </a:r>
            <a:endParaRPr lang="en-US" dirty="0"/>
          </a:p>
        </p:txBody>
      </p:sp>
      <p:sp>
        <p:nvSpPr>
          <p:cNvPr id="3" name="Content Placeholder 2"/>
          <p:cNvSpPr>
            <a:spLocks noGrp="1"/>
          </p:cNvSpPr>
          <p:nvPr>
            <p:ph idx="1"/>
          </p:nvPr>
        </p:nvSpPr>
        <p:spPr/>
        <p:txBody>
          <a:bodyPr/>
          <a:lstStyle/>
          <a:p>
            <a:r>
              <a:rPr lang="en-US" dirty="0" smtClean="0"/>
              <a:t>Comment</a:t>
            </a:r>
            <a:r>
              <a:rPr lang="en-US" b="0" dirty="0" smtClean="0"/>
              <a:t>: I don't understand this statement "Information on the list of locations of particular valid channel is contained in the IE specified in 5.2.4.33.3."  This clause only refers to a geo-location not a channel</a:t>
            </a:r>
            <a:r>
              <a:rPr lang="en-US" dirty="0" smtClean="0"/>
              <a:t> </a:t>
            </a:r>
            <a:endParaRPr lang="en-US" b="0" dirty="0" smtClean="0"/>
          </a:p>
          <a:p>
            <a:endParaRPr lang="en-US" b="0" dirty="0" smtClean="0"/>
          </a:p>
          <a:p>
            <a:r>
              <a:rPr lang="en-US" b="0" dirty="0" smtClean="0"/>
              <a:t>Resolved by the resolution of CID </a:t>
            </a:r>
            <a:r>
              <a:rPr lang="en-US" b="0" dirty="0" smtClean="0"/>
              <a:t>#167 </a:t>
            </a:r>
            <a:r>
              <a:rPr lang="en-US" b="0" dirty="0" smtClean="0"/>
              <a:t>per doc </a:t>
            </a:r>
            <a:r>
              <a:rPr lang="en-US" b="0" dirty="0" smtClean="0"/>
              <a:t>#</a:t>
            </a:r>
            <a:r>
              <a:rPr lang="en-US" b="0" dirty="0" smtClean="0"/>
              <a:t>159r1 </a:t>
            </a:r>
            <a:r>
              <a:rPr lang="en-US" b="0" dirty="0" smtClean="0"/>
              <a:t>which </a:t>
            </a:r>
            <a:r>
              <a:rPr lang="en-US" b="0" dirty="0" smtClean="0"/>
              <a:t>revise this format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9</a:t>
            </a:fld>
            <a:endParaRPr lang="en-GB" dirty="0"/>
          </a:p>
        </p:txBody>
      </p:sp>
      <p:sp>
        <p:nvSpPr>
          <p:cNvPr id="7" name="TextBox 6"/>
          <p:cNvSpPr txBox="1"/>
          <p:nvPr/>
        </p:nvSpPr>
        <p:spPr>
          <a:xfrm>
            <a:off x="8382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42 line 28</a:t>
            </a:r>
            <a:endParaRPr lang="en-US"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3481</TotalTime>
  <Words>1133</Words>
  <Application>Microsoft Office PowerPoint</Application>
  <PresentationFormat>On-screen Show (4:3)</PresentationFormat>
  <Paragraphs>148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Slide 1</vt:lpstr>
      <vt:lpstr>Proposed Resolutions LB #87 Comments Assigned to Ben</vt:lpstr>
      <vt:lpstr>Re-assign Grouping</vt:lpstr>
      <vt:lpstr>Accept</vt:lpstr>
      <vt:lpstr>Reject</vt:lpstr>
      <vt:lpstr>AP # 149</vt:lpstr>
      <vt:lpstr>AP: #157</vt:lpstr>
      <vt:lpstr>AP #190</vt:lpstr>
      <vt:lpstr>AP #208</vt:lpstr>
      <vt:lpstr>#152, 154, 155,156</vt:lpstr>
      <vt:lpstr>AP #126</vt:lpstr>
      <vt:lpstr>AP #144, 145: Power Saving IE </vt:lpstr>
      <vt:lpstr>AP # 209 </vt:lpstr>
      <vt:lpstr>AP: #170, 171</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58</cp:revision>
  <cp:lastPrinted>1601-01-01T00:00:00Z</cp:lastPrinted>
  <dcterms:created xsi:type="dcterms:W3CDTF">2012-05-13T15:07:35Z</dcterms:created>
  <dcterms:modified xsi:type="dcterms:W3CDTF">2013-03-20T20:40:03Z</dcterms:modified>
</cp:coreProperties>
</file>