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5" r:id="rId2"/>
    <p:sldId id="276" r:id="rId3"/>
    <p:sldId id="285" r:id="rId4"/>
    <p:sldId id="283" r:id="rId5"/>
    <p:sldId id="284" r:id="rId6"/>
    <p:sldId id="286" r:id="rId7"/>
    <p:sldId id="278" r:id="rId8"/>
    <p:sldId id="280" r:id="rId9"/>
    <p:sldId id="281" r:id="rId10"/>
    <p:sldId id="288" r:id="rId11"/>
    <p:sldId id="277" r:id="rId12"/>
    <p:sldId id="289" r:id="rId13"/>
    <p:sldId id="287" r:id="rId14"/>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3" autoAdjust="0"/>
  </p:normalViewPr>
  <p:slideViewPr>
    <p:cSldViewPr>
      <p:cViewPr varScale="1">
        <p:scale>
          <a:sx n="80" d="100"/>
          <a:sy n="80" d="100"/>
        </p:scale>
        <p:origin x="-1074" y="-90"/>
      </p:cViewPr>
      <p:guideLst>
        <p:guide orient="horz" pos="2160"/>
        <p:guide pos="288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64" d="100"/>
          <a:sy n="64" d="100"/>
        </p:scale>
        <p:origin x="-270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doc.: IEEE 802.11-13/0186r0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smtClean="0"/>
              <a:t>March 2013</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dirty="0"/>
              <a:t>Jon </a:t>
            </a:r>
            <a:r>
              <a:rPr lang="en-US" dirty="0" smtClean="0"/>
              <a:t>Rolfe, </a:t>
            </a:r>
            <a:r>
              <a:rPr lang="en-US" dirty="0"/>
              <a:t>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doc.: IEEE 802.11-13/0186r0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dirty="0" smtClean="0"/>
              <a:t>Jon Rosedale, CSR</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dirty="0"/>
              <a:t>Page </a:t>
            </a:r>
            <a:fld id="{7A478400-C302-40FF-A836-EC3AD3B263C9}" type="slidenum">
              <a:rPr lang="en-US"/>
              <a:pPr>
                <a:defRPr/>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dirty="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802.11-13/0186r0</a:t>
            </a:r>
            <a:endParaRPr lang="en-US" dirty="0"/>
          </a:p>
        </p:txBody>
      </p:sp>
      <p:sp>
        <p:nvSpPr>
          <p:cNvPr id="5" name="Date Placeholder 4"/>
          <p:cNvSpPr>
            <a:spLocks noGrp="1"/>
          </p:cNvSpPr>
          <p:nvPr>
            <p:ph type="dt" idx="11"/>
          </p:nvPr>
        </p:nvSpPr>
        <p:spPr/>
        <p:txBody>
          <a:bodyPr/>
          <a:lstStyle/>
          <a:p>
            <a:pPr>
              <a:defRPr/>
            </a:pPr>
            <a:r>
              <a:rPr lang="en-US" smtClean="0"/>
              <a:t>March 2013</a:t>
            </a:r>
            <a:endParaRPr lang="en-US" dirty="0"/>
          </a:p>
        </p:txBody>
      </p:sp>
      <p:sp>
        <p:nvSpPr>
          <p:cNvPr id="6" name="Footer Placeholder 5"/>
          <p:cNvSpPr>
            <a:spLocks noGrp="1"/>
          </p:cNvSpPr>
          <p:nvPr>
            <p:ph type="ftr" idx="12"/>
          </p:nvPr>
        </p:nvSpPr>
        <p:spPr/>
        <p:txBody>
          <a:bodyPr/>
          <a:lstStyle/>
          <a:p>
            <a:pPr>
              <a:defRPr/>
            </a:pPr>
            <a:r>
              <a:rPr lang="en-US" smtClean="0"/>
              <a:t>Jon Rosedale, CSR</a:t>
            </a:r>
            <a:endParaRPr lang="en-US" dirty="0"/>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7B89D2F3-3A0B-4B22-AD26-703531DFDA8E}"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p>
          <a:p>
            <a:pPr>
              <a:defRPr/>
            </a:pP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E6969283-78ED-4F71-B854-48055E18A2DC}"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2FC89608-6A20-477C-A981-705C17D7D065}"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dirty="0"/>
              <a:t>Slide </a:t>
            </a:r>
            <a:fld id="{596D0F4C-4EDF-4701-BCA4-6112044C65B5}"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dirty="0" smtClean="0"/>
              <a:t>March 2013</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dirty="0" smtClean="0"/>
              <a:t>Benjamin Rolfe (BCA)</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dirty="0"/>
              <a:t>Slide </a:t>
            </a:r>
            <a:fld id="{6B5ED4C8-2B62-4991-947A-61F0AFF81ACB}"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dirty="0"/>
              <a:t>Slide </a:t>
            </a:r>
            <a:fld id="{A6C5482A-260B-4E4B-AC84-D73403BB5CB9}"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dirty="0"/>
              <a:t>Slide </a:t>
            </a:r>
            <a:fld id="{189D7BFD-E160-402F-BBC8-B5B701941DD4}"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06AC922A-D50D-4784-BDB0-95BF1D680974}"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dirty="0" smtClean="0"/>
              <a:t>March 2013</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smtClean="0"/>
              <a:t>Benjamin Rolfe (BCA)</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dirty="0"/>
              <a:t>Slide </a:t>
            </a:r>
            <a:fld id="{F2CCFC3D-D547-4F7B-B83F-14FDE279E9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dirty="0" smtClean="0"/>
              <a:t>March 2013</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Benjamin Rolfe (BCA)</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dirty="0"/>
              <a:t>Slide </a:t>
            </a:r>
            <a:fld id="{53EBAA78-AC7B-4AAE-80E5-F5D910A6B4BE}" type="slidenum">
              <a:rPr lang="en-GB"/>
              <a:pPr>
                <a:defRPr/>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Submission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dirty="0">
              <a:latin typeface="Times New Roman" pitchFamily="16" charset="0"/>
              <a:ea typeface="MS Gothic" charset="-128"/>
              <a:cs typeface="+mn-cs"/>
            </a:endParaRPr>
          </a:p>
        </p:txBody>
      </p:sp>
      <p:sp>
        <p:nvSpPr>
          <p:cNvPr id="10" name="Date Placeholder 3"/>
          <p:cNvSpPr txBox="1">
            <a:spLocks/>
          </p:cNvSpPr>
          <p:nvPr/>
        </p:nvSpPr>
        <p:spPr bwMode="auto">
          <a:xfrm>
            <a:off x="4648200" y="357188"/>
            <a:ext cx="3852863"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rPr>
              <a:t> 15-13-0138-00-004m</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dirty="0" smtClean="0"/>
              <a:t>March 2013</a:t>
            </a:r>
          </a:p>
        </p:txBody>
      </p:sp>
      <p:sp>
        <p:nvSpPr>
          <p:cNvPr id="5" name="Footer Placeholder 4"/>
          <p:cNvSpPr>
            <a:spLocks noGrp="1"/>
          </p:cNvSpPr>
          <p:nvPr>
            <p:ph type="ftr" idx="11"/>
          </p:nvPr>
        </p:nvSpPr>
        <p:spPr/>
        <p:txBody>
          <a:bodyPr/>
          <a:lstStyle/>
          <a:p>
            <a:pPr>
              <a:defRPr/>
            </a:pPr>
            <a:r>
              <a:rPr lang="en-GB" dirty="0" smtClean="0"/>
              <a:t>Ben Rolfe (BCA),</a:t>
            </a:r>
          </a:p>
        </p:txBody>
      </p:sp>
      <p:sp>
        <p:nvSpPr>
          <p:cNvPr id="6" name="Slide Number Placeholder 5"/>
          <p:cNvSpPr>
            <a:spLocks noGrp="1"/>
          </p:cNvSpPr>
          <p:nvPr>
            <p:ph type="sldNum" idx="12"/>
          </p:nvPr>
        </p:nvSpPr>
        <p:spPr/>
        <p:txBody>
          <a:bodyPr/>
          <a:lstStyle/>
          <a:p>
            <a:pPr>
              <a:defRPr/>
            </a:pPr>
            <a:r>
              <a:rPr lang="en-GB" dirty="0" smtClean="0"/>
              <a:t>Slide </a:t>
            </a:r>
            <a:fld id="{7B89D2F3-3A0B-4B22-AD26-703531DFDA8E}" type="slidenum">
              <a:rPr lang="en-GB" smtClean="0"/>
              <a:pPr>
                <a:defRPr/>
              </a:pPr>
              <a:t>1</a:t>
            </a:fld>
            <a:endParaRPr lang="en-GB" dirty="0"/>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Comment Resolution Suggestions</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19 </a:t>
            </a:r>
            <a:r>
              <a:rPr lang="en-US" altLang="ko-KR" sz="1600" dirty="0" smtClean="0">
                <a:solidFill>
                  <a:schemeClr val="tx1"/>
                </a:solidFill>
                <a:ea typeface="굴림" pitchFamily="50" charset="-127"/>
              </a:rPr>
              <a:t>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a:t>
            </a:r>
            <a:r>
              <a:rPr lang="en-US" altLang="ko-KR" sz="1600" dirty="0" smtClean="0">
                <a:solidFill>
                  <a:schemeClr val="tx1"/>
                </a:solidFill>
                <a:ea typeface="굴림" pitchFamily="50" charset="-127"/>
              </a:rPr>
              <a:t>),</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t>
            </a:r>
            <a:r>
              <a:rPr lang="en-US" altLang="ko-KR" sz="1600" dirty="0" smtClean="0">
                <a:solidFill>
                  <a:schemeClr val="tx1"/>
                </a:solidFill>
                <a:ea typeface="굴림" pitchFamily="50" charset="-127"/>
              </a:rPr>
              <a:t>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LB#87 Comment resolution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Proposed disposition of </a:t>
            </a:r>
            <a:r>
              <a:rPr lang="pt-BR" altLang="ko-KR" sz="1600" dirty="0" smtClean="0">
                <a:solidFill>
                  <a:schemeClr val="tx1"/>
                </a:solidFill>
                <a:ea typeface="굴림" pitchFamily="50" charset="-127"/>
              </a:rPr>
              <a:t>CIDs #:  126 127 144 145 148 149 152 153 154 155 156 157 162 170 171 190 208 209 213 216 239 </a:t>
            </a:r>
            <a:r>
              <a:rPr lang="pt-BR" altLang="ko-KR" sz="1600" dirty="0" smtClean="0">
                <a:solidFill>
                  <a:schemeClr val="tx1"/>
                </a:solidFill>
                <a:ea typeface="굴림" pitchFamily="50" charset="-127"/>
              </a:rPr>
              <a:t>240 assigned to Ben</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Prepare draft for sponsor balloting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#152, 154, 155,156</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Comments:  List of supported bands includes non-TVWS bands.  The table in </a:t>
            </a:r>
            <a:r>
              <a:rPr lang="en-US" b="0" dirty="0" smtClean="0"/>
              <a:t>5.2.4.32</a:t>
            </a:r>
            <a:r>
              <a:rPr lang="en-US" dirty="0" smtClean="0"/>
              <a:t> is based on input from the PHY contributors.  </a:t>
            </a:r>
          </a:p>
          <a:p>
            <a:r>
              <a:rPr lang="en-US" dirty="0" smtClean="0"/>
              <a:t>Discussion:  </a:t>
            </a:r>
            <a:r>
              <a:rPr lang="en-US" dirty="0" smtClean="0"/>
              <a:t>This represents what can be encoded in the over-the-air capabilities IE, </a:t>
            </a:r>
            <a:r>
              <a:rPr lang="en-US" dirty="0" smtClean="0"/>
              <a:t>and </a:t>
            </a:r>
            <a:r>
              <a:rPr lang="en-US" dirty="0" smtClean="0"/>
              <a:t> includes the bands </a:t>
            </a:r>
            <a:r>
              <a:rPr lang="en-US" dirty="0" smtClean="0"/>
              <a:t>provided by the PHY editors.  </a:t>
            </a:r>
          </a:p>
          <a:p>
            <a:endParaRPr lang="en-US" dirty="0" smtClean="0"/>
          </a:p>
          <a:p>
            <a:r>
              <a:rPr lang="en-US" dirty="0" smtClean="0"/>
              <a:t>    TVWS </a:t>
            </a:r>
            <a:r>
              <a:rPr lang="en-US" dirty="0" smtClean="0"/>
              <a:t>regulations may require a TVWS device vacate the channel in some conditions;  the intent was to provide for an implementation that can switch to another band with otherwise the same operating parameters.</a:t>
            </a:r>
          </a:p>
          <a:p>
            <a:endParaRPr lang="en-US" dirty="0" smtClean="0"/>
          </a:p>
          <a:p>
            <a:r>
              <a:rPr lang="en-US" dirty="0" smtClean="0"/>
              <a:t>Resolution: AP 152, </a:t>
            </a:r>
            <a:r>
              <a:rPr lang="en-US" dirty="0" smtClean="0"/>
              <a:t>154</a:t>
            </a:r>
            <a:r>
              <a:rPr lang="en-US" dirty="0" smtClean="0"/>
              <a:t>, 155,156</a:t>
            </a:r>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10</a:t>
            </a:fld>
            <a:endParaRPr lang="en-GB" dirty="0"/>
          </a:p>
        </p:txBody>
      </p:sp>
      <p:sp>
        <p:nvSpPr>
          <p:cNvPr id="7" name="TextBox 6"/>
          <p:cNvSpPr txBox="1"/>
          <p:nvPr/>
        </p:nvSpPr>
        <p:spPr>
          <a:xfrm>
            <a:off x="685800" y="6091535"/>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28 line 20 </a:t>
            </a:r>
            <a:endParaRPr lang="en-US"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#126</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Should </a:t>
            </a:r>
            <a:r>
              <a:rPr lang="en-US" b="0" dirty="0" smtClean="0"/>
              <a:t>this be a "shall"? - "The Timestamp parameter</a:t>
            </a:r>
            <a:r>
              <a:rPr lang="en-US" dirty="0" smtClean="0"/>
              <a:t> will </a:t>
            </a:r>
            <a:r>
              <a:rPr lang="en-US" b="0" dirty="0" smtClean="0"/>
              <a:t>be included…"</a:t>
            </a:r>
            <a:r>
              <a:rPr lang="en-US" dirty="0" smtClean="0"/>
              <a:t> </a:t>
            </a:r>
            <a:endParaRPr lang="en-US" b="0" dirty="0" smtClean="0"/>
          </a:p>
          <a:p>
            <a:endParaRPr lang="en-US" b="0" dirty="0" smtClean="0"/>
          </a:p>
          <a:p>
            <a:r>
              <a:rPr lang="en-US" dirty="0" smtClean="0"/>
              <a:t>Proposed resolution: </a:t>
            </a:r>
            <a:r>
              <a:rPr lang="en-US" b="0" dirty="0" smtClean="0"/>
              <a:t>Delete </a:t>
            </a:r>
            <a:r>
              <a:rPr lang="en-US" b="0" dirty="0" smtClean="0"/>
              <a:t>sentence as it is redundant and incomplete. The correct </a:t>
            </a:r>
            <a:r>
              <a:rPr lang="en-US" b="0" dirty="0" smtClean="0"/>
              <a:t>and complete description is in </a:t>
            </a:r>
            <a:r>
              <a:rPr lang="en-US" b="0" dirty="0" smtClean="0"/>
              <a:t>a following paragraph.</a:t>
            </a:r>
            <a:r>
              <a:rPr lang="en-US" dirty="0" smtClean="0"/>
              <a:t> </a:t>
            </a:r>
            <a:endParaRPr lang="en-US" dirty="0" smtClean="0"/>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11</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 </a:t>
            </a:r>
            <a:endParaRPr lang="en-US" dirty="0">
              <a:solidFill>
                <a:schemeClr val="tx1">
                  <a:lumMod val="75000"/>
                  <a:lumOff val="2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#144</a:t>
            </a:r>
            <a:r>
              <a:rPr lang="en-US" dirty="0" smtClean="0"/>
              <a:t>, 145: </a:t>
            </a:r>
            <a:r>
              <a:rPr lang="en-US" b="0" dirty="0" smtClean="0"/>
              <a:t>Power Saving IE</a:t>
            </a:r>
            <a:r>
              <a:rPr lang="en-US" b="0" dirty="0" smtClean="0"/>
              <a:t/>
            </a:r>
            <a:br>
              <a:rPr lang="en-US" b="0" dirty="0" smtClean="0"/>
            </a:br>
            <a:endParaRPr lang="en-US" dirty="0"/>
          </a:p>
        </p:txBody>
      </p:sp>
      <p:sp>
        <p:nvSpPr>
          <p:cNvPr id="3" name="Content Placeholder 2"/>
          <p:cNvSpPr>
            <a:spLocks noGrp="1"/>
          </p:cNvSpPr>
          <p:nvPr>
            <p:ph idx="1"/>
          </p:nvPr>
        </p:nvSpPr>
        <p:spPr/>
        <p:txBody>
          <a:bodyPr>
            <a:normAutofit/>
          </a:bodyPr>
          <a:lstStyle/>
          <a:p>
            <a:r>
              <a:rPr lang="en-US" dirty="0" smtClean="0"/>
              <a:t>Comment: </a:t>
            </a:r>
            <a:r>
              <a:rPr lang="en-US" b="0" dirty="0" smtClean="0"/>
              <a:t>suggests </a:t>
            </a:r>
            <a:r>
              <a:rPr lang="en-US" b="0" dirty="0" smtClean="0"/>
              <a:t>increasing size of the </a:t>
            </a:r>
            <a:r>
              <a:rPr lang="en-US" b="0" dirty="0" smtClean="0"/>
              <a:t>Periodic </a:t>
            </a:r>
            <a:r>
              <a:rPr lang="en-US" b="0" dirty="0" smtClean="0"/>
              <a:t>listening </a:t>
            </a:r>
            <a:r>
              <a:rPr lang="en-US" b="0" dirty="0" smtClean="0"/>
              <a:t>interval field to allow an interval longer than 2</a:t>
            </a:r>
            <a:r>
              <a:rPr lang="en-US" b="0" baseline="30000" dirty="0" smtClean="0"/>
              <a:t>24 </a:t>
            </a:r>
            <a:r>
              <a:rPr lang="en-US" b="0" dirty="0" smtClean="0"/>
              <a:t>– 1 milliseconds.  </a:t>
            </a:r>
          </a:p>
          <a:p>
            <a:r>
              <a:rPr lang="en-US" dirty="0" smtClean="0"/>
              <a:t>Suggested resolution: </a:t>
            </a:r>
            <a:r>
              <a:rPr lang="en-US" b="0" dirty="0" smtClean="0"/>
              <a:t>AP.  Change field length to 4 octets and adjust text by removing “</a:t>
            </a:r>
            <a:r>
              <a:rPr lang="en-US" b="0" dirty="0" smtClean="0"/>
              <a:t>with a range of from 0 to</a:t>
            </a:r>
          </a:p>
          <a:p>
            <a:r>
              <a:rPr lang="en-US" b="0" dirty="0" smtClean="0"/>
              <a:t>16777215 milliseconds</a:t>
            </a:r>
            <a:r>
              <a:rPr lang="en-US" b="0" dirty="0" smtClean="0"/>
              <a:t>.”  </a:t>
            </a:r>
            <a:endParaRPr lang="en-US" b="0" dirty="0" smtClean="0"/>
          </a:p>
          <a:p>
            <a:r>
              <a:rPr lang="en-US" dirty="0" smtClean="0"/>
              <a:t>Discussion:</a:t>
            </a:r>
            <a:r>
              <a:rPr lang="en-US" b="0" dirty="0" smtClean="0"/>
              <a:t>  Adding 1 octet to the field provides a maximum interval of ~ 50 days. That’s a long nap!</a:t>
            </a:r>
            <a:endParaRPr lang="en-US" b="0" baseline="300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12</a:t>
            </a:fld>
            <a:endParaRPr lang="en-GB" dirty="0"/>
          </a:p>
        </p:txBody>
      </p:sp>
      <p:sp>
        <p:nvSpPr>
          <p:cNvPr id="7" name="TextBox 6"/>
          <p:cNvSpPr txBox="1"/>
          <p:nvPr/>
        </p:nvSpPr>
        <p:spPr>
          <a:xfrm>
            <a:off x="685800" y="6015335"/>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25 line 7</a:t>
            </a:r>
            <a:endParaRPr lang="en-US"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 Discussion: #</a:t>
            </a:r>
            <a:r>
              <a:rPr lang="en-US" dirty="0" smtClean="0"/>
              <a:t>170, 171</a:t>
            </a:r>
            <a:endParaRPr lang="en-US" dirty="0"/>
          </a:p>
        </p:txBody>
      </p:sp>
      <p:sp>
        <p:nvSpPr>
          <p:cNvPr id="3" name="Content Placeholder 2"/>
          <p:cNvSpPr>
            <a:spLocks noGrp="1"/>
          </p:cNvSpPr>
          <p:nvPr>
            <p:ph idx="1"/>
          </p:nvPr>
        </p:nvSpPr>
        <p:spPr>
          <a:xfrm>
            <a:off x="685800" y="1524000"/>
            <a:ext cx="7770813" cy="4876800"/>
          </a:xfrm>
        </p:spPr>
        <p:txBody>
          <a:bodyPr>
            <a:normAutofit fontScale="85000" lnSpcReduction="20000"/>
          </a:bodyPr>
          <a:lstStyle/>
          <a:p>
            <a:r>
              <a:rPr lang="en-US" dirty="0" smtClean="0"/>
              <a:t>Comment: </a:t>
            </a:r>
            <a:r>
              <a:rPr lang="en-US" b="0" dirty="0" smtClean="0"/>
              <a:t>Specify the use of the Generic Implementation specific value.  Explain how it is used (at transmitter and receiver), how its use can guarantee interoperability between multiple vendor devices. </a:t>
            </a:r>
          </a:p>
          <a:p>
            <a:r>
              <a:rPr lang="en-US" dirty="0" smtClean="0"/>
              <a:t>Note: </a:t>
            </a:r>
            <a:r>
              <a:rPr lang="en-US" b="0" dirty="0" smtClean="0"/>
              <a:t>Commenter used “generic” but the draft uses the word “general (implementation specific</a:t>
            </a:r>
            <a:r>
              <a:rPr lang="en-US" b="0" dirty="0" smtClean="0"/>
              <a:t>)” so we are assuming the commenter is asking for elaboration of “general”. </a:t>
            </a:r>
            <a:r>
              <a:rPr lang="en-US" b="0" dirty="0" smtClean="0"/>
              <a:t> </a:t>
            </a:r>
            <a:r>
              <a:rPr lang="en-US" b="0" dirty="0" smtClean="0"/>
              <a:t>The description “implementation specific” </a:t>
            </a:r>
            <a:r>
              <a:rPr lang="en-US" b="0" dirty="0" smtClean="0"/>
              <a:t>means the specific content and usage </a:t>
            </a:r>
            <a:r>
              <a:rPr lang="en-US" b="0" dirty="0" smtClean="0"/>
              <a:t>of the ID string when type=6 </a:t>
            </a:r>
            <a:r>
              <a:rPr lang="en-US" b="0" dirty="0" smtClean="0"/>
              <a:t>is </a:t>
            </a:r>
            <a:r>
              <a:rPr lang="en-US" b="0" dirty="0" smtClean="0"/>
              <a:t>outside the scope of this standard;</a:t>
            </a:r>
          </a:p>
          <a:p>
            <a:r>
              <a:rPr lang="en-US" dirty="0" smtClean="0"/>
              <a:t>Discussion: </a:t>
            </a:r>
            <a:r>
              <a:rPr lang="en-US" b="0" dirty="0" smtClean="0"/>
              <a:t>The intended use of this field was to provide for indicating that the contained identification string is implementation and/or vendor specific. </a:t>
            </a:r>
            <a:r>
              <a:rPr lang="en-US" b="0" dirty="0" smtClean="0"/>
              <a:t>ID is encoded as a</a:t>
            </a:r>
            <a:r>
              <a:rPr lang="en-US" b="0" dirty="0" smtClean="0"/>
              <a:t> counted string (figure 48nu).  To achieve this, we can define a container, but we can’t define how it is used.</a:t>
            </a:r>
          </a:p>
          <a:p>
            <a:r>
              <a:rPr lang="en-US" dirty="0" smtClean="0"/>
              <a:t>Suggested resolution:  </a:t>
            </a:r>
            <a:r>
              <a:rPr lang="en-US" b="0" dirty="0" smtClean="0"/>
              <a:t>To clarify, change “general (implementation specific)” to “Vendor specific” in table 4ih and add before the sentence following figure 48nt as follows: “For other non-reserved values in table 4ih, the Device ID field contains only the ID string field.”  </a:t>
            </a:r>
            <a:endParaRPr lang="en-US" b="0" dirty="0" smtClean="0"/>
          </a:p>
          <a:p>
            <a:endParaRPr lang="en-US" b="0" dirty="0" smtClean="0"/>
          </a:p>
          <a:p>
            <a:r>
              <a:rPr lang="en-US" dirty="0" smtClean="0"/>
              <a:t>#171 </a:t>
            </a:r>
            <a:r>
              <a:rPr lang="en-US" b="0" dirty="0" smtClean="0"/>
              <a:t>is duplicate of #</a:t>
            </a:r>
            <a:r>
              <a:rPr lang="en-US" b="0" dirty="0" smtClean="0"/>
              <a:t>170</a:t>
            </a:r>
            <a:endParaRPr lang="en-US" b="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13</a:t>
            </a:fld>
            <a:endParaRPr lang="en-GB" dirty="0"/>
          </a:p>
        </p:txBody>
      </p:sp>
      <p:sp>
        <p:nvSpPr>
          <p:cNvPr id="7" name="TextBox 6"/>
          <p:cNvSpPr txBox="1"/>
          <p:nvPr/>
        </p:nvSpPr>
        <p:spPr>
          <a:xfrm>
            <a:off x="5181600" y="6019800"/>
            <a:ext cx="3352800" cy="461665"/>
          </a:xfrm>
          <a:prstGeom prst="rect">
            <a:avLst/>
          </a:prstGeom>
          <a:noFill/>
        </p:spPr>
        <p:txBody>
          <a:bodyPr wrap="square" rtlCol="0">
            <a:spAutoFit/>
          </a:bodyPr>
          <a:lstStyle/>
          <a:p>
            <a:r>
              <a:rPr lang="en-US" dirty="0" smtClean="0">
                <a:solidFill>
                  <a:schemeClr val="tx1">
                    <a:lumMod val="75000"/>
                    <a:lumOff val="25000"/>
                  </a:schemeClr>
                </a:solidFill>
              </a:rPr>
              <a:t>Ref: page 31 table 4ih </a:t>
            </a:r>
            <a:endParaRPr lang="en-US" dirty="0">
              <a:solidFill>
                <a:schemeClr val="tx1">
                  <a:lumMod val="75000"/>
                  <a:lumOff val="2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t>
            </a:r>
            <a:r>
              <a:rPr lang="en-US" dirty="0" smtClean="0"/>
              <a:t>Resolutions </a:t>
            </a:r>
            <a:r>
              <a:rPr lang="en-US" dirty="0" smtClean="0"/>
              <a:t>LB #87 Comments Assigned to Ben</a:t>
            </a:r>
            <a:endParaRPr lang="en-US" dirty="0"/>
          </a:p>
        </p:txBody>
      </p:sp>
      <p:sp>
        <p:nvSpPr>
          <p:cNvPr id="3" name="Content Placeholder 2"/>
          <p:cNvSpPr>
            <a:spLocks noGrp="1"/>
          </p:cNvSpPr>
          <p:nvPr>
            <p:ph idx="1"/>
          </p:nvPr>
        </p:nvSpPr>
        <p:spPr/>
        <p:txBody>
          <a:bodyPr/>
          <a:lstStyle/>
          <a:p>
            <a:pPr algn="ctr"/>
            <a:r>
              <a:rPr lang="en-US" dirty="0" smtClean="0"/>
              <a:t>Summary</a:t>
            </a:r>
          </a:p>
          <a:p>
            <a:r>
              <a:rPr lang="en-US" dirty="0" smtClean="0"/>
              <a:t>CIDs #:  126 127 144 145 148 149 152 153 154 155 156 157 162 170 171 190 208 209 213 216 239 240</a:t>
            </a:r>
          </a:p>
          <a:p>
            <a:endParaRPr lang="en-US" dirty="0" smtClean="0"/>
          </a:p>
          <a:p>
            <a:r>
              <a:rPr lang="en-US" dirty="0" smtClean="0"/>
              <a:t>Re-assign: </a:t>
            </a:r>
            <a:r>
              <a:rPr lang="en-US" b="0" dirty="0" smtClean="0"/>
              <a:t>163 209 </a:t>
            </a:r>
            <a:r>
              <a:rPr lang="en-US" b="0" dirty="0" smtClean="0"/>
              <a:t>213 216</a:t>
            </a:r>
          </a:p>
          <a:p>
            <a:r>
              <a:rPr lang="en-US" dirty="0" smtClean="0"/>
              <a:t>Accept: </a:t>
            </a:r>
            <a:r>
              <a:rPr lang="en-US" b="0" dirty="0" smtClean="0"/>
              <a:t>127 148 162 239</a:t>
            </a:r>
          </a:p>
          <a:p>
            <a:r>
              <a:rPr lang="en-US" dirty="0" smtClean="0"/>
              <a:t>Accept in Principle: </a:t>
            </a:r>
            <a:r>
              <a:rPr lang="en-US" b="0" dirty="0" smtClean="0"/>
              <a:t>149 157 170 190 208</a:t>
            </a:r>
          </a:p>
          <a:p>
            <a:r>
              <a:rPr lang="en-US" dirty="0" smtClean="0"/>
              <a:t>Reject: </a:t>
            </a:r>
            <a:r>
              <a:rPr lang="en-US" b="0" dirty="0" smtClean="0"/>
              <a:t>240</a:t>
            </a:r>
          </a:p>
          <a:p>
            <a:r>
              <a:rPr lang="en-US" dirty="0" smtClean="0"/>
              <a:t>Duplicates: </a:t>
            </a:r>
            <a:r>
              <a:rPr lang="en-US" b="0" dirty="0" smtClean="0"/>
              <a:t>145 155 156 171</a:t>
            </a:r>
          </a:p>
          <a:p>
            <a:endParaRPr lang="en-US" dirty="0" smtClean="0"/>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2</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Re-assign Grouping</a:t>
            </a:r>
            <a:endParaRPr lang="en-US" dirty="0"/>
          </a:p>
        </p:txBody>
      </p:sp>
      <p:sp>
        <p:nvSpPr>
          <p:cNvPr id="3" name="Content Placeholder 2"/>
          <p:cNvSpPr>
            <a:spLocks noGrp="1"/>
          </p:cNvSpPr>
          <p:nvPr>
            <p:ph idx="1"/>
          </p:nvPr>
        </p:nvSpPr>
        <p:spPr/>
        <p:txBody>
          <a:bodyPr>
            <a:normAutofit/>
          </a:bodyPr>
          <a:lstStyle/>
          <a:p>
            <a:r>
              <a:rPr lang="en-US" dirty="0" smtClean="0"/>
              <a:t># 209 </a:t>
            </a:r>
            <a:r>
              <a:rPr lang="en-US" b="0" dirty="0" smtClean="0"/>
              <a:t>Does this sentence refer to "deployment of a peer-to-peer link" or "deployment of peer-to-peer links"?</a:t>
            </a:r>
            <a:r>
              <a:rPr lang="en-US" dirty="0" smtClean="0"/>
              <a:t> </a:t>
            </a:r>
          </a:p>
          <a:p>
            <a:r>
              <a:rPr lang="en-US" b="0" dirty="0" smtClean="0"/>
              <a:t>	Reassign to Dev-to-Dev grouping</a:t>
            </a:r>
          </a:p>
          <a:p>
            <a:r>
              <a:rPr lang="en-US" dirty="0" smtClean="0"/>
              <a:t> </a:t>
            </a:r>
          </a:p>
          <a:p>
            <a:r>
              <a:rPr lang="en-US" dirty="0" smtClean="0"/>
              <a:t>#213, #216: </a:t>
            </a:r>
            <a:r>
              <a:rPr lang="en-US" b="0" dirty="0" smtClean="0"/>
              <a:t>New parameters in the MAC SAP primitives that are not used in the text</a:t>
            </a:r>
          </a:p>
          <a:p>
            <a:r>
              <a:rPr lang="en-US" b="0" dirty="0" smtClean="0"/>
              <a:t>	Re-assign to appropriate groups (spans more than one)</a:t>
            </a:r>
          </a:p>
          <a:p>
            <a:endParaRPr lang="en-US" b="0" dirty="0" smtClean="0"/>
          </a:p>
          <a:p>
            <a:r>
              <a:rPr lang="en-US" dirty="0" smtClean="0"/>
              <a:t>#153: </a:t>
            </a:r>
            <a:r>
              <a:rPr lang="en-US" b="0" dirty="0" smtClean="0"/>
              <a:t>re-assign </a:t>
            </a:r>
            <a:r>
              <a:rPr lang="en-US" b="0" dirty="0" smtClean="0"/>
              <a:t>to </a:t>
            </a:r>
            <a:r>
              <a:rPr lang="en-US" b="0" dirty="0" smtClean="0"/>
              <a:t>coexistence</a:t>
            </a:r>
          </a:p>
          <a:p>
            <a:endParaRPr lang="en-US" b="0" dirty="0" smtClean="0"/>
          </a:p>
          <a:p>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Accept</a:t>
            </a:r>
            <a:endParaRPr lang="en-US" dirty="0"/>
          </a:p>
        </p:txBody>
      </p:sp>
      <p:sp>
        <p:nvSpPr>
          <p:cNvPr id="3" name="Content Placeholder 2"/>
          <p:cNvSpPr>
            <a:spLocks noGrp="1"/>
          </p:cNvSpPr>
          <p:nvPr>
            <p:ph idx="1"/>
          </p:nvPr>
        </p:nvSpPr>
        <p:spPr/>
        <p:txBody>
          <a:bodyPr>
            <a:normAutofit/>
          </a:bodyPr>
          <a:lstStyle/>
          <a:p>
            <a:r>
              <a:rPr lang="en-US" dirty="0" smtClean="0"/>
              <a:t>Accept: </a:t>
            </a:r>
          </a:p>
          <a:p>
            <a:r>
              <a:rPr lang="en-US" dirty="0" smtClean="0"/>
              <a:t>	#127 </a:t>
            </a:r>
            <a:r>
              <a:rPr lang="en-US" b="0" dirty="0" smtClean="0"/>
              <a:t>The Ranging Response IE is only included if the request is for two way ranging. </a:t>
            </a:r>
            <a:r>
              <a:rPr lang="en-US" dirty="0" smtClean="0"/>
              <a:t> </a:t>
            </a:r>
          </a:p>
          <a:p>
            <a:r>
              <a:rPr lang="en-US" b="0" dirty="0" smtClean="0"/>
              <a:t>	Proposed resolution: Complete the sentence by including, "...Ranging Response IE is included in the Acknowledgment if two way ranging is requested“</a:t>
            </a:r>
            <a:r>
              <a:rPr lang="en-US" dirty="0" smtClean="0"/>
              <a:t>  </a:t>
            </a:r>
          </a:p>
          <a:p>
            <a:r>
              <a:rPr lang="en-US" dirty="0" smtClean="0"/>
              <a:t>	#162  </a:t>
            </a:r>
            <a:r>
              <a:rPr lang="en-US" b="0" dirty="0" smtClean="0"/>
              <a:t>Include a table for TVWS OFDM PHY supported features. Make changes to the table numbers.</a:t>
            </a:r>
            <a:r>
              <a:rPr lang="en-US" dirty="0" smtClean="0"/>
              <a:t> </a:t>
            </a:r>
          </a:p>
          <a:p>
            <a:r>
              <a:rPr lang="en-US" dirty="0" smtClean="0"/>
              <a:t>	#239  </a:t>
            </a:r>
            <a:r>
              <a:rPr lang="en-US" b="0" dirty="0" smtClean="0"/>
              <a:t>Insert the parameter "</a:t>
            </a:r>
            <a:r>
              <a:rPr lang="en-US" b="0" dirty="0" smtClean="0"/>
              <a:t>RangingMethod</a:t>
            </a:r>
            <a:r>
              <a:rPr lang="en-US" b="0" dirty="0" smtClean="0"/>
              <a:t>"</a:t>
            </a:r>
            <a:r>
              <a:rPr lang="en-US" dirty="0" smtClean="0"/>
              <a:t> </a:t>
            </a:r>
          </a:p>
          <a:p>
            <a:endParaRPr lang="en-US" dirty="0" smtClean="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Reject</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Reject:</a:t>
            </a:r>
          </a:p>
          <a:p>
            <a:r>
              <a:rPr lang="en-US" dirty="0" smtClean="0"/>
              <a:t>	#240: </a:t>
            </a:r>
            <a:r>
              <a:rPr lang="en-US" b="0" dirty="0" smtClean="0"/>
              <a:t>Insert the parameter "Timestamp"</a:t>
            </a:r>
            <a:r>
              <a:rPr lang="en-US" dirty="0" smtClean="0"/>
              <a:t> </a:t>
            </a:r>
          </a:p>
          <a:p>
            <a:pPr lvl="1"/>
            <a:r>
              <a:rPr lang="en-US" sz="2400" b="0" dirty="0" smtClean="0"/>
              <a:t>Reason: Timestamp is already defined in 6.3.13 of the base standard.</a:t>
            </a:r>
            <a:r>
              <a:rPr lang="en-US" sz="2400" dirty="0" smtClean="0"/>
              <a:t> </a:t>
            </a:r>
            <a:endParaRPr lang="en-US" sz="2400"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5</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57 line 29</a:t>
            </a:r>
            <a:endParaRPr lang="en-US" dirty="0">
              <a:solidFill>
                <a:schemeClr val="tx1">
                  <a:lumMod val="75000"/>
                  <a:lumOff val="2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 149</a:t>
            </a:r>
            <a:endParaRPr lang="en-US" dirty="0"/>
          </a:p>
        </p:txBody>
      </p:sp>
      <p:sp>
        <p:nvSpPr>
          <p:cNvPr id="3" name="Content Placeholder 2"/>
          <p:cNvSpPr>
            <a:spLocks noGrp="1"/>
          </p:cNvSpPr>
          <p:nvPr>
            <p:ph idx="1"/>
          </p:nvPr>
        </p:nvSpPr>
        <p:spPr/>
        <p:txBody>
          <a:bodyPr/>
          <a:lstStyle/>
          <a:p>
            <a:r>
              <a:rPr lang="en-US" b="0" dirty="0" smtClean="0"/>
              <a:t>For Mode = 5, the modulation index = 0.33, so it shall not set to zero. </a:t>
            </a:r>
            <a:r>
              <a:rPr lang="en-US" dirty="0" smtClean="0"/>
              <a:t> </a:t>
            </a:r>
            <a:r>
              <a:rPr lang="en-US" b="0" dirty="0" smtClean="0"/>
              <a:t>Need to assign two bits and set the value accordingly.</a:t>
            </a:r>
            <a:r>
              <a:rPr lang="en-US" dirty="0" smtClean="0"/>
              <a:t> </a:t>
            </a:r>
          </a:p>
          <a:p>
            <a:r>
              <a:rPr lang="en-US" b="0" dirty="0" smtClean="0"/>
              <a:t>Proposed change: None</a:t>
            </a:r>
          </a:p>
          <a:p>
            <a:r>
              <a:rPr lang="en-US" b="0" dirty="0" smtClean="0"/>
              <a:t>Rational: Per table 133 for FSK modes 4 and 5 there is only one possible modulation index, so this parameter is not needed. For mode 1,2 and 3, there are two possible modulation index values that may be used, so we need to specify which is being described.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6</a:t>
            </a:fld>
            <a:endParaRPr lang="en-GB" dirty="0"/>
          </a:p>
        </p:txBody>
      </p:sp>
      <p:sp>
        <p:nvSpPr>
          <p:cNvPr id="8" name="TextBox 7"/>
          <p:cNvSpPr txBox="1"/>
          <p:nvPr/>
        </p:nvSpPr>
        <p:spPr>
          <a:xfrm>
            <a:off x="685800" y="5867400"/>
            <a:ext cx="7848600" cy="461665"/>
          </a:xfrm>
          <a:prstGeom prst="rect">
            <a:avLst/>
          </a:prstGeom>
          <a:noFill/>
        </p:spPr>
        <p:txBody>
          <a:bodyPr wrap="square" rtlCol="0">
            <a:spAutoFit/>
          </a:bodyPr>
          <a:lstStyle/>
          <a:p>
            <a:r>
              <a:rPr lang="en-US" dirty="0" smtClean="0">
                <a:solidFill>
                  <a:schemeClr val="tx1">
                    <a:lumMod val="75000"/>
                    <a:lumOff val="25000"/>
                  </a:schemeClr>
                </a:solidFill>
              </a:rPr>
              <a:t>Ref: page 27  line 25 </a:t>
            </a:r>
            <a:endParaRPr lang="en-US" dirty="0">
              <a:solidFill>
                <a:schemeClr val="tx1">
                  <a:lumMod val="75000"/>
                  <a:lumOff val="2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#157</a:t>
            </a:r>
            <a:endParaRPr lang="en-US" dirty="0"/>
          </a:p>
        </p:txBody>
      </p:sp>
      <p:sp>
        <p:nvSpPr>
          <p:cNvPr id="3" name="Content Placeholder 2"/>
          <p:cNvSpPr>
            <a:spLocks noGrp="1"/>
          </p:cNvSpPr>
          <p:nvPr>
            <p:ph idx="1"/>
          </p:nvPr>
        </p:nvSpPr>
        <p:spPr>
          <a:xfrm>
            <a:off x="685800" y="1981201"/>
            <a:ext cx="7770813" cy="1371600"/>
          </a:xfrm>
        </p:spPr>
        <p:txBody>
          <a:bodyPr/>
          <a:lstStyle/>
          <a:p>
            <a:r>
              <a:rPr lang="en-US" b="0" dirty="0" smtClean="0"/>
              <a:t>Include "Alternating spreading pattern supported" and "Non-Alternating spreading pattern supported" </a:t>
            </a:r>
          </a:p>
          <a:p>
            <a:r>
              <a:rPr lang="en-US" b="0" dirty="0" smtClean="0"/>
              <a:t>Accept in Principle (AP)</a:t>
            </a:r>
          </a:p>
          <a:p>
            <a:r>
              <a:rPr lang="en-US" b="0" dirty="0" smtClean="0"/>
              <a:t>Add two bit field for spreading patterns supported to table 4id and change Figure 48nq to make the Supported PHY features field 1/2 octets. Also need fields for: 5 bits for FSK modulation modes (table 133), 2 bits for possible mod index (for modes 1-3); remove interleaving field.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7</a:t>
            </a:fld>
            <a:endParaRPr lang="en-GB" dirty="0"/>
          </a:p>
        </p:txBody>
      </p:sp>
      <p:sp>
        <p:nvSpPr>
          <p:cNvPr id="7" name="TextBox 6"/>
          <p:cNvSpPr txBox="1"/>
          <p:nvPr/>
        </p:nvSpPr>
        <p:spPr>
          <a:xfrm>
            <a:off x="6858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29 line 6 </a:t>
            </a:r>
            <a:endParaRPr lang="en-US"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#190</a:t>
            </a:r>
            <a:endParaRPr lang="en-US" dirty="0"/>
          </a:p>
        </p:txBody>
      </p:sp>
      <p:sp>
        <p:nvSpPr>
          <p:cNvPr id="3" name="Content Placeholder 2"/>
          <p:cNvSpPr>
            <a:spLocks noGrp="1"/>
          </p:cNvSpPr>
          <p:nvPr>
            <p:ph idx="1"/>
          </p:nvPr>
        </p:nvSpPr>
        <p:spPr/>
        <p:txBody>
          <a:bodyPr/>
          <a:lstStyle/>
          <a:p>
            <a:r>
              <a:rPr lang="en-US" dirty="0" smtClean="0"/>
              <a:t>Comment summary:  To support 1-way ranging the ranging request IE needs </a:t>
            </a:r>
            <a:r>
              <a:rPr lang="en-US" dirty="0" smtClean="0"/>
              <a:t>a </a:t>
            </a:r>
            <a:r>
              <a:rPr lang="en-US" dirty="0" smtClean="0"/>
              <a:t>TX timestamp </a:t>
            </a:r>
            <a:r>
              <a:rPr lang="en-US" dirty="0" smtClean="0"/>
              <a:t>field. </a:t>
            </a:r>
          </a:p>
          <a:p>
            <a:endParaRPr lang="en-US" dirty="0" smtClean="0"/>
          </a:p>
          <a:p>
            <a:r>
              <a:rPr lang="en-US" dirty="0" smtClean="0"/>
              <a:t>Resolution: Add “Request TX Timestamp” field to figure 48nab; add the field description: “</a:t>
            </a:r>
            <a:r>
              <a:rPr lang="en-US" dirty="0" smtClean="0"/>
              <a:t>The </a:t>
            </a:r>
            <a:r>
              <a:rPr lang="en-US" dirty="0" smtClean="0"/>
              <a:t>TX </a:t>
            </a:r>
            <a:r>
              <a:rPr lang="en-US" dirty="0" smtClean="0"/>
              <a:t>Timestamp field shall be set to the </a:t>
            </a:r>
            <a:r>
              <a:rPr lang="en-US" dirty="0" smtClean="0"/>
              <a:t>time in nanoseconds, </a:t>
            </a:r>
            <a:r>
              <a:rPr lang="en-US" dirty="0" smtClean="0"/>
              <a:t>in the </a:t>
            </a:r>
            <a:r>
              <a:rPr lang="en-US" dirty="0" smtClean="0"/>
              <a:t>senders time </a:t>
            </a:r>
            <a:r>
              <a:rPr lang="en-US" dirty="0" smtClean="0"/>
              <a:t>reference, </a:t>
            </a:r>
            <a:r>
              <a:rPr lang="en-US" dirty="0" smtClean="0"/>
              <a:t>when packet containing this IE </a:t>
            </a:r>
            <a:r>
              <a:rPr lang="en-US" dirty="0" smtClean="0"/>
              <a:t>is transmitted.</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8</a:t>
            </a:fld>
            <a:endParaRPr lang="en-GB" dirty="0"/>
          </a:p>
        </p:txBody>
      </p:sp>
      <p:sp>
        <p:nvSpPr>
          <p:cNvPr id="7" name="TextBox 6"/>
          <p:cNvSpPr txBox="1"/>
          <p:nvPr/>
        </p:nvSpPr>
        <p:spPr>
          <a:xfrm>
            <a:off x="609600" y="6019800"/>
            <a:ext cx="7924800" cy="461665"/>
          </a:xfrm>
          <a:prstGeom prst="rect">
            <a:avLst/>
          </a:prstGeom>
          <a:noFill/>
        </p:spPr>
        <p:txBody>
          <a:bodyPr wrap="square" rtlCol="0">
            <a:spAutoFit/>
          </a:bodyPr>
          <a:lstStyle/>
          <a:p>
            <a:r>
              <a:rPr lang="en-US" dirty="0" smtClean="0">
                <a:solidFill>
                  <a:schemeClr val="tx1">
                    <a:lumMod val="65000"/>
                    <a:lumOff val="35000"/>
                  </a:schemeClr>
                </a:solidFill>
              </a:rPr>
              <a:t>Ref: page 36 line </a:t>
            </a:r>
            <a:r>
              <a:rPr lang="en-US" dirty="0" smtClean="0">
                <a:solidFill>
                  <a:schemeClr val="tx1">
                    <a:lumMod val="65000"/>
                    <a:lumOff val="35000"/>
                  </a:schemeClr>
                </a:solidFill>
              </a:rPr>
              <a:t>1</a:t>
            </a:r>
            <a:endParaRPr lang="en-US" dirty="0">
              <a:solidFill>
                <a:schemeClr val="tx1">
                  <a:lumMod val="65000"/>
                  <a:lumOff val="3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#208</a:t>
            </a:r>
            <a:endParaRPr lang="en-US" dirty="0"/>
          </a:p>
        </p:txBody>
      </p:sp>
      <p:sp>
        <p:nvSpPr>
          <p:cNvPr id="3" name="Content Placeholder 2"/>
          <p:cNvSpPr>
            <a:spLocks noGrp="1"/>
          </p:cNvSpPr>
          <p:nvPr>
            <p:ph idx="1"/>
          </p:nvPr>
        </p:nvSpPr>
        <p:spPr/>
        <p:txBody>
          <a:bodyPr/>
          <a:lstStyle/>
          <a:p>
            <a:r>
              <a:rPr lang="en-US" dirty="0" smtClean="0"/>
              <a:t>Comment</a:t>
            </a:r>
            <a:r>
              <a:rPr lang="en-US" b="0" dirty="0" smtClean="0"/>
              <a:t>: I don't understand this statement "Information on the list of locations of particular valid channel is contained in the IE specified in 5.2.4.33.3."  This clause only refers to a geo-location not a channel</a:t>
            </a:r>
            <a:r>
              <a:rPr lang="en-US" dirty="0" smtClean="0"/>
              <a:t> </a:t>
            </a:r>
            <a:endParaRPr lang="en-US" b="0" dirty="0" smtClean="0"/>
          </a:p>
          <a:p>
            <a:endParaRPr lang="en-US" b="0" dirty="0" smtClean="0"/>
          </a:p>
          <a:p>
            <a:r>
              <a:rPr lang="en-US" b="0" dirty="0" smtClean="0"/>
              <a:t>See CID #167 and doc TBD which revise this format </a:t>
            </a:r>
            <a:endParaRPr lang="en-US" dirty="0"/>
          </a:p>
        </p:txBody>
      </p:sp>
      <p:sp>
        <p:nvSpPr>
          <p:cNvPr id="4" name="Date Placeholder 3"/>
          <p:cNvSpPr>
            <a:spLocks noGrp="1"/>
          </p:cNvSpPr>
          <p:nvPr>
            <p:ph type="dt" idx="10"/>
          </p:nvPr>
        </p:nvSpPr>
        <p:spPr/>
        <p:txBody>
          <a:bodyPr/>
          <a:lstStyle/>
          <a:p>
            <a:pPr>
              <a:defRPr/>
            </a:pPr>
            <a:r>
              <a:rPr lang="en-US" dirty="0" smtClean="0"/>
              <a:t>March 2013</a:t>
            </a:r>
            <a:endParaRPr lang="en-GB" dirty="0"/>
          </a:p>
        </p:txBody>
      </p:sp>
      <p:sp>
        <p:nvSpPr>
          <p:cNvPr id="5" name="Footer Placeholder 4"/>
          <p:cNvSpPr>
            <a:spLocks noGrp="1"/>
          </p:cNvSpPr>
          <p:nvPr>
            <p:ph type="ftr" idx="11"/>
          </p:nvPr>
        </p:nvSpPr>
        <p:spPr/>
        <p:txBody>
          <a:bodyPr/>
          <a:lstStyle/>
          <a:p>
            <a:pPr>
              <a:defRPr/>
            </a:pPr>
            <a:r>
              <a:rPr lang="en-GB" dirty="0" smtClean="0"/>
              <a:t>Benjamin Rolfe (BCA)</a:t>
            </a:r>
          </a:p>
          <a:p>
            <a:pPr>
              <a:defRPr/>
            </a:pPr>
            <a:endParaRPr lang="en-GB" dirty="0"/>
          </a:p>
        </p:txBody>
      </p:sp>
      <p:sp>
        <p:nvSpPr>
          <p:cNvPr id="6" name="Slide Number Placeholder 5"/>
          <p:cNvSpPr>
            <a:spLocks noGrp="1"/>
          </p:cNvSpPr>
          <p:nvPr>
            <p:ph type="sldNum" idx="12"/>
          </p:nvPr>
        </p:nvSpPr>
        <p:spPr/>
        <p:txBody>
          <a:bodyPr/>
          <a:lstStyle/>
          <a:p>
            <a:pPr>
              <a:defRPr/>
            </a:pPr>
            <a:r>
              <a:rPr lang="en-GB" dirty="0" smtClean="0"/>
              <a:t>Slide </a:t>
            </a:r>
            <a:fld id="{E6969283-78ED-4F71-B854-48055E18A2DC}" type="slidenum">
              <a:rPr lang="en-GB" smtClean="0"/>
              <a:pPr>
                <a:defRPr/>
              </a:pPr>
              <a:t>9</a:t>
            </a:fld>
            <a:endParaRPr lang="en-GB" dirty="0"/>
          </a:p>
        </p:txBody>
      </p:sp>
      <p:sp>
        <p:nvSpPr>
          <p:cNvPr id="7" name="TextBox 6"/>
          <p:cNvSpPr txBox="1"/>
          <p:nvPr/>
        </p:nvSpPr>
        <p:spPr>
          <a:xfrm>
            <a:off x="838200" y="5867400"/>
            <a:ext cx="7696200" cy="461665"/>
          </a:xfrm>
          <a:prstGeom prst="rect">
            <a:avLst/>
          </a:prstGeom>
          <a:noFill/>
        </p:spPr>
        <p:txBody>
          <a:bodyPr wrap="square" rtlCol="0">
            <a:spAutoFit/>
          </a:bodyPr>
          <a:lstStyle/>
          <a:p>
            <a:r>
              <a:rPr lang="en-US" dirty="0" smtClean="0">
                <a:solidFill>
                  <a:schemeClr val="tx1">
                    <a:lumMod val="75000"/>
                    <a:lumOff val="25000"/>
                  </a:schemeClr>
                </a:solidFill>
              </a:rPr>
              <a:t>Ref: page 42 line 28</a:t>
            </a:r>
            <a:endParaRPr lang="en-US" dirty="0">
              <a:solidFill>
                <a:schemeClr val="tx1">
                  <a:lumMod val="75000"/>
                  <a:lumOff val="25000"/>
                </a:schemeClr>
              </a:solidFill>
            </a:endParaRPr>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2955</TotalTime>
  <Words>1059</Words>
  <Application>Microsoft Office PowerPoint</Application>
  <PresentationFormat>On-screen Show (4:3)</PresentationFormat>
  <Paragraphs>132</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Slide 1</vt:lpstr>
      <vt:lpstr>Proposed Resolutions LB #87 Comments Assigned to Ben</vt:lpstr>
      <vt:lpstr>Re-assign Grouping</vt:lpstr>
      <vt:lpstr>Accept</vt:lpstr>
      <vt:lpstr>Reject</vt:lpstr>
      <vt:lpstr>AP # 149</vt:lpstr>
      <vt:lpstr>AP: #157</vt:lpstr>
      <vt:lpstr>AP #190</vt:lpstr>
      <vt:lpstr>AP #208</vt:lpstr>
      <vt:lpstr>#152, 154, 155,156</vt:lpstr>
      <vt:lpstr>AP #126</vt:lpstr>
      <vt:lpstr>AP #144, 145: Power Saving IE </vt:lpstr>
      <vt:lpstr>Need Discussion: #170, 171</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2013</dc:title>
  <dc:creator>Jon Rosdahl</dc:creator>
  <cp:keywords>March 2013</cp:keywords>
  <cp:lastModifiedBy>Ben</cp:lastModifiedBy>
  <cp:revision>47</cp:revision>
  <cp:lastPrinted>1601-01-01T00:00:00Z</cp:lastPrinted>
  <dcterms:created xsi:type="dcterms:W3CDTF">2012-05-13T15:07:35Z</dcterms:created>
  <dcterms:modified xsi:type="dcterms:W3CDTF">2013-03-19T21:55:43Z</dcterms:modified>
</cp:coreProperties>
</file>