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vml" ContentType="application/vnd.openxmlformats-officedocument.vmlDrawing"/>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75" r:id="rId2"/>
    <p:sldId id="256" r:id="rId3"/>
    <p:sldId id="257" r:id="rId4"/>
    <p:sldId id="265" r:id="rId5"/>
    <p:sldId id="274" r:id="rId6"/>
    <p:sldId id="276" r:id="rId7"/>
    <p:sldId id="277" r:id="rId8"/>
    <p:sldId id="278" r:id="rId9"/>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566" autoAdjust="0"/>
  </p:normalViewPr>
  <p:slideViewPr>
    <p:cSldViewPr>
      <p:cViewPr varScale="1">
        <p:scale>
          <a:sx n="75" d="100"/>
          <a:sy n="75" d="100"/>
        </p:scale>
        <p:origin x="-1224" y="-84"/>
      </p:cViewPr>
      <p:guideLst>
        <p:guide orient="horz" pos="2160"/>
        <p:guide pos="2880"/>
      </p:guideLst>
    </p:cSldViewPr>
  </p:slideViewPr>
  <p:outlineViewPr>
    <p:cViewPr varScale="1">
      <p:scale>
        <a:sx n="170" d="200"/>
        <a:sy n="170" d="200"/>
      </p:scale>
      <p:origin x="-780" y="-84"/>
    </p:cViewPr>
  </p:outlineViewPr>
  <p:notesTextViewPr>
    <p:cViewPr>
      <p:scale>
        <a:sx n="75" d="100"/>
        <a:sy n="75" d="100"/>
      </p:scale>
      <p:origin x="0" y="0"/>
    </p:cViewPr>
  </p:notesTextViewPr>
  <p:notesViewPr>
    <p:cSldViewPr>
      <p:cViewPr varScale="1">
        <p:scale>
          <a:sx n="57" d="100"/>
          <a:sy n="57" d="100"/>
        </p:scale>
        <p:origin x="-1062" y="-7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802.11-13/0186r0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March 2013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802.11-13/0186r0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March 2013</a:t>
            </a:r>
            <a:endParaRPr lang="en-US"/>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802.11-13/0186r0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2013</a:t>
            </a: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802.11-13/0186r0</a:t>
            </a:r>
          </a:p>
        </p:txBody>
      </p:sp>
      <p:sp>
        <p:nvSpPr>
          <p:cNvPr id="11267"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2013</a:t>
            </a: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2291"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2292" name="Rectangle 2"/>
          <p:cNvSpPr>
            <a:spLocks noGrp="1" noRot="1" noChangeAspect="1" noChangeArrowheads="1" noTextEdit="1"/>
          </p:cNvSpPr>
          <p:nvPr>
            <p:ph type="sldImg"/>
          </p:nvPr>
        </p:nvSpPr>
        <p:spPr>
          <a:xfrm>
            <a:off x="1155700" y="701675"/>
            <a:ext cx="4624388" cy="3468688"/>
          </a:xfrm>
          <a:ln/>
        </p:spPr>
      </p:sp>
      <p:sp>
        <p:nvSpPr>
          <p:cNvPr id="12293"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endParaRPr lang="en-US" dirty="0"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txBox="1">
            <a:spLocks noGrp="1" noChangeArrowheads="1"/>
          </p:cNvSpPr>
          <p:nvPr/>
        </p:nvSpPr>
        <p:spPr bwMode="auto">
          <a:xfrm>
            <a:off x="3467100" y="96838"/>
            <a:ext cx="2814638" cy="217487"/>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4339" name="Rectangle 3"/>
          <p:cNvSpPr txBox="1">
            <a:spLocks noGrp="1" noChangeArrowheads="1"/>
          </p:cNvSpPr>
          <p:nvPr/>
        </p:nvSpPr>
        <p:spPr bwMode="auto">
          <a:xfrm>
            <a:off x="654050" y="96838"/>
            <a:ext cx="2736850" cy="217487"/>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4340" name="Rectangle 6"/>
          <p:cNvSpPr txBox="1">
            <a:spLocks noGrp="1" noChangeArrowheads="1"/>
          </p:cNvSpPr>
          <p:nvPr/>
        </p:nvSpPr>
        <p:spPr bwMode="auto">
          <a:xfrm>
            <a:off x="3771900" y="8985250"/>
            <a:ext cx="2509838" cy="185738"/>
          </a:xfrm>
          <a:prstGeom prst="rect">
            <a:avLst/>
          </a:prstGeom>
          <a:noFill/>
          <a:ln w="9525">
            <a:noFill/>
            <a:miter lim="800000"/>
            <a:headEnd/>
            <a:tailEnd/>
          </a:ln>
        </p:spPr>
        <p:txBody>
          <a:bodyPr lIns="0" tIns="0" rIns="0" bIns="0">
            <a:spAutoFit/>
          </a:bodyPr>
          <a:lstStyle/>
          <a:p>
            <a:pPr marL="457200" lvl="4" indent="0" algn="r" defTabSz="933450" eaLnBrk="0" hangingPunct="0"/>
            <a:r>
              <a:rPr lang="en-US" sz="1200">
                <a:solidFill>
                  <a:schemeClr val="tx1"/>
                </a:solidFill>
                <a:ea typeface="MS PGothic" pitchFamily="34" charset="-128"/>
              </a:rPr>
              <a:t>Jon Rosdahl, CSR</a:t>
            </a:r>
          </a:p>
        </p:txBody>
      </p:sp>
      <p:sp>
        <p:nvSpPr>
          <p:cNvPr id="14341"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33450" eaLnBrk="0" hangingPunct="0"/>
            <a:r>
              <a:rPr lang="en-US" sz="1200">
                <a:solidFill>
                  <a:schemeClr val="tx1"/>
                </a:solidFill>
                <a:ea typeface="MS PGothic" pitchFamily="34" charset="-128"/>
              </a:rPr>
              <a:t>Page </a:t>
            </a:r>
            <a:fld id="{D044EE3D-4CCA-41B3-959A-D59068301CFA}" type="slidenum">
              <a:rPr lang="en-US" sz="1200">
                <a:solidFill>
                  <a:schemeClr val="tx1"/>
                </a:solidFill>
                <a:ea typeface="MS PGothic" pitchFamily="34" charset="-128"/>
              </a:rPr>
              <a:pPr algn="r" defTabSz="933450" eaLnBrk="0" hangingPunct="0"/>
              <a:t>5</a:t>
            </a:fld>
            <a:endParaRPr lang="en-US" sz="1200">
              <a:solidFill>
                <a:schemeClr val="tx1"/>
              </a:solidFill>
              <a:ea typeface="MS PGothic" pitchFamily="34" charset="-128"/>
            </a:endParaRPr>
          </a:p>
        </p:txBody>
      </p:sp>
      <p:sp>
        <p:nvSpPr>
          <p:cNvPr id="14342" name="Rectangle 2"/>
          <p:cNvSpPr txBox="1">
            <a:spLocks noGrp="1" noChangeArrowheads="1"/>
          </p:cNvSpPr>
          <p:nvPr/>
        </p:nvSpPr>
        <p:spPr bwMode="auto">
          <a:xfrm>
            <a:off x="3467100" y="96838"/>
            <a:ext cx="2814638" cy="215900"/>
          </a:xfrm>
          <a:prstGeom prst="rect">
            <a:avLst/>
          </a:prstGeom>
          <a:noFill/>
          <a:ln w="9525">
            <a:noFill/>
            <a:miter lim="800000"/>
            <a:headEnd/>
            <a:tailEnd/>
          </a:ln>
        </p:spPr>
        <p:txBody>
          <a:bodyPr lIns="0" tIns="0" rIns="0" bIns="0" anchor="b">
            <a:spAutoFit/>
          </a:bodyPr>
          <a:lstStyle/>
          <a:p>
            <a:pPr algn="r" defTabSz="931863" eaLnBrk="0" hangingPunct="0"/>
            <a:r>
              <a:rPr lang="en-US" sz="1400" b="1">
                <a:solidFill>
                  <a:schemeClr val="tx1"/>
                </a:solidFill>
                <a:ea typeface="MS PGothic" pitchFamily="34" charset="-128"/>
              </a:rPr>
              <a:t>doc.: IEEE 802.15-10/0171r0</a:t>
            </a:r>
          </a:p>
        </p:txBody>
      </p:sp>
      <p:sp>
        <p:nvSpPr>
          <p:cNvPr id="14343" name="Rectangle 3"/>
          <p:cNvSpPr txBox="1">
            <a:spLocks noGrp="1" noChangeArrowheads="1"/>
          </p:cNvSpPr>
          <p:nvPr/>
        </p:nvSpPr>
        <p:spPr bwMode="auto">
          <a:xfrm>
            <a:off x="654050" y="96838"/>
            <a:ext cx="2736850" cy="215900"/>
          </a:xfrm>
          <a:prstGeom prst="rect">
            <a:avLst/>
          </a:prstGeom>
          <a:noFill/>
          <a:ln w="9525">
            <a:noFill/>
            <a:miter lim="800000"/>
            <a:headEnd/>
            <a:tailEnd/>
          </a:ln>
        </p:spPr>
        <p:txBody>
          <a:bodyPr lIns="0" tIns="0" rIns="0" bIns="0" anchor="b">
            <a:spAutoFit/>
          </a:bodyPr>
          <a:lstStyle/>
          <a:p>
            <a:pPr defTabSz="931863" eaLnBrk="0" hangingPunct="0"/>
            <a:r>
              <a:rPr lang="en-US" sz="1400" b="1">
                <a:solidFill>
                  <a:schemeClr val="tx1"/>
                </a:solidFill>
                <a:ea typeface="MS PGothic" pitchFamily="34" charset="-128"/>
              </a:rPr>
              <a:t>March 2010</a:t>
            </a:r>
          </a:p>
        </p:txBody>
      </p:sp>
      <p:sp>
        <p:nvSpPr>
          <p:cNvPr id="14344" name="Rectangle 2"/>
          <p:cNvSpPr>
            <a:spLocks noGrp="1" noRot="1" noChangeAspect="1" noChangeArrowheads="1" noTextEdit="1"/>
          </p:cNvSpPr>
          <p:nvPr>
            <p:ph type="sldImg"/>
          </p:nvPr>
        </p:nvSpPr>
        <p:spPr>
          <a:xfrm>
            <a:off x="1155700" y="701675"/>
            <a:ext cx="4624388" cy="3468688"/>
          </a:xfrm>
          <a:ln/>
        </p:spPr>
      </p:sp>
      <p:sp>
        <p:nvSpPr>
          <p:cNvPr id="14345" name="Rectangle 3"/>
          <p:cNvSpPr>
            <a:spLocks noGrp="1" noChangeArrowheads="1"/>
          </p:cNvSpPr>
          <p:nvPr>
            <p:ph type="body" idx="1"/>
          </p:nvPr>
        </p:nvSpPr>
        <p:spPr>
          <a:xfrm>
            <a:off x="923925" y="4408488"/>
            <a:ext cx="5086350" cy="4176712"/>
          </a:xfrm>
          <a:noFill/>
          <a:ln/>
        </p:spPr>
        <p:txBody>
          <a:bodyPr lIns="93634" tIns="46024" rIns="93634" bIns="46024"/>
          <a:lstStyle/>
          <a:p>
            <a:pPr defTabSz="933450"/>
            <a:endParaRPr lang="en-US"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txBox="1">
            <a:spLocks noGrp="1" noChangeArrowheads="1"/>
          </p:cNvSpPr>
          <p:nvPr/>
        </p:nvSpPr>
        <p:spPr bwMode="auto">
          <a:xfrm>
            <a:off x="3467100" y="96838"/>
            <a:ext cx="2814638" cy="217487"/>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4339" name="Rectangle 3"/>
          <p:cNvSpPr txBox="1">
            <a:spLocks noGrp="1" noChangeArrowheads="1"/>
          </p:cNvSpPr>
          <p:nvPr/>
        </p:nvSpPr>
        <p:spPr bwMode="auto">
          <a:xfrm>
            <a:off x="654050" y="96838"/>
            <a:ext cx="2736850" cy="217487"/>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4340" name="Rectangle 6"/>
          <p:cNvSpPr txBox="1">
            <a:spLocks noGrp="1" noChangeArrowheads="1"/>
          </p:cNvSpPr>
          <p:nvPr/>
        </p:nvSpPr>
        <p:spPr bwMode="auto">
          <a:xfrm>
            <a:off x="3771900" y="8985250"/>
            <a:ext cx="2509838" cy="185738"/>
          </a:xfrm>
          <a:prstGeom prst="rect">
            <a:avLst/>
          </a:prstGeom>
          <a:noFill/>
          <a:ln w="9525">
            <a:noFill/>
            <a:miter lim="800000"/>
            <a:headEnd/>
            <a:tailEnd/>
          </a:ln>
        </p:spPr>
        <p:txBody>
          <a:bodyPr lIns="0" tIns="0" rIns="0" bIns="0">
            <a:spAutoFit/>
          </a:bodyPr>
          <a:lstStyle/>
          <a:p>
            <a:pPr marL="457200" lvl="4" indent="0" algn="r" defTabSz="933450" eaLnBrk="0" hangingPunct="0"/>
            <a:r>
              <a:rPr lang="en-US" sz="1200">
                <a:solidFill>
                  <a:schemeClr val="tx1"/>
                </a:solidFill>
                <a:ea typeface="MS PGothic" pitchFamily="34" charset="-128"/>
              </a:rPr>
              <a:t>Jon Rosdahl, CSR</a:t>
            </a:r>
          </a:p>
        </p:txBody>
      </p:sp>
      <p:sp>
        <p:nvSpPr>
          <p:cNvPr id="14341"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33450" eaLnBrk="0" hangingPunct="0"/>
            <a:r>
              <a:rPr lang="en-US" sz="1200">
                <a:solidFill>
                  <a:schemeClr val="tx1"/>
                </a:solidFill>
                <a:ea typeface="MS PGothic" pitchFamily="34" charset="-128"/>
              </a:rPr>
              <a:t>Page </a:t>
            </a:r>
            <a:fld id="{D044EE3D-4CCA-41B3-959A-D59068301CFA}" type="slidenum">
              <a:rPr lang="en-US" sz="1200">
                <a:solidFill>
                  <a:schemeClr val="tx1"/>
                </a:solidFill>
                <a:ea typeface="MS PGothic" pitchFamily="34" charset="-128"/>
              </a:rPr>
              <a:pPr algn="r" defTabSz="933450" eaLnBrk="0" hangingPunct="0"/>
              <a:t>6</a:t>
            </a:fld>
            <a:endParaRPr lang="en-US" sz="1200">
              <a:solidFill>
                <a:schemeClr val="tx1"/>
              </a:solidFill>
              <a:ea typeface="MS PGothic" pitchFamily="34" charset="-128"/>
            </a:endParaRPr>
          </a:p>
        </p:txBody>
      </p:sp>
      <p:sp>
        <p:nvSpPr>
          <p:cNvPr id="14342" name="Rectangle 2"/>
          <p:cNvSpPr txBox="1">
            <a:spLocks noGrp="1" noChangeArrowheads="1"/>
          </p:cNvSpPr>
          <p:nvPr/>
        </p:nvSpPr>
        <p:spPr bwMode="auto">
          <a:xfrm>
            <a:off x="3467100" y="96838"/>
            <a:ext cx="2814638" cy="215900"/>
          </a:xfrm>
          <a:prstGeom prst="rect">
            <a:avLst/>
          </a:prstGeom>
          <a:noFill/>
          <a:ln w="9525">
            <a:noFill/>
            <a:miter lim="800000"/>
            <a:headEnd/>
            <a:tailEnd/>
          </a:ln>
        </p:spPr>
        <p:txBody>
          <a:bodyPr lIns="0" tIns="0" rIns="0" bIns="0" anchor="b">
            <a:spAutoFit/>
          </a:bodyPr>
          <a:lstStyle/>
          <a:p>
            <a:pPr algn="r" defTabSz="931863" eaLnBrk="0" hangingPunct="0"/>
            <a:r>
              <a:rPr lang="en-US" sz="1400" b="1">
                <a:solidFill>
                  <a:schemeClr val="tx1"/>
                </a:solidFill>
                <a:ea typeface="MS PGothic" pitchFamily="34" charset="-128"/>
              </a:rPr>
              <a:t>doc.: IEEE 802.15-10/0171r0</a:t>
            </a:r>
          </a:p>
        </p:txBody>
      </p:sp>
      <p:sp>
        <p:nvSpPr>
          <p:cNvPr id="14343" name="Rectangle 3"/>
          <p:cNvSpPr txBox="1">
            <a:spLocks noGrp="1" noChangeArrowheads="1"/>
          </p:cNvSpPr>
          <p:nvPr/>
        </p:nvSpPr>
        <p:spPr bwMode="auto">
          <a:xfrm>
            <a:off x="654050" y="96838"/>
            <a:ext cx="2736850" cy="215900"/>
          </a:xfrm>
          <a:prstGeom prst="rect">
            <a:avLst/>
          </a:prstGeom>
          <a:noFill/>
          <a:ln w="9525">
            <a:noFill/>
            <a:miter lim="800000"/>
            <a:headEnd/>
            <a:tailEnd/>
          </a:ln>
        </p:spPr>
        <p:txBody>
          <a:bodyPr lIns="0" tIns="0" rIns="0" bIns="0" anchor="b">
            <a:spAutoFit/>
          </a:bodyPr>
          <a:lstStyle/>
          <a:p>
            <a:pPr defTabSz="931863" eaLnBrk="0" hangingPunct="0"/>
            <a:r>
              <a:rPr lang="en-US" sz="1400" b="1">
                <a:solidFill>
                  <a:schemeClr val="tx1"/>
                </a:solidFill>
                <a:ea typeface="MS PGothic" pitchFamily="34" charset="-128"/>
              </a:rPr>
              <a:t>March 2010</a:t>
            </a:r>
          </a:p>
        </p:txBody>
      </p:sp>
      <p:sp>
        <p:nvSpPr>
          <p:cNvPr id="14344" name="Rectangle 2"/>
          <p:cNvSpPr>
            <a:spLocks noGrp="1" noRot="1" noChangeAspect="1" noChangeArrowheads="1" noTextEdit="1"/>
          </p:cNvSpPr>
          <p:nvPr>
            <p:ph type="sldImg"/>
          </p:nvPr>
        </p:nvSpPr>
        <p:spPr>
          <a:xfrm>
            <a:off x="1155700" y="701675"/>
            <a:ext cx="4624388" cy="3468688"/>
          </a:xfrm>
          <a:ln/>
        </p:spPr>
      </p:sp>
      <p:sp>
        <p:nvSpPr>
          <p:cNvPr id="14345" name="Rectangle 3"/>
          <p:cNvSpPr>
            <a:spLocks noGrp="1" noChangeArrowheads="1"/>
          </p:cNvSpPr>
          <p:nvPr>
            <p:ph type="body" idx="1"/>
          </p:nvPr>
        </p:nvSpPr>
        <p:spPr>
          <a:xfrm>
            <a:off x="923925" y="4408488"/>
            <a:ext cx="5086350" cy="4176712"/>
          </a:xfrm>
          <a:noFill/>
          <a:ln/>
        </p:spPr>
        <p:txBody>
          <a:bodyPr lIns="93634" tIns="46024" rIns="93634" bIns="46024"/>
          <a:lstStyle/>
          <a:p>
            <a:pPr defTabSz="933450"/>
            <a:endParaRPr lang="en-US"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txBox="1">
            <a:spLocks noGrp="1" noChangeArrowheads="1"/>
          </p:cNvSpPr>
          <p:nvPr/>
        </p:nvSpPr>
        <p:spPr bwMode="auto">
          <a:xfrm>
            <a:off x="3467100" y="96838"/>
            <a:ext cx="2814638" cy="217487"/>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4339" name="Rectangle 3"/>
          <p:cNvSpPr txBox="1">
            <a:spLocks noGrp="1" noChangeArrowheads="1"/>
          </p:cNvSpPr>
          <p:nvPr/>
        </p:nvSpPr>
        <p:spPr bwMode="auto">
          <a:xfrm>
            <a:off x="654050" y="96838"/>
            <a:ext cx="2736850" cy="217487"/>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4340" name="Rectangle 6"/>
          <p:cNvSpPr txBox="1">
            <a:spLocks noGrp="1" noChangeArrowheads="1"/>
          </p:cNvSpPr>
          <p:nvPr/>
        </p:nvSpPr>
        <p:spPr bwMode="auto">
          <a:xfrm>
            <a:off x="3771900" y="8985250"/>
            <a:ext cx="2509838" cy="185738"/>
          </a:xfrm>
          <a:prstGeom prst="rect">
            <a:avLst/>
          </a:prstGeom>
          <a:noFill/>
          <a:ln w="9525">
            <a:noFill/>
            <a:miter lim="800000"/>
            <a:headEnd/>
            <a:tailEnd/>
          </a:ln>
        </p:spPr>
        <p:txBody>
          <a:bodyPr lIns="0" tIns="0" rIns="0" bIns="0">
            <a:spAutoFit/>
          </a:bodyPr>
          <a:lstStyle/>
          <a:p>
            <a:pPr marL="457200" lvl="4" indent="0" algn="r" defTabSz="933450" eaLnBrk="0" hangingPunct="0"/>
            <a:r>
              <a:rPr lang="en-US" sz="1200">
                <a:solidFill>
                  <a:schemeClr val="tx1"/>
                </a:solidFill>
                <a:ea typeface="MS PGothic" pitchFamily="34" charset="-128"/>
              </a:rPr>
              <a:t>Jon Rosdahl, CSR</a:t>
            </a:r>
          </a:p>
        </p:txBody>
      </p:sp>
      <p:sp>
        <p:nvSpPr>
          <p:cNvPr id="14341"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33450" eaLnBrk="0" hangingPunct="0"/>
            <a:r>
              <a:rPr lang="en-US" sz="1200">
                <a:solidFill>
                  <a:schemeClr val="tx1"/>
                </a:solidFill>
                <a:ea typeface="MS PGothic" pitchFamily="34" charset="-128"/>
              </a:rPr>
              <a:t>Page </a:t>
            </a:r>
            <a:fld id="{D044EE3D-4CCA-41B3-959A-D59068301CFA}" type="slidenum">
              <a:rPr lang="en-US" sz="1200">
                <a:solidFill>
                  <a:schemeClr val="tx1"/>
                </a:solidFill>
                <a:ea typeface="MS PGothic" pitchFamily="34" charset="-128"/>
              </a:rPr>
              <a:pPr algn="r" defTabSz="933450" eaLnBrk="0" hangingPunct="0"/>
              <a:t>7</a:t>
            </a:fld>
            <a:endParaRPr lang="en-US" sz="1200">
              <a:solidFill>
                <a:schemeClr val="tx1"/>
              </a:solidFill>
              <a:ea typeface="MS PGothic" pitchFamily="34" charset="-128"/>
            </a:endParaRPr>
          </a:p>
        </p:txBody>
      </p:sp>
      <p:sp>
        <p:nvSpPr>
          <p:cNvPr id="14342" name="Rectangle 2"/>
          <p:cNvSpPr txBox="1">
            <a:spLocks noGrp="1" noChangeArrowheads="1"/>
          </p:cNvSpPr>
          <p:nvPr/>
        </p:nvSpPr>
        <p:spPr bwMode="auto">
          <a:xfrm>
            <a:off x="3467100" y="96838"/>
            <a:ext cx="2814638" cy="215900"/>
          </a:xfrm>
          <a:prstGeom prst="rect">
            <a:avLst/>
          </a:prstGeom>
          <a:noFill/>
          <a:ln w="9525">
            <a:noFill/>
            <a:miter lim="800000"/>
            <a:headEnd/>
            <a:tailEnd/>
          </a:ln>
        </p:spPr>
        <p:txBody>
          <a:bodyPr lIns="0" tIns="0" rIns="0" bIns="0" anchor="b">
            <a:spAutoFit/>
          </a:bodyPr>
          <a:lstStyle/>
          <a:p>
            <a:pPr algn="r" defTabSz="931863" eaLnBrk="0" hangingPunct="0"/>
            <a:r>
              <a:rPr lang="en-US" sz="1400" b="1">
                <a:solidFill>
                  <a:schemeClr val="tx1"/>
                </a:solidFill>
                <a:ea typeface="MS PGothic" pitchFamily="34" charset="-128"/>
              </a:rPr>
              <a:t>doc.: IEEE 802.15-10/0171r0</a:t>
            </a:r>
          </a:p>
        </p:txBody>
      </p:sp>
      <p:sp>
        <p:nvSpPr>
          <p:cNvPr id="14343" name="Rectangle 3"/>
          <p:cNvSpPr txBox="1">
            <a:spLocks noGrp="1" noChangeArrowheads="1"/>
          </p:cNvSpPr>
          <p:nvPr/>
        </p:nvSpPr>
        <p:spPr bwMode="auto">
          <a:xfrm>
            <a:off x="654050" y="96838"/>
            <a:ext cx="2736850" cy="215900"/>
          </a:xfrm>
          <a:prstGeom prst="rect">
            <a:avLst/>
          </a:prstGeom>
          <a:noFill/>
          <a:ln w="9525">
            <a:noFill/>
            <a:miter lim="800000"/>
            <a:headEnd/>
            <a:tailEnd/>
          </a:ln>
        </p:spPr>
        <p:txBody>
          <a:bodyPr lIns="0" tIns="0" rIns="0" bIns="0" anchor="b">
            <a:spAutoFit/>
          </a:bodyPr>
          <a:lstStyle/>
          <a:p>
            <a:pPr defTabSz="931863" eaLnBrk="0" hangingPunct="0"/>
            <a:r>
              <a:rPr lang="en-US" sz="1400" b="1">
                <a:solidFill>
                  <a:schemeClr val="tx1"/>
                </a:solidFill>
                <a:ea typeface="MS PGothic" pitchFamily="34" charset="-128"/>
              </a:rPr>
              <a:t>March 2010</a:t>
            </a:r>
          </a:p>
        </p:txBody>
      </p:sp>
      <p:sp>
        <p:nvSpPr>
          <p:cNvPr id="14344" name="Rectangle 2"/>
          <p:cNvSpPr>
            <a:spLocks noGrp="1" noRot="1" noChangeAspect="1" noChangeArrowheads="1" noTextEdit="1"/>
          </p:cNvSpPr>
          <p:nvPr>
            <p:ph type="sldImg"/>
          </p:nvPr>
        </p:nvSpPr>
        <p:spPr>
          <a:xfrm>
            <a:off x="1155700" y="701675"/>
            <a:ext cx="4624388" cy="3468688"/>
          </a:xfrm>
          <a:ln/>
        </p:spPr>
      </p:sp>
      <p:sp>
        <p:nvSpPr>
          <p:cNvPr id="14345" name="Rectangle 3"/>
          <p:cNvSpPr>
            <a:spLocks noGrp="1" noChangeArrowheads="1"/>
          </p:cNvSpPr>
          <p:nvPr>
            <p:ph type="body" idx="1"/>
          </p:nvPr>
        </p:nvSpPr>
        <p:spPr>
          <a:xfrm>
            <a:off x="923925" y="4408488"/>
            <a:ext cx="5086350" cy="4176712"/>
          </a:xfrm>
          <a:noFill/>
          <a:ln/>
        </p:spPr>
        <p:txBody>
          <a:bodyPr lIns="93634" tIns="46024" rIns="93634" bIns="46024"/>
          <a:lstStyle/>
          <a:p>
            <a:pPr defTabSz="933450"/>
            <a:endParaRPr lang="en-US"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Number attending the meeting (budgeted prior to meeting, final budget )</a:t>
            </a:r>
          </a:p>
          <a:p>
            <a:pPr defTabSz="933450"/>
            <a:r>
              <a:rPr lang="en-US" dirty="0" smtClean="0">
                <a:latin typeface="Times New Roman" pitchFamily="18" charset="0"/>
              </a:rPr>
              <a:t>The numbers in red are a negative (loss), and the black are a positive</a:t>
            </a:r>
          </a:p>
          <a:p>
            <a:pPr defTabSz="933450"/>
            <a:r>
              <a:rPr lang="en-US" dirty="0" smtClean="0">
                <a:latin typeface="Times New Roman" pitchFamily="18" charset="0"/>
              </a:rPr>
              <a:t>The Beijing and Okinawa meetings had a sponsor, and so were run on a net zero basis.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dirty="0" smtClean="0"/>
              <a:t>Benjamin Rolfe (BCA), Jon </a:t>
            </a:r>
            <a:r>
              <a:rPr lang="en-GB" dirty="0" err="1" smtClean="0"/>
              <a:t>Rosdahl</a:t>
            </a:r>
            <a:r>
              <a:rPr lang="en-GB" dirty="0" smtClean="0"/>
              <a:t>,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dirty="0" smtClean="0"/>
              <a:t>Benjamin Rolfe (BCA), Jon </a:t>
            </a:r>
            <a:r>
              <a:rPr lang="en-GB" dirty="0" err="1" smtClean="0"/>
              <a:t>Rosdahl</a:t>
            </a:r>
            <a:r>
              <a:rPr lang="en-GB" dirty="0" smtClean="0"/>
              <a:t>,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dirty="0" smtClean="0"/>
              <a:t>Benjamin Rolfe (BCA), Jon </a:t>
            </a:r>
            <a:r>
              <a:rPr lang="en-GB" dirty="0" err="1" smtClean="0"/>
              <a:t>Rosdahl</a:t>
            </a:r>
            <a:r>
              <a:rPr lang="en-GB" dirty="0" smtClean="0"/>
              <a:t>,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t>March 2013</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dirty="0" smtClean="0"/>
              <a:t>Benjamin Rolfe (BCA), Jon </a:t>
            </a:r>
            <a:r>
              <a:rPr lang="en-GB" dirty="0" err="1" smtClean="0"/>
              <a:t>Rosdahl</a:t>
            </a:r>
            <a:r>
              <a:rPr lang="en-GB" dirty="0" smtClean="0"/>
              <a:t>, CSR</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March 2013</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dirty="0" smtClean="0"/>
              <a:t>Benjamin Rolfe (BCA), Jon </a:t>
            </a:r>
            <a:r>
              <a:rPr lang="en-GB" dirty="0" err="1" smtClean="0"/>
              <a:t>Rosdahl</a:t>
            </a:r>
            <a:r>
              <a:rPr lang="en-GB" dirty="0" smtClean="0"/>
              <a:t>, CSR</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March 2013</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dirty="0" smtClean="0"/>
              <a:t>Benjamin Rolfe (BCA), Jon </a:t>
            </a:r>
            <a:r>
              <a:rPr lang="en-GB" dirty="0" err="1" smtClean="0"/>
              <a:t>Rosdahl</a:t>
            </a:r>
            <a:r>
              <a:rPr lang="en-GB" dirty="0" smtClean="0"/>
              <a:t>, CSR</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March 2013</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dirty="0" smtClean="0"/>
              <a:t>Benjamin Rolfe (BCA), Jon </a:t>
            </a:r>
            <a:r>
              <a:rPr lang="en-GB" dirty="0" err="1" smtClean="0"/>
              <a:t>Rosdahl</a:t>
            </a:r>
            <a:r>
              <a:rPr lang="en-GB" dirty="0" smtClean="0"/>
              <a:t>, CSR</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Jon Rosdahl, CSR</a:t>
            </a:r>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Jon Rosdahl, CSR</a:t>
            </a:r>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March 2013</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dirty="0" smtClean="0"/>
              <a:t>Benjamin Rolfe (BCA), Jon </a:t>
            </a:r>
            <a:r>
              <a:rPr lang="en-GB" dirty="0" err="1" smtClean="0"/>
              <a:t>Rosdahl</a:t>
            </a:r>
            <a:r>
              <a:rPr lang="en-GB" dirty="0" smtClean="0"/>
              <a:t>,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5000625" y="357188"/>
            <a:ext cx="35004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rgbClr val="000000"/>
                </a:solidFill>
                <a:latin typeface="Times New Roman" pitchFamily="16" charset="0"/>
                <a:ea typeface="MS Gothic" charset="-128"/>
                <a:cs typeface="Arial Unicode MS" charset="0"/>
              </a:rPr>
              <a:t>doc: </a:t>
            </a:r>
            <a:r>
              <a:rPr lang="en-GB" sz="1800" b="1" dirty="0" smtClean="0">
                <a:solidFill>
                  <a:schemeClr val="tx1"/>
                </a:solidFill>
                <a:latin typeface="Times New Roman" pitchFamily="16" charset="0"/>
                <a:ea typeface="MS Gothic" charset="-128"/>
                <a:cs typeface="Arial Unicode MS" charset="0"/>
              </a:rPr>
              <a:t>IEEE 802.</a:t>
            </a:r>
            <a:r>
              <a:rPr lang="en-US" sz="1800" b="1" dirty="0" smtClean="0">
                <a:solidFill>
                  <a:schemeClr val="tx1"/>
                </a:solidFill>
              </a:rPr>
              <a:t>15-13-0135-02-0000</a:t>
            </a:r>
            <a:endParaRPr lang="en-US" sz="1800" b="1" dirty="0" smtClean="0">
              <a:solidFill>
                <a:schemeClr val="tx1"/>
              </a:solidFill>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dirty="0" smtClean="0"/>
              <a:t>March 2013</a:t>
            </a:r>
          </a:p>
        </p:txBody>
      </p:sp>
      <p:sp>
        <p:nvSpPr>
          <p:cNvPr id="5" name="Footer Placeholder 4"/>
          <p:cNvSpPr>
            <a:spLocks noGrp="1"/>
          </p:cNvSpPr>
          <p:nvPr>
            <p:ph type="ftr" idx="11"/>
          </p:nvPr>
        </p:nvSpPr>
        <p:spPr/>
        <p:txBody>
          <a:bodyPr/>
          <a:lstStyle/>
          <a:p>
            <a:pPr>
              <a:defRPr/>
            </a:pPr>
            <a:r>
              <a:rPr lang="en-GB" dirty="0" smtClean="0"/>
              <a:t>Ben Rolfe (BCA), Jon </a:t>
            </a:r>
            <a:r>
              <a:rPr lang="en-GB" dirty="0" err="1" smtClean="0"/>
              <a:t>Rosdahl</a:t>
            </a:r>
            <a:r>
              <a:rPr lang="en-GB" dirty="0" smtClean="0"/>
              <a:t> (CSR)</a:t>
            </a:r>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609601" y="1020762"/>
            <a:ext cx="8077200" cy="5293757"/>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March 2013</a:t>
            </a:r>
            <a:r>
              <a:rPr lang="en-US" altLang="ko-KR" sz="1600" dirty="0">
                <a:solidFill>
                  <a:schemeClr val="tx1"/>
                </a:solidFill>
                <a:ea typeface="굴림" pitchFamily="50" charset="-127"/>
              </a:rPr>
              <a:t>	</a:t>
            </a: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17 March 2013</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a:t>
            </a:r>
            <a:r>
              <a:rPr lang="en-US" altLang="ko-KR" sz="1600" dirty="0" err="1" smtClean="0">
                <a:solidFill>
                  <a:schemeClr val="tx1"/>
                </a:solidFill>
                <a:ea typeface="굴림" pitchFamily="50" charset="-127"/>
              </a:rPr>
              <a:t>Rosdahl</a:t>
            </a:r>
            <a:r>
              <a:rPr lang="en-US" altLang="ko-KR" sz="1600" dirty="0" smtClean="0">
                <a:solidFill>
                  <a:schemeClr val="tx1"/>
                </a:solidFill>
                <a:ea typeface="굴림" pitchFamily="50" charset="-127"/>
              </a:rPr>
              <a:t>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March 2013 for the Joint 802.11/.15 Wireless funds.  </a:t>
            </a:r>
            <a:r>
              <a:rPr lang="en-US" sz="1600" dirty="0" smtClean="0">
                <a:solidFill>
                  <a:schemeClr val="tx1"/>
                </a:solidFill>
              </a:rPr>
              <a:t>See Also document # </a:t>
            </a:r>
            <a:r>
              <a:rPr lang="en-GB" sz="1600" dirty="0" smtClean="0">
                <a:solidFill>
                  <a:srgbClr val="000000"/>
                </a:solidFill>
                <a:latin typeface="Times New Roman" pitchFamily="16" charset="0"/>
                <a:ea typeface="MS Gothic" charset="-128"/>
                <a:cs typeface="Arial Unicode MS" charset="0"/>
              </a:rPr>
              <a:t>11-13/0186r0</a:t>
            </a:r>
            <a:r>
              <a:rPr lang="en-GB" sz="1600" b="1" dirty="0" smtClean="0">
                <a:solidFill>
                  <a:srgbClr val="000000"/>
                </a:solidFill>
                <a:latin typeface="Times New Roman" pitchFamily="16" charset="0"/>
                <a:ea typeface="MS Gothic" charset="-128"/>
                <a:cs typeface="Arial Unicode MS" charset="0"/>
              </a:rPr>
              <a:t> .</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2013</a:t>
            </a:r>
            <a:endParaRPr lang="en-GB" dirty="0" smtClean="0">
              <a:latin typeface="Times New Roman" pitchFamily="18" charset="0"/>
              <a:ea typeface="Arial Unicode MS" pitchFamily="34" charset="-128"/>
              <a:cs typeface="Arial Unicode MS" pitchFamily="34" charset="-128"/>
            </a:endParaRPr>
          </a:p>
        </p:txBody>
      </p:sp>
      <p:sp>
        <p:nvSpPr>
          <p:cNvPr id="1028" name="Rectangle 4"/>
          <p:cNvSpPr>
            <a:spLocks noGrp="1" noChangeArrowheads="1"/>
          </p:cNvSpPr>
          <p:nvPr>
            <p:ph type="ftr" sz="quarter" idx="11"/>
          </p:nvPr>
        </p:nvSpPr>
        <p:spPr>
          <a:noFill/>
        </p:spPr>
        <p:txBody>
          <a:bodyPr/>
          <a:lstStyle/>
          <a:p>
            <a:r>
              <a:rPr lang="en-GB" smtClean="0"/>
              <a:t>Jon Rosdahl, CSR</a:t>
            </a: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1030"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Jon Rosdahl, CSR</a:t>
            </a: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March 2013</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2013-3-18</a:t>
            </a:r>
          </a:p>
        </p:txBody>
      </p:sp>
      <p:graphicFrame>
        <p:nvGraphicFramePr>
          <p:cNvPr id="1026" name="Object 3"/>
          <p:cNvGraphicFramePr>
            <a:graphicFrameLocks noChangeAspect="1"/>
          </p:cNvGraphicFramePr>
          <p:nvPr/>
        </p:nvGraphicFramePr>
        <p:xfrm>
          <a:off x="525463" y="2286000"/>
          <a:ext cx="7704137" cy="2743200"/>
        </p:xfrm>
        <a:graphic>
          <a:graphicData uri="http://schemas.openxmlformats.org/presentationml/2006/ole">
            <p:oleObj spid="_x0000_s1026" name="Document" r:id="rId4" imgW="8267030" imgH="2947315" progId="Word.Document.8">
              <p:embed/>
            </p:oleObj>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1035"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3" name="Rectangle 12"/>
          <p:cNvSpPr/>
          <p:nvPr/>
        </p:nvSpPr>
        <p:spPr>
          <a:xfrm>
            <a:off x="2337431" y="4953000"/>
            <a:ext cx="4308039" cy="461665"/>
          </a:xfrm>
          <a:prstGeom prst="rect">
            <a:avLst/>
          </a:prstGeom>
        </p:spPr>
        <p:txBody>
          <a:bodyPr wrap="none">
            <a:spAutoFit/>
          </a:bodyPr>
          <a:lstStyle/>
          <a:p>
            <a:pPr algn="ctr"/>
            <a:r>
              <a:rPr lang="en-US" dirty="0" smtClean="0">
                <a:solidFill>
                  <a:schemeClr val="tx1"/>
                </a:solidFill>
                <a:cs typeface="Arial Unicode MS" charset="0"/>
              </a:rPr>
              <a:t>802.11 document # </a:t>
            </a:r>
            <a:r>
              <a:rPr lang="en-GB" b="1" dirty="0" smtClean="0">
                <a:solidFill>
                  <a:srgbClr val="000000"/>
                </a:solidFill>
                <a:latin typeface="Times New Roman" pitchFamily="16" charset="0"/>
                <a:ea typeface="MS Gothic" charset="-128"/>
                <a:cs typeface="Arial Unicode MS" charset="0"/>
              </a:rPr>
              <a:t>11-13/0186r0</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2013</a:t>
            </a:r>
            <a:endParaRPr lang="en-GB" smtClean="0">
              <a:latin typeface="Times New Roman" pitchFamily="18" charset="0"/>
              <a:ea typeface="Arial Unicode MS" pitchFamily="34" charset="-128"/>
              <a:cs typeface="Arial Unicode MS" pitchFamily="34" charset="-128"/>
            </a:endParaRPr>
          </a:p>
        </p:txBody>
      </p:sp>
      <p:sp>
        <p:nvSpPr>
          <p:cNvPr id="4099" name="Rectangle 4"/>
          <p:cNvSpPr>
            <a:spLocks noGrp="1" noChangeArrowheads="1"/>
          </p:cNvSpPr>
          <p:nvPr>
            <p:ph type="ftr" sz="quarter" idx="11"/>
          </p:nvPr>
        </p:nvSpPr>
        <p:spPr>
          <a:noFill/>
        </p:spPr>
        <p:txBody>
          <a:bodyPr/>
          <a:lstStyle/>
          <a:p>
            <a:r>
              <a:rPr lang="en-GB" smtClean="0"/>
              <a:t>Jon Rosdahl, CSR</a:t>
            </a:r>
          </a:p>
        </p:txBody>
      </p:sp>
      <p:sp>
        <p:nvSpPr>
          <p:cNvPr id="4100"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82CB204-8F88-4025-B305-BD26943A6CBF}"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GB" smtClean="0">
              <a:latin typeface="Times New Roman" pitchFamily="18" charset="0"/>
              <a:ea typeface="Arial Unicode MS" pitchFamily="34" charset="-128"/>
              <a:cs typeface="Arial Unicode MS" pitchFamily="34" charset="-128"/>
            </a:endParaRPr>
          </a:p>
        </p:txBody>
      </p:sp>
      <p:sp>
        <p:nvSpPr>
          <p:cNvPr id="4102"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Jon Rosdahl, CSR</a:t>
            </a:r>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
        <p:nvSpPr>
          <p:cNvPr id="4104"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Abstract</a:t>
            </a:r>
          </a:p>
        </p:txBody>
      </p:sp>
      <p:sp>
        <p:nvSpPr>
          <p:cNvPr id="4105" name="Rectangle 2"/>
          <p:cNvSpPr>
            <a:spLocks noGrp="1" noChangeArrowheads="1"/>
          </p:cNvSpPr>
          <p:nvPr>
            <p:ph type="body" idx="1"/>
          </p:nvPr>
        </p:nvSpPr>
        <p:spPr>
          <a:xfrm>
            <a:off x="685800" y="1981200"/>
            <a:ext cx="7772400" cy="4114800"/>
          </a:xfrm>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Treasurer report for March 2013 for the Joint 802.11/.15 Wireless funds</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Also reported in 802.15 doc: </a:t>
            </a:r>
            <a:r>
              <a:rPr lang="en-GB" dirty="0" smtClean="0">
                <a:latin typeface="Times New Roman" pitchFamily="16" charset="0"/>
                <a:ea typeface="MS Gothic" charset="-128"/>
                <a:cs typeface="Arial Unicode MS" charset="0"/>
              </a:rPr>
              <a:t>11-13/0186r0 </a:t>
            </a:r>
            <a:r>
              <a:rPr lang="en-GB" dirty="0" smtClean="0"/>
              <a:t>.</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4106"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2013</a:t>
            </a:r>
            <a:endParaRPr lang="en-GB" smtClean="0">
              <a:latin typeface="Times New Roman" pitchFamily="18" charset="0"/>
              <a:ea typeface="Arial Unicode MS" pitchFamily="34" charset="-128"/>
              <a:cs typeface="Arial Unicode MS" pitchFamily="34" charset="-128"/>
            </a:endParaRPr>
          </a:p>
        </p:txBody>
      </p:sp>
      <p:sp>
        <p:nvSpPr>
          <p:cNvPr id="5123" name="Rectangle 4"/>
          <p:cNvSpPr>
            <a:spLocks noGrp="1" noChangeArrowheads="1"/>
          </p:cNvSpPr>
          <p:nvPr>
            <p:ph type="ftr" sz="quarter" idx="11"/>
          </p:nvPr>
        </p:nvSpPr>
        <p:spPr>
          <a:noFill/>
        </p:spPr>
        <p:txBody>
          <a:bodyPr/>
          <a:lstStyle/>
          <a:p>
            <a:r>
              <a:rPr lang="en-GB" smtClean="0"/>
              <a:t>Jon Rosdahl, CSR</a:t>
            </a:r>
          </a:p>
        </p:txBody>
      </p:sp>
      <p:sp>
        <p:nvSpPr>
          <p:cNvPr id="5124"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C80AD8FF-38CB-406D-A99A-4F9EC981484E}"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4</a:t>
            </a:fld>
            <a:endParaRPr lang="en-GB" smtClean="0">
              <a:latin typeface="Times New Roman" pitchFamily="18" charset="0"/>
              <a:ea typeface="Arial Unicode MS" pitchFamily="34" charset="-128"/>
              <a:cs typeface="Arial Unicode MS" pitchFamily="34" charset="-128"/>
            </a:endParaRPr>
          </a:p>
        </p:txBody>
      </p:sp>
      <p:sp>
        <p:nvSpPr>
          <p:cNvPr id="5125"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6379F3D5-80A1-4B4E-B2FC-F255381E2ACB}" type="slidenum">
              <a:rPr lang="en-US" sz="1200">
                <a:solidFill>
                  <a:schemeClr val="tx1"/>
                </a:solidFill>
                <a:ea typeface="MS PGothic" pitchFamily="34" charset="-128"/>
              </a:rPr>
              <a:pPr algn="ctr" defTabSz="914400" eaLnBrk="0" hangingPunct="0"/>
              <a:t>4</a:t>
            </a:fld>
            <a:endParaRPr lang="en-US" sz="1200">
              <a:solidFill>
                <a:schemeClr val="tx1"/>
              </a:solidFill>
              <a:ea typeface="MS PGothic" pitchFamily="34" charset="-128"/>
            </a:endParaRPr>
          </a:p>
        </p:txBody>
      </p:sp>
      <p:sp>
        <p:nvSpPr>
          <p:cNvPr id="5126" name="Rectangle 2"/>
          <p:cNvSpPr>
            <a:spLocks noGrp="1" noChangeArrowheads="1"/>
          </p:cNvSpPr>
          <p:nvPr>
            <p:ph type="title" idx="4294967295"/>
          </p:nvPr>
        </p:nvSpPr>
        <p:spPr>
          <a:xfrm>
            <a:off x="685800" y="685800"/>
            <a:ext cx="7770813" cy="608013"/>
          </a:xfrm>
        </p:spPr>
        <p:txBody>
          <a:bodyPr lIns="92075" tIns="46038" rIns="92075" bIns="46038"/>
          <a:lstStyle/>
          <a:p>
            <a:pPr eaLnBrk="1" hangingPunct="1"/>
            <a:r>
              <a:rPr lang="en-US" sz="2800" smtClean="0"/>
              <a:t>Treasury Net Worth</a:t>
            </a:r>
            <a:br>
              <a:rPr lang="en-US" sz="2800" smtClean="0"/>
            </a:br>
            <a:r>
              <a:rPr lang="en-US" sz="2400" smtClean="0"/>
              <a:t>(Unaudited)</a:t>
            </a:r>
          </a:p>
        </p:txBody>
      </p:sp>
      <p:sp>
        <p:nvSpPr>
          <p:cNvPr id="5127" name="Rectangle 3"/>
          <p:cNvSpPr>
            <a:spLocks noGrp="1" noChangeArrowheads="1"/>
          </p:cNvSpPr>
          <p:nvPr>
            <p:ph type="body" idx="4294967295"/>
          </p:nvPr>
        </p:nvSpPr>
        <p:spPr>
          <a:xfrm>
            <a:off x="533400" y="1447800"/>
            <a:ext cx="8001000" cy="4800600"/>
          </a:xfrm>
        </p:spPr>
        <p:txBody>
          <a:bodyPr lIns="92075" tIns="46038" rIns="92075" bIns="46038"/>
          <a:lstStyle/>
          <a:p>
            <a:pPr lvl="1" defTabSz="914400" eaLnBrk="1" hangingPunct="1">
              <a:lnSpc>
                <a:spcPct val="90000"/>
              </a:lnSpc>
              <a:tabLst>
                <a:tab pos="7372350" algn="r"/>
              </a:tabLst>
            </a:pPr>
            <a:endParaRPr lang="en-US" sz="1600" dirty="0" smtClean="0"/>
          </a:p>
          <a:p>
            <a:pPr defTabSz="914400" eaLnBrk="1" hangingPunct="1">
              <a:lnSpc>
                <a:spcPct val="90000"/>
              </a:lnSpc>
              <a:tabLst>
                <a:tab pos="7372350" algn="r"/>
              </a:tabLst>
            </a:pPr>
            <a:r>
              <a:rPr lang="en-US" dirty="0" smtClean="0"/>
              <a:t>Dec 31, 2012 – $599,205.26</a:t>
            </a:r>
          </a:p>
          <a:p>
            <a:pPr lvl="1" defTabSz="914400" eaLnBrk="1" hangingPunct="1">
              <a:lnSpc>
                <a:spcPct val="90000"/>
              </a:lnSpc>
              <a:tabLst>
                <a:tab pos="7372350" algn="r"/>
              </a:tabLst>
            </a:pPr>
            <a:r>
              <a:rPr lang="en-US" sz="1600" dirty="0" smtClean="0"/>
              <a:t>IEEE account: $392,765.18 + 123.43 - $7465.06 + 108.61 = $385,532.16</a:t>
            </a:r>
          </a:p>
          <a:p>
            <a:pPr lvl="1" defTabSz="914400" eaLnBrk="1" hangingPunct="1">
              <a:lnSpc>
                <a:spcPct val="90000"/>
              </a:lnSpc>
              <a:tabLst>
                <a:tab pos="7372350" algn="r"/>
              </a:tabLst>
            </a:pPr>
            <a:r>
              <a:rPr lang="en-US" sz="1600" dirty="0" smtClean="0"/>
              <a:t>Face-to-Face:  $64,502.51 +90,000- $14,285.23 +105,750.00 – 32,294.18  = $213,673.10</a:t>
            </a:r>
          </a:p>
          <a:p>
            <a:pPr lvl="1" defTabSz="914400" eaLnBrk="1" hangingPunct="1">
              <a:lnSpc>
                <a:spcPct val="90000"/>
              </a:lnSpc>
              <a:tabLst>
                <a:tab pos="7372350" algn="r"/>
              </a:tabLst>
            </a:pPr>
            <a:endParaRPr lang="en-US" sz="1600" dirty="0" smtClean="0"/>
          </a:p>
          <a:p>
            <a:pPr defTabSz="914400" eaLnBrk="1" hangingPunct="1">
              <a:lnSpc>
                <a:spcPct val="90000"/>
              </a:lnSpc>
              <a:tabLst>
                <a:tab pos="7372350" algn="r"/>
              </a:tabLst>
            </a:pPr>
            <a:r>
              <a:rPr lang="en-US" dirty="0" smtClean="0"/>
              <a:t>Feb 28, </a:t>
            </a:r>
            <a:r>
              <a:rPr lang="en-US" dirty="0" smtClean="0"/>
              <a:t>2013 </a:t>
            </a:r>
            <a:r>
              <a:rPr lang="en-US" dirty="0" smtClean="0"/>
              <a:t>- </a:t>
            </a:r>
          </a:p>
          <a:p>
            <a:pPr lvl="1" defTabSz="914400" eaLnBrk="1" hangingPunct="1">
              <a:lnSpc>
                <a:spcPct val="90000"/>
              </a:lnSpc>
              <a:tabLst>
                <a:tab pos="7372350" algn="r"/>
              </a:tabLst>
            </a:pPr>
            <a:r>
              <a:rPr lang="en-US" sz="1600" dirty="0" smtClean="0"/>
              <a:t>IEEE account: $385,532.16 + 108.05 +88.43 = $385,728.64</a:t>
            </a:r>
          </a:p>
          <a:p>
            <a:pPr lvl="1" defTabSz="914400" eaLnBrk="1" hangingPunct="1">
              <a:lnSpc>
                <a:spcPct val="90000"/>
              </a:lnSpc>
              <a:tabLst>
                <a:tab pos="7372350" algn="r"/>
              </a:tabLst>
            </a:pPr>
            <a:r>
              <a:rPr lang="en-US" sz="1600" dirty="0" smtClean="0"/>
              <a:t>Face-to-Face:  $213,673.10 +56,700 – 63,953.92 + 6600 -158,170.28 = 64,848.90</a:t>
            </a:r>
          </a:p>
          <a:p>
            <a:pPr defTabSz="914400" eaLnBrk="1" hangingPunct="1">
              <a:lnSpc>
                <a:spcPct val="90000"/>
              </a:lnSpc>
              <a:tabLst>
                <a:tab pos="7372350" algn="r"/>
              </a:tabLst>
            </a:pPr>
            <a:endParaRPr lang="en-US" dirty="0" smtClean="0"/>
          </a:p>
          <a:p>
            <a:pPr lvl="1" defTabSz="914400" eaLnBrk="1" hangingPunct="1">
              <a:lnSpc>
                <a:spcPct val="90000"/>
              </a:lnSpc>
              <a:tabLst>
                <a:tab pos="7372350" algn="r"/>
              </a:tabLst>
            </a:pPr>
            <a:endParaRPr lang="en-US" sz="1600" dirty="0" smtClean="0"/>
          </a:p>
        </p:txBody>
      </p:sp>
      <p:sp>
        <p:nvSpPr>
          <p:cNvPr id="5128" name="Footer Placeholder 1"/>
          <p:cNvSpPr txBox="1">
            <a:spLocks noGrp="1"/>
          </p:cNvSpPr>
          <p:nvPr/>
        </p:nvSpPr>
        <p:spPr bwMode="auto">
          <a:xfrm>
            <a:off x="7391400" y="6248400"/>
            <a:ext cx="1143000" cy="184666"/>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2013</a:t>
            </a:r>
            <a:endParaRPr lang="en-GB" smtClean="0">
              <a:latin typeface="Times New Roman" pitchFamily="18" charset="0"/>
              <a:ea typeface="Arial Unicode MS" pitchFamily="34" charset="-128"/>
              <a:cs typeface="Arial Unicode MS" pitchFamily="34" charset="-128"/>
            </a:endParaRPr>
          </a:p>
        </p:txBody>
      </p:sp>
      <p:sp>
        <p:nvSpPr>
          <p:cNvPr id="7171" name="Rectangle 4"/>
          <p:cNvSpPr>
            <a:spLocks noGrp="1" noChangeArrowheads="1"/>
          </p:cNvSpPr>
          <p:nvPr>
            <p:ph type="ftr" sz="quarter" idx="11"/>
          </p:nvPr>
        </p:nvSpPr>
        <p:spPr>
          <a:noFill/>
        </p:spPr>
        <p:txBody>
          <a:bodyPr/>
          <a:lstStyle/>
          <a:p>
            <a:r>
              <a:rPr lang="en-GB" smtClean="0"/>
              <a:t>Jon Rosdahl, CSR</a:t>
            </a:r>
          </a:p>
        </p:txBody>
      </p:sp>
      <p:sp>
        <p:nvSpPr>
          <p:cNvPr id="7172"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4E53906-E030-442C-8515-1CE0DFF1B559}"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5</a:t>
            </a:fld>
            <a:endParaRPr lang="en-GB" smtClean="0">
              <a:latin typeface="Times New Roman" pitchFamily="18" charset="0"/>
              <a:ea typeface="Arial Unicode MS" pitchFamily="34" charset="-128"/>
              <a:cs typeface="Arial Unicode MS" pitchFamily="34" charset="-128"/>
            </a:endParaRPr>
          </a:p>
        </p:txBody>
      </p:sp>
      <p:sp>
        <p:nvSpPr>
          <p:cNvPr id="7173" name="Slide Number Placeholder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21011CB0-A749-4277-8571-BCBFD59FDE7B}" type="slidenum">
              <a:rPr lang="en-US" sz="1200">
                <a:solidFill>
                  <a:schemeClr val="tx1"/>
                </a:solidFill>
                <a:ea typeface="MS PGothic" pitchFamily="34" charset="-128"/>
              </a:rPr>
              <a:pPr algn="ctr" defTabSz="914400" eaLnBrk="0" hangingPunct="0"/>
              <a:t>5</a:t>
            </a:fld>
            <a:endParaRPr lang="en-US" sz="1200">
              <a:solidFill>
                <a:schemeClr val="tx1"/>
              </a:solidFill>
              <a:ea typeface="MS PGothic" pitchFamily="34" charset="-128"/>
            </a:endParaRPr>
          </a:p>
        </p:txBody>
      </p:sp>
      <p:sp>
        <p:nvSpPr>
          <p:cNvPr id="7174" name="Rectangle 2"/>
          <p:cNvSpPr>
            <a:spLocks noGrp="1" noChangeArrowheads="1"/>
          </p:cNvSpPr>
          <p:nvPr>
            <p:ph type="title" idx="4294967295"/>
          </p:nvPr>
        </p:nvSpPr>
        <p:spPr>
          <a:xfrm>
            <a:off x="609600" y="609600"/>
            <a:ext cx="7772400" cy="457200"/>
          </a:xfrm>
        </p:spPr>
        <p:txBody>
          <a:bodyPr lIns="92075" tIns="46038" rIns="92075" bIns="46038"/>
          <a:lstStyle/>
          <a:p>
            <a:pPr eaLnBrk="1" hangingPunct="1"/>
            <a:r>
              <a:rPr lang="en-US" smtClean="0"/>
              <a:t>Indian Wells– Sept 2012</a:t>
            </a:r>
          </a:p>
        </p:txBody>
      </p:sp>
      <p:sp>
        <p:nvSpPr>
          <p:cNvPr id="7175" name="Rectangle 3"/>
          <p:cNvSpPr txBox="1">
            <a:spLocks noChangeArrowheads="1"/>
          </p:cNvSpPr>
          <p:nvPr/>
        </p:nvSpPr>
        <p:spPr bwMode="auto">
          <a:xfrm>
            <a:off x="304800" y="1905000"/>
            <a:ext cx="8229600" cy="4343400"/>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Registration Income:                	$207,900	</a:t>
            </a:r>
            <a:r>
              <a:rPr lang="en-US" sz="1600" b="1" dirty="0" smtClean="0">
                <a:solidFill>
                  <a:schemeClr val="tx1"/>
                </a:solidFill>
                <a:ea typeface="MS PGothic" pitchFamily="34" charset="-128"/>
              </a:rPr>
              <a:t>203,550	$213,900</a:t>
            </a:r>
            <a:endParaRPr lang="en-US" sz="1600" b="1"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a:solidFill>
                  <a:schemeClr val="tx1"/>
                </a:solidFill>
                <a:ea typeface="MS PGothic" pitchFamily="34" charset="-128"/>
              </a:rPr>
              <a:t>Hotel Credits	$</a:t>
            </a:r>
            <a:r>
              <a:rPr lang="en-US" sz="1400" dirty="0" smtClean="0">
                <a:solidFill>
                  <a:schemeClr val="tx1"/>
                </a:solidFill>
                <a:ea typeface="MS PGothic" pitchFamily="34" charset="-128"/>
              </a:rPr>
              <a:t>0	  903.00</a:t>
            </a:r>
            <a:r>
              <a:rPr lang="en-US" sz="1400" dirty="0">
                <a:solidFill>
                  <a:schemeClr val="tx1"/>
                </a:solidFill>
                <a:ea typeface="MS PGothic" pitchFamily="34" charset="-128"/>
              </a:rPr>
              <a:t>	</a:t>
            </a:r>
            <a:r>
              <a:rPr lang="en-US" sz="1400" dirty="0" smtClean="0">
                <a:solidFill>
                  <a:schemeClr val="tx1"/>
                </a:solidFill>
                <a:ea typeface="MS PGothic" pitchFamily="34" charset="-128"/>
              </a:rPr>
              <a:t>$3,106</a:t>
            </a:r>
            <a:endParaRPr lang="en-US" sz="1400"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a:solidFill>
                  <a:schemeClr val="tx1"/>
                </a:solidFill>
                <a:ea typeface="MS PGothic" pitchFamily="34" charset="-128"/>
              </a:rPr>
              <a:t>Registrations	</a:t>
            </a:r>
            <a:r>
              <a:rPr lang="en-US" sz="1400" dirty="0" smtClean="0">
                <a:solidFill>
                  <a:schemeClr val="tx1"/>
                </a:solidFill>
                <a:ea typeface="MS PGothic" pitchFamily="34" charset="-128"/>
              </a:rPr>
              <a:t>325	  309</a:t>
            </a:r>
            <a:r>
              <a:rPr lang="en-US" sz="1400" dirty="0">
                <a:solidFill>
                  <a:schemeClr val="tx1"/>
                </a:solidFill>
                <a:ea typeface="MS PGothic" pitchFamily="34" charset="-128"/>
              </a:rPr>
              <a:t>	</a:t>
            </a:r>
            <a:r>
              <a:rPr lang="en-US" sz="1400" dirty="0" smtClean="0">
                <a:solidFill>
                  <a:schemeClr val="tx1"/>
                </a:solidFill>
                <a:ea typeface="MS PGothic" pitchFamily="34" charset="-128"/>
              </a:rPr>
              <a:t>314</a:t>
            </a:r>
            <a:endParaRPr lang="en-US" sz="1400"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Meeting Expense Estimate:      </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215,565	$202,733	$201,526</a:t>
            </a:r>
            <a:endParaRPr lang="en-US" sz="1600" b="1" dirty="0">
              <a:solidFill>
                <a:srgbClr val="FF0000"/>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AV	$15,600	</a:t>
            </a:r>
            <a:r>
              <a:rPr lang="en-US" sz="1400" dirty="0" smtClean="0">
                <a:solidFill>
                  <a:schemeClr val="tx1"/>
                </a:solidFill>
                <a:ea typeface="MS PGothic" pitchFamily="34" charset="-128"/>
              </a:rPr>
              <a:t>$12,400	 $12,584.04</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Financial Fees	$11,995	</a:t>
            </a:r>
            <a:r>
              <a:rPr lang="en-US" sz="1400" dirty="0" smtClean="0">
                <a:solidFill>
                  <a:schemeClr val="tx1"/>
                </a:solidFill>
                <a:ea typeface="MS PGothic" pitchFamily="34" charset="-128"/>
              </a:rPr>
              <a:t>$11,508	 $12,043.66</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Meeting Planner	$</a:t>
            </a:r>
            <a:r>
              <a:rPr lang="en-US" sz="1400" dirty="0" smtClean="0">
                <a:solidFill>
                  <a:schemeClr val="tx1"/>
                </a:solidFill>
                <a:ea typeface="MS PGothic" pitchFamily="34" charset="-128"/>
              </a:rPr>
              <a:t>39,525	$39,025	$38,940.48</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Food &amp; Beverage	$82,750	$82,750	 $82,006.46</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a:t>
            </a:r>
            <a:r>
              <a:rPr lang="en-US" sz="1400" dirty="0">
                <a:solidFill>
                  <a:schemeClr val="tx1"/>
                </a:solidFill>
                <a:ea typeface="MS PGothic" pitchFamily="34" charset="-128"/>
              </a:rPr>
              <a:t>Services	$</a:t>
            </a:r>
            <a:r>
              <a:rPr lang="en-US" sz="1400" dirty="0" smtClean="0">
                <a:solidFill>
                  <a:schemeClr val="tx1"/>
                </a:solidFill>
                <a:ea typeface="MS PGothic" pitchFamily="34" charset="-128"/>
              </a:rPr>
              <a:t>42,000	$37,700	 $36,817.60</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Social	$</a:t>
            </a:r>
            <a:r>
              <a:rPr lang="en-US" sz="1400" dirty="0" smtClean="0">
                <a:solidFill>
                  <a:schemeClr val="tx1"/>
                </a:solidFill>
                <a:ea typeface="MS PGothic" pitchFamily="34" charset="-128"/>
              </a:rPr>
              <a:t>14,095	$13,500	 $13,834.45</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Shipping 	$ </a:t>
            </a:r>
            <a:r>
              <a:rPr lang="en-US" sz="1400" dirty="0" smtClean="0">
                <a:solidFill>
                  <a:schemeClr val="tx1"/>
                </a:solidFill>
                <a:ea typeface="MS PGothic" pitchFamily="34" charset="-128"/>
              </a:rPr>
              <a:t>7,250	$   4,750	 $4,299.78</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Misc	$ </a:t>
            </a:r>
            <a:r>
              <a:rPr lang="en-US" sz="1400" dirty="0" smtClean="0">
                <a:solidFill>
                  <a:schemeClr val="tx1"/>
                </a:solidFill>
                <a:ea typeface="MS PGothic" pitchFamily="34" charset="-128"/>
              </a:rPr>
              <a:t>1,350	$   1,100	$1000.00</a:t>
            </a:r>
            <a:endParaRPr lang="en-US" sz="1400" dirty="0">
              <a:solidFill>
                <a:schemeClr val="tx1"/>
              </a:solidFill>
              <a:ea typeface="MS PGothic" pitchFamily="34" charset="-128"/>
            </a:endParaRPr>
          </a:p>
          <a:p>
            <a:pPr lvl="1" defTabSz="914400" eaLnBrk="0" hangingPunct="0">
              <a:lnSpc>
                <a:spcPct val="90000"/>
              </a:lnSpc>
              <a:spcBef>
                <a:spcPct val="20000"/>
              </a:spcBef>
              <a:tabLst>
                <a:tab pos="3654425" algn="l"/>
                <a:tab pos="5487988" algn="l"/>
                <a:tab pos="7372350" algn="r"/>
              </a:tabLst>
            </a:pPr>
            <a:endParaRPr lang="en-US" sz="1400"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Surplus/(Deficit)	</a:t>
            </a:r>
            <a:r>
              <a:rPr lang="en-US" sz="1600" b="1" dirty="0">
                <a:solidFill>
                  <a:srgbClr val="FF0000"/>
                </a:solidFill>
                <a:ea typeface="MS PGothic" pitchFamily="34" charset="-128"/>
              </a:rPr>
              <a:t>$(7,665</a:t>
            </a:r>
            <a:r>
              <a:rPr lang="en-US" sz="1600" b="1" dirty="0" smtClean="0">
                <a:solidFill>
                  <a:srgbClr val="FF0000"/>
                </a:solidFill>
                <a:ea typeface="MS PGothic" pitchFamily="34" charset="-128"/>
              </a:rPr>
              <a:t>)	</a:t>
            </a:r>
            <a:r>
              <a:rPr lang="en-US" sz="1600" b="1" dirty="0" smtClean="0">
                <a:solidFill>
                  <a:schemeClr val="tx1"/>
                </a:solidFill>
                <a:ea typeface="MS PGothic" pitchFamily="34" charset="-128"/>
              </a:rPr>
              <a:t>$1,721	 $15,480</a:t>
            </a:r>
            <a:endParaRPr lang="en-US" sz="1600" b="1" dirty="0">
              <a:solidFill>
                <a:schemeClr val="tx1"/>
              </a:solidFill>
              <a:ea typeface="MS PGothic" pitchFamily="34" charset="-128"/>
            </a:endParaRPr>
          </a:p>
        </p:txBody>
      </p:sp>
      <p:sp>
        <p:nvSpPr>
          <p:cNvPr id="7176" name="Text Box 8"/>
          <p:cNvSpPr txBox="1">
            <a:spLocks noChangeArrowheads="1"/>
          </p:cNvSpPr>
          <p:nvPr/>
        </p:nvSpPr>
        <p:spPr bwMode="auto">
          <a:xfrm>
            <a:off x="5334000" y="1219200"/>
            <a:ext cx="1905000" cy="646331"/>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r>
              <a:rPr lang="en-US" sz="1800" b="1" dirty="0" smtClean="0">
                <a:solidFill>
                  <a:schemeClr val="tx1"/>
                </a:solidFill>
                <a:ea typeface="MS PGothic" pitchFamily="34" charset="-128"/>
              </a:rPr>
              <a:t>Estimate Budget Sept</a:t>
            </a:r>
            <a:endParaRPr lang="en-US" sz="1800" b="1" dirty="0">
              <a:solidFill>
                <a:schemeClr val="tx1"/>
              </a:solidFill>
              <a:ea typeface="MS PGothic" pitchFamily="34" charset="-128"/>
            </a:endParaRPr>
          </a:p>
        </p:txBody>
      </p:sp>
      <p:sp>
        <p:nvSpPr>
          <p:cNvPr id="7177" name="Text Box 8"/>
          <p:cNvSpPr txBox="1">
            <a:spLocks noChangeArrowheads="1"/>
          </p:cNvSpPr>
          <p:nvPr/>
        </p:nvSpPr>
        <p:spPr bwMode="auto">
          <a:xfrm>
            <a:off x="7162800" y="1219200"/>
            <a:ext cx="1524000"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ct val="50000"/>
              </a:spcBef>
            </a:pPr>
            <a:r>
              <a:rPr lang="en-US" sz="1800" b="1" dirty="0" smtClean="0">
                <a:solidFill>
                  <a:schemeClr val="tx1"/>
                </a:solidFill>
                <a:ea typeface="MS PGothic" pitchFamily="34" charset="-128"/>
              </a:rPr>
              <a:t>Final Budget Nov </a:t>
            </a:r>
            <a:endParaRPr lang="en-US" sz="1800" b="1" dirty="0">
              <a:solidFill>
                <a:schemeClr val="tx1"/>
              </a:solidFill>
              <a:ea typeface="MS PGothic" pitchFamily="34" charset="-128"/>
            </a:endParaRPr>
          </a:p>
        </p:txBody>
      </p:sp>
      <p:sp>
        <p:nvSpPr>
          <p:cNvPr id="7178"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Text Box 8"/>
          <p:cNvSpPr txBox="1">
            <a:spLocks noChangeArrowheads="1"/>
          </p:cNvSpPr>
          <p:nvPr/>
        </p:nvSpPr>
        <p:spPr bwMode="auto">
          <a:xfrm>
            <a:off x="3429000" y="1295400"/>
            <a:ext cx="1905000" cy="646113"/>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r>
              <a:rPr lang="en-US" sz="1800" b="1" dirty="0">
                <a:solidFill>
                  <a:schemeClr val="tx1"/>
                </a:solidFill>
                <a:ea typeface="MS PGothic" pitchFamily="34" charset="-128"/>
              </a:rPr>
              <a:t>Proposed Budget June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2013</a:t>
            </a:r>
            <a:endParaRPr lang="en-GB" smtClean="0">
              <a:latin typeface="Times New Roman" pitchFamily="18" charset="0"/>
              <a:ea typeface="Arial Unicode MS" pitchFamily="34" charset="-128"/>
              <a:cs typeface="Arial Unicode MS" pitchFamily="34" charset="-128"/>
            </a:endParaRPr>
          </a:p>
        </p:txBody>
      </p:sp>
      <p:sp>
        <p:nvSpPr>
          <p:cNvPr id="7171" name="Rectangle 4"/>
          <p:cNvSpPr>
            <a:spLocks noGrp="1" noChangeArrowheads="1"/>
          </p:cNvSpPr>
          <p:nvPr>
            <p:ph type="ftr" sz="quarter" idx="11"/>
          </p:nvPr>
        </p:nvSpPr>
        <p:spPr>
          <a:noFill/>
        </p:spPr>
        <p:txBody>
          <a:bodyPr/>
          <a:lstStyle/>
          <a:p>
            <a:r>
              <a:rPr lang="en-GB" smtClean="0"/>
              <a:t>Jon Rosdahl, CSR</a:t>
            </a:r>
          </a:p>
        </p:txBody>
      </p:sp>
      <p:sp>
        <p:nvSpPr>
          <p:cNvPr id="7172"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4E53906-E030-442C-8515-1CE0DFF1B559}"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6</a:t>
            </a:fld>
            <a:endParaRPr lang="en-GB" smtClean="0">
              <a:latin typeface="Times New Roman" pitchFamily="18" charset="0"/>
              <a:ea typeface="Arial Unicode MS" pitchFamily="34" charset="-128"/>
              <a:cs typeface="Arial Unicode MS" pitchFamily="34" charset="-128"/>
            </a:endParaRPr>
          </a:p>
        </p:txBody>
      </p:sp>
      <p:sp>
        <p:nvSpPr>
          <p:cNvPr id="7173" name="Slide Number Placeholder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21011CB0-A749-4277-8571-BCBFD59FDE7B}" type="slidenum">
              <a:rPr lang="en-US" sz="1200">
                <a:solidFill>
                  <a:schemeClr val="tx1"/>
                </a:solidFill>
                <a:ea typeface="MS PGothic" pitchFamily="34" charset="-128"/>
              </a:rPr>
              <a:pPr algn="ctr" defTabSz="914400" eaLnBrk="0" hangingPunct="0"/>
              <a:t>6</a:t>
            </a:fld>
            <a:endParaRPr lang="en-US" sz="1200">
              <a:solidFill>
                <a:schemeClr val="tx1"/>
              </a:solidFill>
              <a:ea typeface="MS PGothic" pitchFamily="34" charset="-128"/>
            </a:endParaRPr>
          </a:p>
        </p:txBody>
      </p:sp>
      <p:sp>
        <p:nvSpPr>
          <p:cNvPr id="7174" name="Rectangle 2"/>
          <p:cNvSpPr>
            <a:spLocks noGrp="1" noChangeArrowheads="1"/>
          </p:cNvSpPr>
          <p:nvPr>
            <p:ph type="title" idx="4294967295"/>
          </p:nvPr>
        </p:nvSpPr>
        <p:spPr>
          <a:xfrm>
            <a:off x="609600" y="609600"/>
            <a:ext cx="7772400" cy="457200"/>
          </a:xfrm>
        </p:spPr>
        <p:txBody>
          <a:bodyPr lIns="92075" tIns="46038" rIns="92075" bIns="46038"/>
          <a:lstStyle/>
          <a:p>
            <a:pPr eaLnBrk="1" hangingPunct="1"/>
            <a:r>
              <a:rPr lang="en-US" dirty="0" smtClean="0"/>
              <a:t>Vancouver, Canada – Jan 2013</a:t>
            </a:r>
          </a:p>
        </p:txBody>
      </p:sp>
      <p:sp>
        <p:nvSpPr>
          <p:cNvPr id="7175" name="Rectangle 3"/>
          <p:cNvSpPr txBox="1">
            <a:spLocks noChangeArrowheads="1"/>
          </p:cNvSpPr>
          <p:nvPr/>
        </p:nvSpPr>
        <p:spPr bwMode="auto">
          <a:xfrm>
            <a:off x="304800" y="1905000"/>
            <a:ext cx="8229600" cy="4343400"/>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Registration Income:                	$</a:t>
            </a:r>
            <a:r>
              <a:rPr lang="en-US" sz="1600" b="1" dirty="0" smtClean="0">
                <a:solidFill>
                  <a:schemeClr val="tx1"/>
                </a:solidFill>
                <a:ea typeface="MS PGothic" pitchFamily="34" charset="-128"/>
              </a:rPr>
              <a:t>208,650               $231,000                  $247,650</a:t>
            </a:r>
            <a:endParaRPr lang="en-US" sz="1600" b="1"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a:solidFill>
                  <a:schemeClr val="tx1"/>
                </a:solidFill>
                <a:ea typeface="MS PGothic" pitchFamily="34" charset="-128"/>
              </a:rPr>
              <a:t>Hotel Credits	</a:t>
            </a:r>
            <a:r>
              <a:rPr lang="en-US" sz="1400" dirty="0" smtClean="0">
                <a:solidFill>
                  <a:schemeClr val="tx1"/>
                </a:solidFill>
                <a:ea typeface="MS PGothic" pitchFamily="34" charset="-128"/>
              </a:rPr>
              <a:t>$3,500                        $  3,500                            $   9,525</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Registrations	325                              343	356</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Meeting Expense Estimate:      </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227,409              $229,793	    $261,566</a:t>
            </a:r>
            <a:endParaRPr lang="en-US" sz="1600" b="1" dirty="0">
              <a:solidFill>
                <a:srgbClr val="FF0000"/>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AV	$</a:t>
            </a:r>
            <a:r>
              <a:rPr lang="en-US" sz="1400" dirty="0" smtClean="0">
                <a:solidFill>
                  <a:schemeClr val="tx1"/>
                </a:solidFill>
                <a:ea typeface="MS PGothic" pitchFamily="34" charset="-128"/>
              </a:rPr>
              <a:t>17,953</a:t>
            </a:r>
            <a:r>
              <a:rPr lang="en-US" sz="1400" dirty="0">
                <a:solidFill>
                  <a:schemeClr val="tx1"/>
                </a:solidFill>
                <a:ea typeface="MS PGothic" pitchFamily="34" charset="-128"/>
              </a:rPr>
              <a:t> </a:t>
            </a:r>
            <a:r>
              <a:rPr lang="en-US" sz="1400" dirty="0" smtClean="0">
                <a:solidFill>
                  <a:schemeClr val="tx1"/>
                </a:solidFill>
                <a:ea typeface="MS PGothic" pitchFamily="34" charset="-128"/>
              </a:rPr>
              <a:t>                    $19,531                      $ 23,518</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Financial Fees	$</a:t>
            </a:r>
            <a:r>
              <a:rPr lang="en-US" sz="1400" dirty="0" smtClean="0">
                <a:solidFill>
                  <a:schemeClr val="tx1"/>
                </a:solidFill>
                <a:ea typeface="MS PGothic" pitchFamily="34" charset="-128"/>
              </a:rPr>
              <a:t>11,433</a:t>
            </a:r>
            <a:r>
              <a:rPr lang="en-US" sz="1400" dirty="0">
                <a:solidFill>
                  <a:schemeClr val="tx1"/>
                </a:solidFill>
                <a:ea typeface="MS PGothic" pitchFamily="34" charset="-128"/>
              </a:rPr>
              <a:t> </a:t>
            </a:r>
            <a:r>
              <a:rPr lang="en-US" sz="1400" dirty="0" smtClean="0">
                <a:solidFill>
                  <a:schemeClr val="tx1"/>
                </a:solidFill>
                <a:ea typeface="MS PGothic" pitchFamily="34" charset="-128"/>
              </a:rPr>
              <a:t>                    $12,550                      $ 15,878</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Meeting Planner	$</a:t>
            </a:r>
            <a:r>
              <a:rPr lang="en-US" sz="1400" dirty="0" smtClean="0">
                <a:solidFill>
                  <a:schemeClr val="tx1"/>
                </a:solidFill>
                <a:ea typeface="MS PGothic" pitchFamily="34" charset="-128"/>
              </a:rPr>
              <a:t>39,525                     $39,025                      $ 45,660</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Food &amp; Beverage	</a:t>
            </a:r>
            <a:r>
              <a:rPr lang="en-US" sz="1400" dirty="0" smtClean="0">
                <a:solidFill>
                  <a:schemeClr val="tx1"/>
                </a:solidFill>
                <a:ea typeface="MS PGothic" pitchFamily="34" charset="-128"/>
              </a:rPr>
              <a:t>$95,201                     $92,000                      $107,754</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Network Services	$</a:t>
            </a:r>
            <a:r>
              <a:rPr lang="en-US" sz="1400" dirty="0" smtClean="0">
                <a:solidFill>
                  <a:schemeClr val="tx1"/>
                </a:solidFill>
                <a:ea typeface="MS PGothic" pitchFamily="34" charset="-128"/>
              </a:rPr>
              <a:t>41,897                     $42,687                      $ 46,708</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Social	$</a:t>
            </a:r>
            <a:r>
              <a:rPr lang="en-US" sz="1400" dirty="0" smtClean="0">
                <a:solidFill>
                  <a:schemeClr val="tx1"/>
                </a:solidFill>
                <a:ea typeface="MS PGothic" pitchFamily="34" charset="-128"/>
              </a:rPr>
              <a:t>12,500                     $14,850                      $ 14,551</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Shipping 	$ </a:t>
            </a:r>
            <a:r>
              <a:rPr lang="en-US" sz="1400" dirty="0" smtClean="0">
                <a:solidFill>
                  <a:schemeClr val="tx1"/>
                </a:solidFill>
                <a:ea typeface="MS PGothic" pitchFamily="34" charset="-128"/>
              </a:rPr>
              <a:t>7,250                      $ 7,250                       $  6,313</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Misc	$ </a:t>
            </a:r>
            <a:r>
              <a:rPr lang="en-US" sz="1400" dirty="0" smtClean="0">
                <a:solidFill>
                  <a:schemeClr val="tx1"/>
                </a:solidFill>
                <a:ea typeface="MS PGothic" pitchFamily="34" charset="-128"/>
              </a:rPr>
              <a:t>1,650                      $ 1,600                       $  1,184</a:t>
            </a:r>
            <a:endParaRPr lang="en-US" sz="1400" dirty="0">
              <a:solidFill>
                <a:schemeClr val="tx1"/>
              </a:solidFill>
              <a:ea typeface="MS PGothic" pitchFamily="34" charset="-128"/>
            </a:endParaRPr>
          </a:p>
          <a:p>
            <a:pPr lvl="1" defTabSz="914400" eaLnBrk="0" hangingPunct="0">
              <a:lnSpc>
                <a:spcPct val="90000"/>
              </a:lnSpc>
              <a:spcBef>
                <a:spcPct val="20000"/>
              </a:spcBef>
              <a:tabLst>
                <a:tab pos="3654425" algn="l"/>
                <a:tab pos="5487988" algn="l"/>
                <a:tab pos="7372350" algn="r"/>
              </a:tabLst>
            </a:pPr>
            <a:endParaRPr lang="en-US" sz="1400"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Surplus/(Deficit)	</a:t>
            </a:r>
            <a:r>
              <a:rPr lang="en-US" sz="1600" b="1" dirty="0" smtClean="0">
                <a:solidFill>
                  <a:srgbClr val="FF0000"/>
                </a:solidFill>
                <a:ea typeface="MS PGothic" pitchFamily="34" charset="-128"/>
              </a:rPr>
              <a:t>$(15,259)   </a:t>
            </a:r>
            <a:r>
              <a:rPr lang="en-US" sz="1600" b="1" dirty="0" smtClean="0">
                <a:solidFill>
                  <a:schemeClr val="tx1"/>
                </a:solidFill>
                <a:ea typeface="MS PGothic" pitchFamily="34" charset="-128"/>
              </a:rPr>
              <a:t>          $4,707.00               </a:t>
            </a:r>
            <a:r>
              <a:rPr lang="en-US" sz="1600" b="1" dirty="0" smtClean="0">
                <a:solidFill>
                  <a:srgbClr val="FF0000"/>
                </a:solidFill>
                <a:ea typeface="MS PGothic" pitchFamily="34" charset="-128"/>
              </a:rPr>
              <a:t>$(4,401)</a:t>
            </a:r>
            <a:endParaRPr lang="en-US" sz="1600" b="1" dirty="0">
              <a:solidFill>
                <a:srgbClr val="FF0000"/>
              </a:solidFill>
              <a:ea typeface="MS PGothic" pitchFamily="34" charset="-128"/>
            </a:endParaRPr>
          </a:p>
        </p:txBody>
      </p:sp>
      <p:sp>
        <p:nvSpPr>
          <p:cNvPr id="7176" name="Text Box 8"/>
          <p:cNvSpPr txBox="1">
            <a:spLocks noChangeArrowheads="1"/>
          </p:cNvSpPr>
          <p:nvPr/>
        </p:nvSpPr>
        <p:spPr bwMode="auto">
          <a:xfrm>
            <a:off x="5334000" y="1219200"/>
            <a:ext cx="1905000" cy="369332"/>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endParaRPr lang="en-US" sz="1800" b="1" dirty="0">
              <a:solidFill>
                <a:schemeClr val="tx1"/>
              </a:solidFill>
              <a:ea typeface="MS PGothic" pitchFamily="34" charset="-128"/>
            </a:endParaRPr>
          </a:p>
        </p:txBody>
      </p:sp>
      <p:sp>
        <p:nvSpPr>
          <p:cNvPr id="7177" name="Text Box 8"/>
          <p:cNvSpPr txBox="1">
            <a:spLocks noChangeArrowheads="1"/>
          </p:cNvSpPr>
          <p:nvPr/>
        </p:nvSpPr>
        <p:spPr bwMode="auto">
          <a:xfrm>
            <a:off x="7162800" y="1219200"/>
            <a:ext cx="1524000" cy="369332"/>
          </a:xfrm>
          <a:prstGeom prst="rect">
            <a:avLst/>
          </a:prstGeom>
          <a:noFill/>
          <a:ln w="12700">
            <a:noFill/>
            <a:miter lim="800000"/>
            <a:headEnd type="none" w="sm" len="sm"/>
            <a:tailEnd type="none" w="sm" len="sm"/>
          </a:ln>
        </p:spPr>
        <p:txBody>
          <a:bodyPr wrap="square">
            <a:spAutoFit/>
          </a:bodyPr>
          <a:lstStyle/>
          <a:p>
            <a:pPr defTabSz="914400" eaLnBrk="0" hangingPunct="0">
              <a:spcBef>
                <a:spcPct val="50000"/>
              </a:spcBef>
            </a:pPr>
            <a:r>
              <a:rPr lang="en-US" sz="1800" b="1" dirty="0">
                <a:solidFill>
                  <a:schemeClr val="tx1"/>
                </a:solidFill>
                <a:ea typeface="MS PGothic" pitchFamily="34" charset="-128"/>
              </a:rPr>
              <a:t>   </a:t>
            </a:r>
          </a:p>
        </p:txBody>
      </p:sp>
      <p:sp>
        <p:nvSpPr>
          <p:cNvPr id="7178"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Text Box 8"/>
          <p:cNvSpPr txBox="1">
            <a:spLocks noChangeArrowheads="1"/>
          </p:cNvSpPr>
          <p:nvPr/>
        </p:nvSpPr>
        <p:spPr bwMode="auto">
          <a:xfrm>
            <a:off x="3429000" y="1295400"/>
            <a:ext cx="1905000" cy="646331"/>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r>
              <a:rPr lang="en-US" sz="1800" b="1" dirty="0">
                <a:solidFill>
                  <a:schemeClr val="tx1"/>
                </a:solidFill>
                <a:ea typeface="MS PGothic" pitchFamily="34" charset="-128"/>
              </a:rPr>
              <a:t>Proposed Budget </a:t>
            </a:r>
            <a:r>
              <a:rPr lang="en-US" sz="1800" b="1" dirty="0" smtClean="0">
                <a:solidFill>
                  <a:schemeClr val="tx1"/>
                </a:solidFill>
                <a:ea typeface="MS PGothic" pitchFamily="34" charset="-128"/>
              </a:rPr>
              <a:t>Oct 2012</a:t>
            </a:r>
            <a:endParaRPr lang="en-US" sz="1800" b="1" dirty="0">
              <a:solidFill>
                <a:schemeClr val="tx1"/>
              </a:solidFill>
              <a:ea typeface="MS PGothic" pitchFamily="34" charset="-128"/>
            </a:endParaRPr>
          </a:p>
        </p:txBody>
      </p:sp>
      <p:sp>
        <p:nvSpPr>
          <p:cNvPr id="12" name="Text Box 8"/>
          <p:cNvSpPr txBox="1">
            <a:spLocks noChangeArrowheads="1"/>
          </p:cNvSpPr>
          <p:nvPr/>
        </p:nvSpPr>
        <p:spPr bwMode="auto">
          <a:xfrm>
            <a:off x="5334000" y="1295400"/>
            <a:ext cx="1905000" cy="646331"/>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r>
              <a:rPr lang="en-US" sz="1800" b="1" dirty="0" smtClean="0">
                <a:solidFill>
                  <a:schemeClr val="tx1"/>
                </a:solidFill>
                <a:ea typeface="MS PGothic" pitchFamily="34" charset="-128"/>
              </a:rPr>
              <a:t>Estimated  Budget  Jan 2013</a:t>
            </a:r>
            <a:endParaRPr lang="en-US" sz="1800" b="1" dirty="0">
              <a:solidFill>
                <a:schemeClr val="tx1"/>
              </a:solidFill>
              <a:ea typeface="MS PGothic" pitchFamily="34" charset="-128"/>
            </a:endParaRPr>
          </a:p>
        </p:txBody>
      </p:sp>
      <p:sp>
        <p:nvSpPr>
          <p:cNvPr id="13" name="Text Box 8"/>
          <p:cNvSpPr txBox="1">
            <a:spLocks noChangeArrowheads="1"/>
          </p:cNvSpPr>
          <p:nvPr/>
        </p:nvSpPr>
        <p:spPr bwMode="auto">
          <a:xfrm>
            <a:off x="6858000" y="1295400"/>
            <a:ext cx="1905000" cy="646331"/>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r>
              <a:rPr lang="en-US" sz="1800" b="1" dirty="0" smtClean="0">
                <a:solidFill>
                  <a:schemeClr val="tx1"/>
                </a:solidFill>
                <a:ea typeface="MS PGothic" pitchFamily="34" charset="-128"/>
              </a:rPr>
              <a:t>Final Expenses  March 2013</a:t>
            </a:r>
            <a:endParaRPr lang="en-US" sz="1800" b="1" dirty="0">
              <a:solidFill>
                <a:schemeClr val="tx1"/>
              </a:solidFill>
              <a:ea typeface="MS PGothic" pitchFamily="34"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2013</a:t>
            </a:r>
            <a:endParaRPr lang="en-GB" smtClean="0">
              <a:latin typeface="Times New Roman" pitchFamily="18" charset="0"/>
              <a:ea typeface="Arial Unicode MS" pitchFamily="34" charset="-128"/>
              <a:cs typeface="Arial Unicode MS" pitchFamily="34" charset="-128"/>
            </a:endParaRPr>
          </a:p>
        </p:txBody>
      </p:sp>
      <p:sp>
        <p:nvSpPr>
          <p:cNvPr id="7171" name="Rectangle 4"/>
          <p:cNvSpPr>
            <a:spLocks noGrp="1" noChangeArrowheads="1"/>
          </p:cNvSpPr>
          <p:nvPr>
            <p:ph type="ftr" sz="quarter" idx="11"/>
          </p:nvPr>
        </p:nvSpPr>
        <p:spPr>
          <a:noFill/>
        </p:spPr>
        <p:txBody>
          <a:bodyPr/>
          <a:lstStyle/>
          <a:p>
            <a:r>
              <a:rPr lang="en-GB" smtClean="0"/>
              <a:t>Jon Rosdahl, CSR</a:t>
            </a:r>
          </a:p>
        </p:txBody>
      </p:sp>
      <p:sp>
        <p:nvSpPr>
          <p:cNvPr id="7172"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4E53906-E030-442C-8515-1CE0DFF1B559}"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7</a:t>
            </a:fld>
            <a:endParaRPr lang="en-GB" smtClean="0">
              <a:latin typeface="Times New Roman" pitchFamily="18" charset="0"/>
              <a:ea typeface="Arial Unicode MS" pitchFamily="34" charset="-128"/>
              <a:cs typeface="Arial Unicode MS" pitchFamily="34" charset="-128"/>
            </a:endParaRPr>
          </a:p>
        </p:txBody>
      </p:sp>
      <p:sp>
        <p:nvSpPr>
          <p:cNvPr id="7173" name="Slide Number Placeholder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21011CB0-A749-4277-8571-BCBFD59FDE7B}"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7174" name="Rectangle 2"/>
          <p:cNvSpPr>
            <a:spLocks noGrp="1" noChangeArrowheads="1"/>
          </p:cNvSpPr>
          <p:nvPr>
            <p:ph type="title" idx="4294967295"/>
          </p:nvPr>
        </p:nvSpPr>
        <p:spPr>
          <a:xfrm>
            <a:off x="609600" y="609600"/>
            <a:ext cx="7772400" cy="457200"/>
          </a:xfrm>
        </p:spPr>
        <p:txBody>
          <a:bodyPr lIns="92075" tIns="46038" rIns="92075" bIns="46038"/>
          <a:lstStyle/>
          <a:p>
            <a:pPr eaLnBrk="1" hangingPunct="1"/>
            <a:r>
              <a:rPr lang="en-US" dirty="0" smtClean="0"/>
              <a:t>Waikoloa, Hawaii – May 2013</a:t>
            </a:r>
          </a:p>
        </p:txBody>
      </p:sp>
      <p:sp>
        <p:nvSpPr>
          <p:cNvPr id="7175" name="Rectangle 3"/>
          <p:cNvSpPr txBox="1">
            <a:spLocks noChangeArrowheads="1"/>
          </p:cNvSpPr>
          <p:nvPr/>
        </p:nvSpPr>
        <p:spPr bwMode="auto">
          <a:xfrm>
            <a:off x="304800" y="1905000"/>
            <a:ext cx="8229600" cy="4343400"/>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Registration Income:                	</a:t>
            </a:r>
            <a:r>
              <a:rPr lang="en-US" sz="1600" b="1" dirty="0" smtClean="0">
                <a:solidFill>
                  <a:schemeClr val="tx1"/>
                </a:solidFill>
                <a:ea typeface="MS PGothic" pitchFamily="34" charset="-128"/>
              </a:rPr>
              <a:t>$192,750</a:t>
            </a:r>
            <a:r>
              <a:rPr lang="en-US" sz="1600" b="1" dirty="0">
                <a:solidFill>
                  <a:schemeClr val="tx1"/>
                </a:solidFill>
                <a:ea typeface="MS PGothic" pitchFamily="34" charset="-128"/>
              </a:rPr>
              <a:t>	</a:t>
            </a:r>
            <a:r>
              <a:rPr lang="en-US" sz="1600" b="1" dirty="0" smtClean="0">
                <a:solidFill>
                  <a:schemeClr val="tx1"/>
                </a:solidFill>
                <a:ea typeface="MS PGothic" pitchFamily="34" charset="-128"/>
              </a:rPr>
              <a:t>	</a:t>
            </a:r>
            <a:endParaRPr lang="en-US" sz="1600" b="1"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a:solidFill>
                  <a:schemeClr val="tx1"/>
                </a:solidFill>
                <a:ea typeface="MS PGothic" pitchFamily="34" charset="-128"/>
              </a:rPr>
              <a:t>Hotel Credits	$</a:t>
            </a:r>
            <a:r>
              <a:rPr lang="en-US" sz="1400" dirty="0" smtClean="0">
                <a:solidFill>
                  <a:schemeClr val="tx1"/>
                </a:solidFill>
                <a:ea typeface="MS PGothic" pitchFamily="34" charset="-128"/>
              </a:rPr>
              <a:t>0	</a:t>
            </a:r>
            <a:endParaRPr lang="en-US" sz="1400"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a:solidFill>
                  <a:schemeClr val="tx1"/>
                </a:solidFill>
                <a:ea typeface="MS PGothic" pitchFamily="34" charset="-128"/>
              </a:rPr>
              <a:t>Registrations	</a:t>
            </a:r>
            <a:r>
              <a:rPr lang="en-US" sz="1400" dirty="0" smtClean="0">
                <a:solidFill>
                  <a:schemeClr val="tx1"/>
                </a:solidFill>
                <a:ea typeface="MS PGothic" pitchFamily="34" charset="-128"/>
              </a:rPr>
              <a:t>300	</a:t>
            </a:r>
            <a:endParaRPr lang="en-US" sz="1400"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Meeting Expense Estimate:      </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$204,183	</a:t>
            </a:r>
            <a:endParaRPr lang="en-US" sz="1600" b="1" dirty="0">
              <a:solidFill>
                <a:srgbClr val="FF0000"/>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AV	</a:t>
            </a:r>
            <a:r>
              <a:rPr lang="en-US" sz="1400" dirty="0" smtClean="0">
                <a:solidFill>
                  <a:schemeClr val="tx1"/>
                </a:solidFill>
                <a:ea typeface="MS PGothic" pitchFamily="34" charset="-128"/>
              </a:rPr>
              <a:t>$24,700</a:t>
            </a:r>
            <a:r>
              <a:rPr lang="en-US" sz="1400" dirty="0">
                <a:solidFill>
                  <a:schemeClr val="tx1"/>
                </a:solidFill>
                <a:ea typeface="MS PGothic" pitchFamily="34" charset="-128"/>
              </a:rPr>
              <a:t>	</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Financial Fees	$</a:t>
            </a:r>
            <a:r>
              <a:rPr lang="en-US" sz="1400" dirty="0" smtClean="0">
                <a:solidFill>
                  <a:schemeClr val="tx1"/>
                </a:solidFill>
                <a:ea typeface="MS PGothic" pitchFamily="34" charset="-128"/>
              </a:rPr>
              <a:t>10,683</a:t>
            </a:r>
            <a:r>
              <a:rPr lang="en-US" sz="1400" dirty="0">
                <a:solidFill>
                  <a:schemeClr val="tx1"/>
                </a:solidFill>
                <a:ea typeface="MS PGothic" pitchFamily="34" charset="-128"/>
              </a:rPr>
              <a:t>	</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Meeting Planner	</a:t>
            </a:r>
            <a:r>
              <a:rPr lang="en-US" sz="1400" dirty="0" smtClean="0">
                <a:solidFill>
                  <a:schemeClr val="tx1"/>
                </a:solidFill>
                <a:ea typeface="MS PGothic" pitchFamily="34" charset="-128"/>
              </a:rPr>
              <a:t>$37,500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Food &amp; Beverage	$60,000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Services	$39,500	</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Social	$</a:t>
            </a:r>
            <a:r>
              <a:rPr lang="en-US" sz="1400" dirty="0" smtClean="0">
                <a:solidFill>
                  <a:schemeClr val="tx1"/>
                </a:solidFill>
                <a:ea typeface="MS PGothic" pitchFamily="34" charset="-128"/>
              </a:rPr>
              <a:t>18,000	</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Shipping 	</a:t>
            </a:r>
            <a:r>
              <a:rPr lang="en-US" sz="1400" dirty="0" smtClean="0">
                <a:solidFill>
                  <a:schemeClr val="tx1"/>
                </a:solidFill>
                <a:ea typeface="MS PGothic" pitchFamily="34" charset="-128"/>
              </a:rPr>
              <a:t>$12,250	</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Misc	</a:t>
            </a:r>
            <a:r>
              <a:rPr lang="en-US" sz="1400" dirty="0" smtClean="0">
                <a:solidFill>
                  <a:schemeClr val="tx1"/>
                </a:solidFill>
                <a:ea typeface="MS PGothic" pitchFamily="34" charset="-128"/>
              </a:rPr>
              <a:t>$  1,550	</a:t>
            </a:r>
            <a:endParaRPr lang="en-US" sz="1400" dirty="0">
              <a:solidFill>
                <a:schemeClr val="tx1"/>
              </a:solidFill>
              <a:ea typeface="MS PGothic" pitchFamily="34" charset="-128"/>
            </a:endParaRPr>
          </a:p>
          <a:p>
            <a:pPr lvl="1" defTabSz="914400" eaLnBrk="0" hangingPunct="0">
              <a:lnSpc>
                <a:spcPct val="90000"/>
              </a:lnSpc>
              <a:spcBef>
                <a:spcPct val="20000"/>
              </a:spcBef>
              <a:tabLst>
                <a:tab pos="3654425" algn="l"/>
                <a:tab pos="5487988" algn="l"/>
                <a:tab pos="7372350" algn="r"/>
              </a:tabLst>
            </a:pPr>
            <a:endParaRPr lang="en-US" sz="1400"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Surplus/(Deficit)	</a:t>
            </a:r>
            <a:r>
              <a:rPr lang="en-US" sz="1600" b="1" dirty="0" smtClean="0">
                <a:solidFill>
                  <a:srgbClr val="FF0000"/>
                </a:solidFill>
                <a:ea typeface="MS PGothic" pitchFamily="34" charset="-128"/>
              </a:rPr>
              <a:t>$(10,533)	</a:t>
            </a:r>
            <a:endParaRPr lang="en-US" sz="1600" b="1" dirty="0">
              <a:solidFill>
                <a:schemeClr val="tx1"/>
              </a:solidFill>
              <a:ea typeface="MS PGothic" pitchFamily="34" charset="-128"/>
            </a:endParaRPr>
          </a:p>
        </p:txBody>
      </p:sp>
      <p:sp>
        <p:nvSpPr>
          <p:cNvPr id="7178"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Text Box 8"/>
          <p:cNvSpPr txBox="1">
            <a:spLocks noChangeArrowheads="1"/>
          </p:cNvSpPr>
          <p:nvPr/>
        </p:nvSpPr>
        <p:spPr bwMode="auto">
          <a:xfrm>
            <a:off x="3429000" y="1295400"/>
            <a:ext cx="1905000" cy="646113"/>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r>
              <a:rPr lang="en-US" sz="1800" b="1" dirty="0">
                <a:solidFill>
                  <a:schemeClr val="tx1"/>
                </a:solidFill>
                <a:ea typeface="MS PGothic" pitchFamily="34" charset="-128"/>
              </a:rPr>
              <a:t>Proposed Budget </a:t>
            </a:r>
            <a:r>
              <a:rPr lang="en-US" sz="1800" b="1" dirty="0" smtClean="0">
                <a:solidFill>
                  <a:schemeClr val="tx1"/>
                </a:solidFill>
                <a:ea typeface="MS PGothic" pitchFamily="34" charset="-128"/>
              </a:rPr>
              <a:t>Feb 11 2013</a:t>
            </a:r>
            <a:endParaRPr lang="en-US" sz="1800" b="1" dirty="0">
              <a:solidFill>
                <a:schemeClr val="tx1"/>
              </a:solidFill>
              <a:ea typeface="MS PGothic" pitchFamily="34"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2013</a:t>
            </a:r>
            <a:endParaRPr lang="en-GB" smtClean="0">
              <a:latin typeface="Times New Roman" pitchFamily="18" charset="0"/>
              <a:ea typeface="Arial Unicode MS" pitchFamily="34" charset="-128"/>
              <a:cs typeface="Arial Unicode MS" pitchFamily="34" charset="-128"/>
            </a:endParaRPr>
          </a:p>
        </p:txBody>
      </p:sp>
      <p:sp>
        <p:nvSpPr>
          <p:cNvPr id="8195" name="Rectangle 4"/>
          <p:cNvSpPr>
            <a:spLocks noGrp="1" noChangeArrowheads="1"/>
          </p:cNvSpPr>
          <p:nvPr>
            <p:ph type="ftr" sz="quarter" idx="11"/>
          </p:nvPr>
        </p:nvSpPr>
        <p:spPr>
          <a:noFill/>
        </p:spPr>
        <p:txBody>
          <a:bodyPr/>
          <a:lstStyle/>
          <a:p>
            <a:r>
              <a:rPr lang="en-GB" dirty="0" smtClean="0"/>
              <a:t>Jon </a:t>
            </a:r>
            <a:r>
              <a:rPr lang="en-GB" dirty="0" err="1" smtClean="0"/>
              <a:t>Rosdahl</a:t>
            </a:r>
            <a:r>
              <a:rPr lang="en-GB" dirty="0" smtClean="0"/>
              <a:t>, CSR</a:t>
            </a: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4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4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4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4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4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4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r>
              <a:rPr lang="en-US" sz="1400" dirty="0" smtClean="0"/>
              <a:t>2009</a:t>
            </a:r>
          </a:p>
          <a:p>
            <a:pPr marL="515938" lvl="1" indent="-174625" defTabSz="914400" eaLnBrk="1" hangingPunct="1">
              <a:lnSpc>
                <a:spcPct val="90000"/>
              </a:lnSpc>
              <a:tabLst>
                <a:tab pos="7372350" algn="r"/>
              </a:tabLst>
            </a:pPr>
            <a:r>
              <a:rPr lang="en-US" sz="1200" dirty="0" smtClean="0"/>
              <a:t>355 – LA ($4,724 - $9,835)</a:t>
            </a:r>
          </a:p>
          <a:p>
            <a:pPr marL="515938" lvl="1" indent="-174625" defTabSz="914400" eaLnBrk="1" hangingPunct="1">
              <a:lnSpc>
                <a:spcPct val="90000"/>
              </a:lnSpc>
              <a:tabLst>
                <a:tab pos="7372350" algn="r"/>
              </a:tabLst>
            </a:pPr>
            <a:r>
              <a:rPr lang="en-US" sz="1200" dirty="0" smtClean="0"/>
              <a:t>344 – Montreal ($8,676 - $29,948)</a:t>
            </a:r>
          </a:p>
          <a:p>
            <a:pPr marL="515938" lvl="1" indent="-174625" defTabSz="914400" eaLnBrk="1" hangingPunct="1">
              <a:lnSpc>
                <a:spcPct val="90000"/>
              </a:lnSpc>
              <a:tabLst>
                <a:tab pos="7372350" algn="r"/>
              </a:tabLst>
            </a:pPr>
            <a:r>
              <a:rPr lang="en-US" sz="1200" dirty="0" smtClean="0"/>
              <a:t>500 – Hawaii ($16,793 - $17,330)</a:t>
            </a:r>
          </a:p>
          <a:p>
            <a:pPr marL="227013" indent="-227013" defTabSz="914400" eaLnBrk="1" hangingPunct="1">
              <a:lnSpc>
                <a:spcPct val="90000"/>
              </a:lnSpc>
              <a:tabLst>
                <a:tab pos="7372350" algn="r"/>
              </a:tabLst>
            </a:pPr>
            <a:r>
              <a:rPr lang="en-US" sz="1400" dirty="0" smtClean="0"/>
              <a:t>2010</a:t>
            </a:r>
          </a:p>
          <a:p>
            <a:pPr marL="515938" lvl="1" indent="-174625" defTabSz="914400" eaLnBrk="1" hangingPunct="1">
              <a:lnSpc>
                <a:spcPct val="90000"/>
              </a:lnSpc>
              <a:tabLst>
                <a:tab pos="7372350" algn="r"/>
              </a:tabLst>
            </a:pPr>
            <a:r>
              <a:rPr lang="en-US" sz="1200" dirty="0" smtClean="0"/>
              <a:t>428 – LA ($9,000 - $33,841)</a:t>
            </a:r>
          </a:p>
          <a:p>
            <a:pPr marL="515938" lvl="1" indent="-174625" defTabSz="914400" eaLnBrk="1" hangingPunct="1">
              <a:lnSpc>
                <a:spcPct val="90000"/>
              </a:lnSpc>
              <a:tabLst>
                <a:tab pos="7372350" algn="r"/>
              </a:tabLst>
            </a:pPr>
            <a:r>
              <a:rPr lang="en-US" sz="1200" dirty="0" smtClean="0"/>
              <a:t>426 - Beijing ($0)</a:t>
            </a:r>
          </a:p>
          <a:p>
            <a:pPr marL="515938" lvl="1" indent="-174625" defTabSz="914400" eaLnBrk="1" hangingPunct="1">
              <a:lnSpc>
                <a:spcPct val="90000"/>
              </a:lnSpc>
              <a:tabLst>
                <a:tab pos="7372350" algn="r"/>
              </a:tabLst>
            </a:pPr>
            <a:r>
              <a:rPr lang="en-US" sz="1200" dirty="0" smtClean="0"/>
              <a:t>384 – Hawaii ($1,161- $316)</a:t>
            </a:r>
          </a:p>
          <a:p>
            <a:pPr marL="227013" indent="-227013" defTabSz="914400" eaLnBrk="1" hangingPunct="1">
              <a:lnSpc>
                <a:spcPct val="90000"/>
              </a:lnSpc>
              <a:tabLst>
                <a:tab pos="7372350" algn="r"/>
              </a:tabLst>
            </a:pPr>
            <a:r>
              <a:rPr lang="en-US" sz="1400" dirty="0" smtClean="0"/>
              <a:t>2011</a:t>
            </a:r>
          </a:p>
          <a:p>
            <a:pPr marL="515938" lvl="1" indent="-174625" defTabSz="914400" eaLnBrk="1" hangingPunct="1">
              <a:lnSpc>
                <a:spcPct val="90000"/>
              </a:lnSpc>
              <a:tabLst>
                <a:tab pos="7372350" algn="r"/>
              </a:tabLst>
            </a:pPr>
            <a:r>
              <a:rPr lang="en-US" sz="1200" dirty="0" smtClean="0"/>
              <a:t>410 – LA ($13,378 - $29,080)</a:t>
            </a:r>
          </a:p>
          <a:p>
            <a:pPr marL="515938" lvl="1" indent="-174625" defTabSz="914400" eaLnBrk="1" hangingPunct="1">
              <a:lnSpc>
                <a:spcPct val="90000"/>
              </a:lnSpc>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15938" lvl="1" indent="-174625" defTabSz="914400" eaLnBrk="1" hangingPunct="1">
              <a:lnSpc>
                <a:spcPct val="90000"/>
              </a:lnSpc>
              <a:tabLst>
                <a:tab pos="7372350" algn="r"/>
              </a:tabLst>
            </a:pPr>
            <a:r>
              <a:rPr lang="en-US" sz="1200" dirty="0" smtClean="0"/>
              <a:t>313 – Okinawa (</a:t>
            </a:r>
            <a:r>
              <a:rPr lang="en-US" sz="1200" dirty="0" smtClean="0">
                <a:solidFill>
                  <a:srgbClr val="FF0000"/>
                </a:solidFill>
              </a:rPr>
              <a:t>$22,669 </a:t>
            </a:r>
            <a:r>
              <a:rPr lang="en-US" sz="1200" dirty="0" smtClean="0"/>
              <a:t>– $0)</a:t>
            </a:r>
          </a:p>
          <a:p>
            <a:pPr marL="227013" indent="-227013" defTabSz="914400" eaLnBrk="1" hangingPunct="1">
              <a:lnSpc>
                <a:spcPct val="90000"/>
              </a:lnSpc>
              <a:tabLst>
                <a:tab pos="7372350" algn="r"/>
              </a:tabLst>
            </a:pPr>
            <a:r>
              <a:rPr lang="en-US" sz="1600" dirty="0" smtClean="0"/>
              <a:t>2012</a:t>
            </a:r>
          </a:p>
          <a:p>
            <a:pPr marL="515938" lvl="1" indent="-174625" defTabSz="914400" eaLnBrk="1" hangingPunct="1">
              <a:lnSpc>
                <a:spcPct val="90000"/>
              </a:lnSpc>
              <a:tabLst>
                <a:tab pos="7372350" algn="r"/>
              </a:tabLst>
            </a:pPr>
            <a:r>
              <a:rPr lang="en-US" sz="1400" dirty="0" smtClean="0"/>
              <a:t>359 – Jacksonville ($16,398 - $30,931.52)</a:t>
            </a:r>
          </a:p>
          <a:p>
            <a:pPr marL="515938" lvl="1" indent="-174625" defTabSz="914400" eaLnBrk="1" hangingPunct="1">
              <a:lnSpc>
                <a:spcPct val="90000"/>
              </a:lnSpc>
              <a:tabLst>
                <a:tab pos="7372350" algn="r"/>
              </a:tabLst>
            </a:pPr>
            <a:r>
              <a:rPr lang="en-US" sz="1400" dirty="0" smtClean="0"/>
              <a:t>335 – Atlanta (</a:t>
            </a:r>
            <a:r>
              <a:rPr lang="en-US" sz="1400" dirty="0" smtClean="0">
                <a:solidFill>
                  <a:srgbClr val="FF0000"/>
                </a:solidFill>
              </a:rPr>
              <a:t>$680</a:t>
            </a:r>
            <a:r>
              <a:rPr lang="en-US" sz="1400" dirty="0" smtClean="0"/>
              <a:t> -   </a:t>
            </a:r>
            <a:r>
              <a:rPr lang="en-US" sz="1400" dirty="0" smtClean="0">
                <a:solidFill>
                  <a:srgbClr val="FF0000"/>
                </a:solidFill>
              </a:rPr>
              <a:t>$100.35</a:t>
            </a:r>
            <a:r>
              <a:rPr lang="en-US" sz="1400" dirty="0" smtClean="0"/>
              <a:t>)</a:t>
            </a:r>
          </a:p>
          <a:p>
            <a:pPr marL="515938" lvl="1" indent="-174625" defTabSz="914400" eaLnBrk="1" hangingPunct="1">
              <a:lnSpc>
                <a:spcPct val="90000"/>
              </a:lnSpc>
              <a:tabLst>
                <a:tab pos="7372350" algn="r"/>
              </a:tabLst>
            </a:pPr>
            <a:r>
              <a:rPr lang="en-US" sz="1400" dirty="0" smtClean="0"/>
              <a:t>314 – Indian Wells (</a:t>
            </a:r>
            <a:r>
              <a:rPr lang="en-US" sz="1400" dirty="0" smtClean="0">
                <a:solidFill>
                  <a:srgbClr val="FF0000"/>
                </a:solidFill>
                <a:ea typeface="MS PGothic" pitchFamily="34" charset="-128"/>
              </a:rPr>
              <a:t>$7,665 -  </a:t>
            </a:r>
            <a:r>
              <a:rPr lang="en-US" sz="1400" dirty="0" smtClean="0">
                <a:solidFill>
                  <a:schemeClr val="tx1"/>
                </a:solidFill>
                <a:ea typeface="MS PGothic" pitchFamily="34" charset="-128"/>
              </a:rPr>
              <a:t>$ </a:t>
            </a:r>
            <a:r>
              <a:rPr lang="en-US" sz="1400" i="1" dirty="0" smtClean="0">
                <a:solidFill>
                  <a:schemeClr val="tx1"/>
                </a:solidFill>
                <a:ea typeface="MS PGothic" pitchFamily="34" charset="-128"/>
              </a:rPr>
              <a:t>15,480</a:t>
            </a:r>
            <a:r>
              <a:rPr lang="en-US" sz="1400" dirty="0" smtClean="0">
                <a:solidFill>
                  <a:schemeClr val="tx1"/>
                </a:solidFill>
                <a:ea typeface="MS PGothic" pitchFamily="34" charset="-128"/>
              </a:rPr>
              <a:t>) </a:t>
            </a:r>
            <a:endParaRPr lang="en-US" sz="1400" dirty="0" smtClean="0">
              <a:solidFill>
                <a:schemeClr val="tx1"/>
              </a:solidFill>
            </a:endParaRPr>
          </a:p>
          <a:p>
            <a:pPr marL="115888" indent="-174625" defTabSz="914400" eaLnBrk="1" hangingPunct="1">
              <a:lnSpc>
                <a:spcPct val="90000"/>
              </a:lnSpc>
              <a:tabLst>
                <a:tab pos="7372350" algn="r"/>
              </a:tabLst>
            </a:pPr>
            <a:r>
              <a:rPr lang="en-US" sz="1800" b="1" dirty="0" smtClean="0">
                <a:solidFill>
                  <a:schemeClr val="tx1"/>
                </a:solidFill>
                <a:ea typeface="MS PGothic" pitchFamily="34" charset="-128"/>
              </a:rPr>
              <a:t>2013</a:t>
            </a:r>
          </a:p>
          <a:p>
            <a:pPr marL="515938" lvl="1" indent="-174625" defTabSz="914400" eaLnBrk="1" hangingPunct="1">
              <a:lnSpc>
                <a:spcPct val="90000"/>
              </a:lnSpc>
              <a:tabLst>
                <a:tab pos="7372350" algn="r"/>
              </a:tabLst>
            </a:pPr>
            <a:r>
              <a:rPr lang="en-US" sz="1600" dirty="0" smtClean="0">
                <a:solidFill>
                  <a:schemeClr val="tx1"/>
                </a:solidFill>
                <a:ea typeface="MS PGothic" pitchFamily="34" charset="-128"/>
              </a:rPr>
              <a:t>356 – </a:t>
            </a:r>
            <a:r>
              <a:rPr lang="en-US" sz="1600" b="1" dirty="0" smtClean="0">
                <a:solidFill>
                  <a:schemeClr val="tx1"/>
                </a:solidFill>
                <a:ea typeface="MS PGothic" pitchFamily="34" charset="-128"/>
              </a:rPr>
              <a:t>Vancouver</a:t>
            </a:r>
            <a:r>
              <a:rPr lang="en-US" sz="1600" dirty="0" smtClean="0">
                <a:solidFill>
                  <a:schemeClr val="tx1"/>
                </a:solidFill>
                <a:ea typeface="MS PGothic" pitchFamily="34" charset="-128"/>
              </a:rPr>
              <a:t> (</a:t>
            </a:r>
            <a:r>
              <a:rPr lang="en-US" sz="1600" dirty="0" smtClean="0">
                <a:solidFill>
                  <a:srgbClr val="FF0000"/>
                </a:solidFill>
                <a:ea typeface="MS PGothic" pitchFamily="34" charset="-128"/>
              </a:rPr>
              <a:t>$15,259 -  $ 4,401</a:t>
            </a:r>
            <a:r>
              <a:rPr lang="en-US" sz="1600" dirty="0" smtClean="0">
                <a:solidFill>
                  <a:schemeClr val="tx1"/>
                </a:solidFill>
                <a:ea typeface="MS PGothic" pitchFamily="34" charset="-128"/>
              </a:rPr>
              <a:t>)</a:t>
            </a:r>
          </a:p>
          <a:p>
            <a:pPr marL="515938" lvl="1" indent="-174625" defTabSz="914400" eaLnBrk="1" hangingPunct="1">
              <a:lnSpc>
                <a:spcPct val="90000"/>
              </a:lnSpc>
              <a:tabLst>
                <a:tab pos="7372350" algn="r"/>
              </a:tabLst>
            </a:pPr>
            <a:r>
              <a:rPr lang="en-US" sz="1600" dirty="0" smtClean="0">
                <a:solidFill>
                  <a:schemeClr val="tx1"/>
                </a:solidFill>
                <a:ea typeface="MS PGothic" pitchFamily="34" charset="-128"/>
              </a:rPr>
              <a:t>       -- </a:t>
            </a:r>
            <a:r>
              <a:rPr lang="en-US" sz="1600" b="1" dirty="0" smtClean="0">
                <a:solidFill>
                  <a:schemeClr val="tx1"/>
                </a:solidFill>
                <a:ea typeface="MS PGothic" pitchFamily="34" charset="-128"/>
              </a:rPr>
              <a:t>Hawaii</a:t>
            </a:r>
            <a:r>
              <a:rPr lang="en-US" sz="1600" dirty="0" smtClean="0">
                <a:solidFill>
                  <a:schemeClr val="tx1"/>
                </a:solidFill>
                <a:ea typeface="MS PGothic" pitchFamily="34" charset="-128"/>
              </a:rPr>
              <a:t> (</a:t>
            </a:r>
            <a:r>
              <a:rPr lang="en-US" sz="1600" dirty="0" smtClean="0">
                <a:solidFill>
                  <a:srgbClr val="FF0000"/>
                </a:solidFill>
                <a:ea typeface="MS PGothic" pitchFamily="34" charset="-128"/>
              </a:rPr>
              <a:t>$10,532 </a:t>
            </a:r>
            <a:r>
              <a:rPr lang="en-US" sz="1600" dirty="0" smtClean="0">
                <a:solidFill>
                  <a:schemeClr val="tx1"/>
                </a:solidFill>
                <a:ea typeface="MS PGothic" pitchFamily="34" charset="-128"/>
              </a:rPr>
              <a:t>- )</a:t>
            </a:r>
            <a:endParaRPr lang="en-US" sz="1400" dirty="0" smtClean="0">
              <a:solidFill>
                <a:schemeClr val="tx1"/>
              </a:solidFill>
              <a:ea typeface="MS PGothic" pitchFamily="34" charset="-128"/>
            </a:endParaRPr>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8202" name="Footer Placeholder 1"/>
          <p:cNvSpPr txBox="1">
            <a:spLocks noGrp="1"/>
          </p:cNvSpPr>
          <p:nvPr/>
        </p:nvSpPr>
        <p:spPr bwMode="auto">
          <a:xfrm>
            <a:off x="5943600" y="64770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1982</TotalTime>
  <Words>739</Words>
  <Application>Microsoft Office PowerPoint</Application>
  <PresentationFormat>On-screen Show (4:3)</PresentationFormat>
  <Paragraphs>202</Paragraphs>
  <Slides>8</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802-11-Submission</vt:lpstr>
      <vt:lpstr>Document</vt:lpstr>
      <vt:lpstr>Slide 1</vt:lpstr>
      <vt:lpstr>Treasurer Report March 2013</vt:lpstr>
      <vt:lpstr>Abstract</vt:lpstr>
      <vt:lpstr>Treasury Net Worth (Unaudited)</vt:lpstr>
      <vt:lpstr>Indian Wells– Sept 2012</vt:lpstr>
      <vt:lpstr>Vancouver, Canada – Jan 2013</vt:lpstr>
      <vt:lpstr>Waikoloa, Hawaii – May 2013</vt:lpstr>
      <vt:lpstr>Historical Attendance</vt:lpstr>
    </vt:vector>
  </TitlesOfParts>
  <Company>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March 2013</dc:title>
  <dc:creator>Jon Rosdahl</dc:creator>
  <cp:keywords>March 2013</cp:keywords>
  <cp:lastModifiedBy>Ben</cp:lastModifiedBy>
  <cp:revision>28</cp:revision>
  <cp:lastPrinted>1601-01-01T00:00:00Z</cp:lastPrinted>
  <dcterms:created xsi:type="dcterms:W3CDTF">2012-05-13T15:07:35Z</dcterms:created>
  <dcterms:modified xsi:type="dcterms:W3CDTF">2013-03-18T00:16:26Z</dcterms:modified>
</cp:coreProperties>
</file>