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75" r:id="rId2"/>
    <p:sldId id="256" r:id="rId3"/>
    <p:sldId id="257" r:id="rId4"/>
    <p:sldId id="265" r:id="rId5"/>
    <p:sldId id="274" r:id="rId6"/>
    <p:sldId id="276" r:id="rId7"/>
    <p:sldId id="277" r:id="rId8"/>
    <p:sldId id="278" r:id="rId9"/>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66" autoAdjust="0"/>
  </p:normalViewPr>
  <p:slideViewPr>
    <p:cSldViewPr>
      <p:cViewPr varScale="1">
        <p:scale>
          <a:sx n="70" d="100"/>
          <a:sy n="70" d="100"/>
        </p:scale>
        <p:origin x="-1332" y="-90"/>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57" d="100"/>
          <a:sy n="57" d="100"/>
        </p:scale>
        <p:origin x="-1062"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802.11-13/0186r0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802.11-13/0186r0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2013</a:t>
            </a:r>
            <a:endParaRPr lang="en-US"/>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802.11-13/0186r0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802.11-13/0186r0</a:t>
            </a:r>
          </a:p>
        </p:txBody>
      </p:sp>
      <p:sp>
        <p:nvSpPr>
          <p:cNvPr id="11267"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6</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7</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Benjamin Rolfe (BCA), Jon </a:t>
            </a:r>
            <a:r>
              <a:rPr lang="en-GB" dirty="0" err="1" smtClean="0"/>
              <a:t>Rosdahl</a:t>
            </a:r>
            <a:r>
              <a:rPr lang="en-GB" dirty="0" smtClean="0"/>
              <a:t>,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rgbClr val="000000"/>
                </a:solidFill>
                <a:latin typeface="Times New Roman" pitchFamily="16" charset="0"/>
                <a:ea typeface="MS Gothic" charset="-128"/>
                <a:cs typeface="Arial Unicode MS" charset="0"/>
              </a:rPr>
              <a:t>doc: </a:t>
            </a:r>
            <a:r>
              <a:rPr lang="en-GB" sz="1800" b="1" dirty="0" smtClean="0">
                <a:solidFill>
                  <a:schemeClr val="tx1"/>
                </a:solidFill>
                <a:latin typeface="Times New Roman" pitchFamily="16" charset="0"/>
                <a:ea typeface="MS Gothic" charset="-128"/>
                <a:cs typeface="Arial Unicode MS" charset="0"/>
              </a:rPr>
              <a:t>IEEE 802.</a:t>
            </a:r>
            <a:r>
              <a:rPr lang="en-US" sz="1800" b="1" dirty="0" smtClean="0">
                <a:solidFill>
                  <a:schemeClr val="tx1"/>
                </a:solidFill>
              </a:rPr>
              <a:t>15-13-0135-00-0000</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 2012</a:t>
            </a:r>
            <a:endParaRPr lang="en-GB" dirty="0"/>
          </a:p>
        </p:txBody>
      </p:sp>
      <p:sp>
        <p:nvSpPr>
          <p:cNvPr id="5" name="Footer Placeholder 4"/>
          <p:cNvSpPr>
            <a:spLocks noGrp="1"/>
          </p:cNvSpPr>
          <p:nvPr>
            <p:ph type="ftr" idx="11"/>
          </p:nvPr>
        </p:nvSpPr>
        <p:spPr/>
        <p:txBody>
          <a:bodyPr/>
          <a:lstStyle/>
          <a:p>
            <a:pPr>
              <a:defRPr/>
            </a:pPr>
            <a:r>
              <a:rPr lang="en-GB" dirty="0" smtClean="0"/>
              <a:t>Ben Rolfe (BCA), Jon </a:t>
            </a:r>
            <a:r>
              <a:rPr lang="en-GB" dirty="0" err="1" smtClean="0"/>
              <a:t>Rosdahl</a:t>
            </a:r>
            <a:r>
              <a:rPr lang="en-GB" dirty="0" smtClean="0"/>
              <a:t> (CSR)</a:t>
            </a:r>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a:t>
            </a:r>
            <a:r>
              <a:rPr lang="en-US" altLang="ko-KR" sz="1600" dirty="0" smtClean="0">
                <a:solidFill>
                  <a:schemeClr val="tx1"/>
                </a:solidFill>
                <a:ea typeface="굴림" pitchFamily="50" charset="-127"/>
              </a:rPr>
              <a:t>March </a:t>
            </a:r>
            <a:r>
              <a:rPr lang="en-US" altLang="ko-KR" sz="1600" dirty="0" smtClean="0">
                <a:solidFill>
                  <a:schemeClr val="tx1"/>
                </a:solidFill>
                <a:ea typeface="굴림" pitchFamily="50" charset="-127"/>
              </a:rPr>
              <a:t>2013</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17 March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a:t>
            </a:r>
            <a:r>
              <a:rPr lang="en-US" altLang="ko-KR" sz="1600" dirty="0" smtClean="0">
                <a:solidFill>
                  <a:schemeClr val="tx1"/>
                </a:solidFill>
                <a:ea typeface="굴림" pitchFamily="50" charset="-127"/>
              </a:rPr>
              <a:t>Rolfe (BCA), </a:t>
            </a:r>
            <a:r>
              <a:rPr lang="en-US" altLang="ko-KR" sz="1600" dirty="0" smtClean="0">
                <a:solidFill>
                  <a:schemeClr val="tx1"/>
                </a:solidFill>
                <a:ea typeface="굴림" pitchFamily="50" charset="-127"/>
              </a:rPr>
              <a:t>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a:t>
            </a:r>
            <a:r>
              <a:rPr lang="en-US" altLang="ko-KR" sz="1600" dirty="0" smtClean="0">
                <a:solidFill>
                  <a:schemeClr val="tx1"/>
                </a:solidFill>
                <a:ea typeface="굴림" pitchFamily="50" charset="-127"/>
              </a:rPr>
              <a:t>March 2013 for </a:t>
            </a:r>
            <a:r>
              <a:rPr lang="en-US" altLang="ko-KR" sz="1600" dirty="0" smtClean="0">
                <a:solidFill>
                  <a:schemeClr val="tx1"/>
                </a:solidFill>
                <a:ea typeface="굴림" pitchFamily="50" charset="-127"/>
              </a:rPr>
              <a:t>the Joint 802.11/.15 Wireless </a:t>
            </a:r>
            <a:r>
              <a:rPr lang="en-US" altLang="ko-KR" sz="1600" dirty="0" smtClean="0">
                <a:solidFill>
                  <a:schemeClr val="tx1"/>
                </a:solidFill>
                <a:ea typeface="굴림" pitchFamily="50" charset="-127"/>
              </a:rPr>
              <a:t>funds.  </a:t>
            </a:r>
            <a:r>
              <a:rPr lang="en-US" sz="1600" dirty="0" smtClean="0">
                <a:solidFill>
                  <a:schemeClr val="tx1"/>
                </a:solidFill>
              </a:rPr>
              <a:t>See </a:t>
            </a:r>
            <a:r>
              <a:rPr lang="en-US" sz="1600" dirty="0" smtClean="0">
                <a:solidFill>
                  <a:schemeClr val="tx1"/>
                </a:solidFill>
              </a:rPr>
              <a:t>Also </a:t>
            </a:r>
            <a:r>
              <a:rPr lang="en-US" sz="1600" dirty="0" smtClean="0">
                <a:solidFill>
                  <a:schemeClr val="tx1"/>
                </a:solidFill>
              </a:rPr>
              <a:t>document # </a:t>
            </a:r>
            <a:r>
              <a:rPr lang="en-GB" sz="1600" dirty="0" smtClean="0">
                <a:solidFill>
                  <a:srgbClr val="000000"/>
                </a:solidFill>
                <a:latin typeface="Times New Roman" pitchFamily="16" charset="0"/>
                <a:ea typeface="MS Gothic" charset="-128"/>
                <a:cs typeface="Arial Unicode MS" charset="0"/>
              </a:rPr>
              <a:t>11-13/0186r0</a:t>
            </a:r>
            <a:r>
              <a:rPr lang="en-GB" sz="1600" b="1" dirty="0" smtClean="0">
                <a:solidFill>
                  <a:srgbClr val="000000"/>
                </a:solidFill>
                <a:latin typeface="Times New Roman" pitchFamily="16" charset="0"/>
                <a:ea typeface="MS Gothic" charset="-128"/>
                <a:cs typeface="Arial Unicode MS" charset="0"/>
              </a:rPr>
              <a:t> .</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March 2013</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2013-3-18</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26" name="Document" r:id="rId4" imgW="8267030" imgH="2947315"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3" name="Rectangle 12"/>
          <p:cNvSpPr/>
          <p:nvPr/>
        </p:nvSpPr>
        <p:spPr>
          <a:xfrm>
            <a:off x="2337431" y="4953000"/>
            <a:ext cx="4308039" cy="461665"/>
          </a:xfrm>
          <a:prstGeom prst="rect">
            <a:avLst/>
          </a:prstGeom>
        </p:spPr>
        <p:txBody>
          <a:bodyPr wrap="none">
            <a:spAutoFit/>
          </a:bodyPr>
          <a:lstStyle/>
          <a:p>
            <a:pPr algn="ctr"/>
            <a:r>
              <a:rPr lang="en-US" dirty="0" smtClean="0">
                <a:solidFill>
                  <a:schemeClr val="tx1"/>
                </a:solidFill>
                <a:cs typeface="Arial Unicode MS" charset="0"/>
              </a:rPr>
              <a:t>802.11 document # </a:t>
            </a:r>
            <a:r>
              <a:rPr lang="en-GB" b="1" dirty="0" smtClean="0">
                <a:solidFill>
                  <a:srgbClr val="000000"/>
                </a:solidFill>
                <a:latin typeface="Times New Roman" pitchFamily="16" charset="0"/>
                <a:ea typeface="MS Gothic" charset="-128"/>
                <a:cs typeface="Arial Unicode MS" charset="0"/>
              </a:rPr>
              <a:t>11-13/0186r0</a:t>
            </a:r>
            <a:endParaRPr lang="en-GB" b="1" dirty="0" smtClean="0">
              <a:solidFill>
                <a:srgbClr val="000000"/>
              </a:solidFill>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Treasurer report for March 2013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GB" dirty="0" smtClean="0">
                <a:latin typeface="Times New Roman" pitchFamily="16" charset="0"/>
                <a:ea typeface="MS Gothic" charset="-128"/>
                <a:cs typeface="Arial Unicode MS" charset="0"/>
              </a:rPr>
              <a:t>11-13/0186r0 </a:t>
            </a:r>
            <a:r>
              <a:rPr lang="en-GB" dirty="0" smtClean="0"/>
              <a:t>.</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smtClean="0"/>
              <a:t>Treasury Net Worth</a:t>
            </a:r>
            <a:br>
              <a:rPr lang="en-US" sz="2800" smtClean="0"/>
            </a:br>
            <a:r>
              <a:rPr lang="en-US" sz="2400" smtClean="0"/>
              <a:t>(Unaudited)</a:t>
            </a:r>
          </a:p>
        </p:txBody>
      </p:sp>
      <p:sp>
        <p:nvSpPr>
          <p:cNvPr id="5127" name="Rectangle 3"/>
          <p:cNvSpPr>
            <a:spLocks noGrp="1" noChangeArrowheads="1"/>
          </p:cNvSpPr>
          <p:nvPr>
            <p:ph type="body" idx="4294967295"/>
          </p:nvPr>
        </p:nvSpPr>
        <p:spPr>
          <a:xfrm>
            <a:off x="533400" y="1447800"/>
            <a:ext cx="8001000" cy="4800600"/>
          </a:xfrm>
        </p:spPr>
        <p:txBody>
          <a:bodyPr lIns="92075" tIns="46038" rIns="92075" bIns="46038"/>
          <a:lstStyle/>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Dec 31, 2012 – $599,205.26</a:t>
            </a:r>
          </a:p>
          <a:p>
            <a:pPr lvl="1" defTabSz="914400" eaLnBrk="1" hangingPunct="1">
              <a:lnSpc>
                <a:spcPct val="90000"/>
              </a:lnSpc>
              <a:tabLst>
                <a:tab pos="7372350" algn="r"/>
              </a:tabLst>
            </a:pPr>
            <a:r>
              <a:rPr lang="en-US" sz="1600" dirty="0" smtClean="0"/>
              <a:t>IEEE account: $392,765.18 + 123.43 - $7465.06 + 108.61 = $385,532.16</a:t>
            </a:r>
          </a:p>
          <a:p>
            <a:pPr lvl="1" defTabSz="914400" eaLnBrk="1" hangingPunct="1">
              <a:lnSpc>
                <a:spcPct val="90000"/>
              </a:lnSpc>
              <a:tabLst>
                <a:tab pos="7372350" algn="r"/>
              </a:tabLst>
            </a:pPr>
            <a:r>
              <a:rPr lang="en-US" sz="1600" dirty="0" smtClean="0"/>
              <a:t>Face-to-Face:  $64,502.51 +90,000- $14,285.23 +105,750.00 – 32,294.18  = $213,673.10</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Feb 28, 2012 - </a:t>
            </a:r>
          </a:p>
          <a:p>
            <a:pPr lvl="1" defTabSz="914400" eaLnBrk="1" hangingPunct="1">
              <a:lnSpc>
                <a:spcPct val="90000"/>
              </a:lnSpc>
              <a:tabLst>
                <a:tab pos="7372350" algn="r"/>
              </a:tabLst>
            </a:pPr>
            <a:r>
              <a:rPr lang="en-US" sz="1600" dirty="0" smtClean="0"/>
              <a:t>IEEE account: $385,532.16 + 108.05 +88.43 = $385,728.64</a:t>
            </a:r>
          </a:p>
          <a:p>
            <a:pPr lvl="1" defTabSz="914400" eaLnBrk="1" hangingPunct="1">
              <a:lnSpc>
                <a:spcPct val="90000"/>
              </a:lnSpc>
              <a:tabLst>
                <a:tab pos="7372350" algn="r"/>
              </a:tabLst>
            </a:pPr>
            <a:r>
              <a:rPr lang="en-US" sz="1600" dirty="0" smtClean="0"/>
              <a:t>Face-to-Face:  $213,673.10 +56,700 – 63,953.92 + 6600 -158,170.28 = 64,848.90</a:t>
            </a:r>
          </a:p>
          <a:p>
            <a:pPr defTabSz="914400" eaLnBrk="1" hangingPunct="1">
              <a:lnSpc>
                <a:spcPct val="90000"/>
              </a:lnSpc>
              <a:tabLst>
                <a:tab pos="7372350" algn="r"/>
              </a:tabLst>
            </a:pPr>
            <a:endParaRPr lang="en-US" dirty="0" smtClean="0"/>
          </a:p>
          <a:p>
            <a:pPr lvl="1" defTabSz="914400" eaLnBrk="1" hangingPunct="1">
              <a:lnSpc>
                <a:spcPct val="90000"/>
              </a:lnSpc>
              <a:tabLst>
                <a:tab pos="7372350" algn="r"/>
              </a:tabLst>
            </a:pPr>
            <a:endParaRPr lang="en-US" sz="1600" dirty="0" smtClean="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smtClean="0"/>
              <a:t>Indian Wells– Sept 2012</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$207,900	</a:t>
            </a:r>
            <a:r>
              <a:rPr lang="en-US" sz="1600" b="1" dirty="0" smtClean="0">
                <a:solidFill>
                  <a:schemeClr val="tx1"/>
                </a:solidFill>
                <a:ea typeface="MS PGothic" pitchFamily="34" charset="-128"/>
              </a:rPr>
              <a:t>203,550	$213,900</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903.00</a:t>
            </a:r>
            <a:r>
              <a:rPr lang="en-US" sz="1400" dirty="0">
                <a:solidFill>
                  <a:schemeClr val="tx1"/>
                </a:solidFill>
                <a:ea typeface="MS PGothic" pitchFamily="34" charset="-128"/>
              </a:rPr>
              <a:t>	</a:t>
            </a:r>
            <a:r>
              <a:rPr lang="en-US" sz="1400" dirty="0" smtClean="0">
                <a:solidFill>
                  <a:schemeClr val="tx1"/>
                </a:solidFill>
                <a:ea typeface="MS PGothic" pitchFamily="34" charset="-128"/>
              </a:rPr>
              <a:t>$3,106</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325	  309</a:t>
            </a:r>
            <a:r>
              <a:rPr lang="en-US" sz="1400" dirty="0">
                <a:solidFill>
                  <a:schemeClr val="tx1"/>
                </a:solidFill>
                <a:ea typeface="MS PGothic" pitchFamily="34" charset="-128"/>
              </a:rPr>
              <a:t>	</a:t>
            </a:r>
            <a:r>
              <a:rPr lang="en-US" sz="1400" dirty="0" smtClean="0">
                <a:solidFill>
                  <a:schemeClr val="tx1"/>
                </a:solidFill>
                <a:ea typeface="MS PGothic" pitchFamily="34" charset="-128"/>
              </a:rPr>
              <a:t>314</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215,565	$202,733	$201,526</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$15,600	</a:t>
            </a:r>
            <a:r>
              <a:rPr lang="en-US" sz="1400" dirty="0" smtClean="0">
                <a:solidFill>
                  <a:schemeClr val="tx1"/>
                </a:solidFill>
                <a:ea typeface="MS PGothic" pitchFamily="34" charset="-128"/>
              </a:rPr>
              <a:t>$12,400	 $12,584.04</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$11,995	</a:t>
            </a:r>
            <a:r>
              <a:rPr lang="en-US" sz="1400" dirty="0" smtClean="0">
                <a:solidFill>
                  <a:schemeClr val="tx1"/>
                </a:solidFill>
                <a:ea typeface="MS PGothic" pitchFamily="34" charset="-128"/>
              </a:rPr>
              <a:t>$11,508	 $12,043.66</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39,525	$39,025	$38,940.48</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$82,750	$82,750	 $82,006.46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a:t>
            </a:r>
            <a:r>
              <a:rPr lang="en-US" sz="1400" dirty="0">
                <a:solidFill>
                  <a:schemeClr val="tx1"/>
                </a:solidFill>
                <a:ea typeface="MS PGothic" pitchFamily="34" charset="-128"/>
              </a:rPr>
              <a:t>Services	$</a:t>
            </a:r>
            <a:r>
              <a:rPr lang="en-US" sz="1400" dirty="0" smtClean="0">
                <a:solidFill>
                  <a:schemeClr val="tx1"/>
                </a:solidFill>
                <a:ea typeface="MS PGothic" pitchFamily="34" charset="-128"/>
              </a:rPr>
              <a:t>42,000	$37,700	 $36,817.60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14,095	$13,500	 $13,834.45</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 </a:t>
            </a:r>
            <a:r>
              <a:rPr lang="en-US" sz="1400" dirty="0" smtClean="0">
                <a:solidFill>
                  <a:schemeClr val="tx1"/>
                </a:solidFill>
                <a:ea typeface="MS PGothic" pitchFamily="34" charset="-128"/>
              </a:rPr>
              <a:t>7,250	$   4,750	 $4,299.78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 </a:t>
            </a:r>
            <a:r>
              <a:rPr lang="en-US" sz="1400" dirty="0" smtClean="0">
                <a:solidFill>
                  <a:schemeClr val="tx1"/>
                </a:solidFill>
                <a:ea typeface="MS PGothic" pitchFamily="34" charset="-128"/>
              </a:rPr>
              <a:t>1,350	$   1,100	$1000.00</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a:solidFill>
                  <a:srgbClr val="FF0000"/>
                </a:solidFill>
                <a:ea typeface="MS PGothic" pitchFamily="34" charset="-128"/>
              </a:rPr>
              <a:t>$(7,665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$1,721	 $15,480</a:t>
            </a:r>
            <a:endParaRPr lang="en-US" sz="1600" b="1" dirty="0">
              <a:solidFill>
                <a:schemeClr val="tx1"/>
              </a:solidFill>
              <a:ea typeface="MS PGothic" pitchFamily="34" charset="-128"/>
            </a:endParaRPr>
          </a:p>
        </p:txBody>
      </p:sp>
      <p:sp>
        <p:nvSpPr>
          <p:cNvPr id="7176" name="Text Box 8"/>
          <p:cNvSpPr txBox="1">
            <a:spLocks noChangeArrowheads="1"/>
          </p:cNvSpPr>
          <p:nvPr/>
        </p:nvSpPr>
        <p:spPr bwMode="auto">
          <a:xfrm>
            <a:off x="5334000" y="12192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Estimate Budget </a:t>
            </a:r>
            <a:r>
              <a:rPr lang="en-US" sz="1800" b="1" dirty="0" smtClean="0">
                <a:solidFill>
                  <a:schemeClr val="tx1"/>
                </a:solidFill>
                <a:ea typeface="MS PGothic" pitchFamily="34" charset="-128"/>
              </a:rPr>
              <a:t>Sept</a:t>
            </a:r>
            <a:endParaRPr lang="en-US" sz="1800" b="1" dirty="0">
              <a:solidFill>
                <a:schemeClr val="tx1"/>
              </a:solidFill>
              <a:ea typeface="MS PGothic" pitchFamily="34" charset="-128"/>
            </a:endParaRPr>
          </a:p>
        </p:txBody>
      </p:sp>
      <p:sp>
        <p:nvSpPr>
          <p:cNvPr id="7177" name="Text Box 8"/>
          <p:cNvSpPr txBox="1">
            <a:spLocks noChangeArrowheads="1"/>
          </p:cNvSpPr>
          <p:nvPr/>
        </p:nvSpPr>
        <p:spPr bwMode="auto">
          <a:xfrm>
            <a:off x="7162800" y="1219200"/>
            <a:ext cx="1524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Budget Nov </a:t>
            </a:r>
            <a:endParaRPr lang="en-US" sz="1800" b="1" dirty="0">
              <a:solidFill>
                <a:schemeClr val="tx1"/>
              </a:solidFill>
              <a:ea typeface="MS PGothic" pitchFamily="34" charset="-128"/>
            </a:endParaRP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295400"/>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June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Vancouver, Canada – Jan 2013</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208,650               $231,000                  $247,650</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$3,500                        $  3,500                            $   9,525</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325                              343	356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227,409              $229,793	    $261,566</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17,953</a:t>
            </a:r>
            <a:r>
              <a:rPr lang="en-US" sz="1400" dirty="0">
                <a:solidFill>
                  <a:schemeClr val="tx1"/>
                </a:solidFill>
                <a:ea typeface="MS PGothic" pitchFamily="34" charset="-128"/>
              </a:rPr>
              <a:t> </a:t>
            </a:r>
            <a:r>
              <a:rPr lang="en-US" sz="1400" dirty="0" smtClean="0">
                <a:solidFill>
                  <a:schemeClr val="tx1"/>
                </a:solidFill>
                <a:ea typeface="MS PGothic" pitchFamily="34" charset="-128"/>
              </a:rPr>
              <a:t>                    $19,531                      $ 23,518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11,433</a:t>
            </a:r>
            <a:r>
              <a:rPr lang="en-US" sz="1400" dirty="0">
                <a:solidFill>
                  <a:schemeClr val="tx1"/>
                </a:solidFill>
                <a:ea typeface="MS PGothic" pitchFamily="34" charset="-128"/>
              </a:rPr>
              <a:t> </a:t>
            </a:r>
            <a:r>
              <a:rPr lang="en-US" sz="1400" dirty="0" smtClean="0">
                <a:solidFill>
                  <a:schemeClr val="tx1"/>
                </a:solidFill>
                <a:ea typeface="MS PGothic" pitchFamily="34" charset="-128"/>
              </a:rPr>
              <a:t>                    $12,550                      $ 15,878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39,525                     $39,025                      $ 45,660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Food &amp; Beverage	</a:t>
            </a:r>
            <a:r>
              <a:rPr lang="en-US" sz="1400" dirty="0" smtClean="0">
                <a:solidFill>
                  <a:schemeClr val="tx1"/>
                </a:solidFill>
                <a:ea typeface="MS PGothic" pitchFamily="34" charset="-128"/>
              </a:rPr>
              <a:t>$95,201                     $92,000                      $107,754</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Services	$</a:t>
            </a:r>
            <a:r>
              <a:rPr lang="en-US" sz="1400" dirty="0" smtClean="0">
                <a:solidFill>
                  <a:schemeClr val="tx1"/>
                </a:solidFill>
                <a:ea typeface="MS PGothic" pitchFamily="34" charset="-128"/>
              </a:rPr>
              <a:t>41,897                     $42,687                      $ 46,708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12,500                     $14,850                      $ 14,551</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 </a:t>
            </a:r>
            <a:r>
              <a:rPr lang="en-US" sz="1400" dirty="0" smtClean="0">
                <a:solidFill>
                  <a:schemeClr val="tx1"/>
                </a:solidFill>
                <a:ea typeface="MS PGothic" pitchFamily="34" charset="-128"/>
              </a:rPr>
              <a:t>7,250                      $ 7,250                       $  6,313</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 </a:t>
            </a:r>
            <a:r>
              <a:rPr lang="en-US" sz="1400" dirty="0" smtClean="0">
                <a:solidFill>
                  <a:schemeClr val="tx1"/>
                </a:solidFill>
                <a:ea typeface="MS PGothic" pitchFamily="34" charset="-128"/>
              </a:rPr>
              <a:t>1,650                      $ 1,600                       $  1,184</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$(15,259)   </a:t>
            </a:r>
            <a:r>
              <a:rPr lang="en-US" sz="1600" b="1" dirty="0" smtClean="0">
                <a:solidFill>
                  <a:schemeClr val="tx1"/>
                </a:solidFill>
                <a:ea typeface="MS PGothic" pitchFamily="34" charset="-128"/>
              </a:rPr>
              <a:t>          $4,707.00               </a:t>
            </a:r>
            <a:r>
              <a:rPr lang="en-US" sz="1600" b="1" dirty="0" smtClean="0">
                <a:solidFill>
                  <a:srgbClr val="FF0000"/>
                </a:solidFill>
                <a:ea typeface="MS PGothic" pitchFamily="34" charset="-128"/>
              </a:rPr>
              <a:t>$(4,401)</a:t>
            </a:r>
            <a:endParaRPr lang="en-US" sz="1600" b="1" dirty="0">
              <a:solidFill>
                <a:srgbClr val="FF0000"/>
              </a:solidFill>
              <a:ea typeface="MS PGothic" pitchFamily="34" charset="-128"/>
            </a:endParaRPr>
          </a:p>
        </p:txBody>
      </p:sp>
      <p:sp>
        <p:nvSpPr>
          <p:cNvPr id="7176" name="Text Box 8"/>
          <p:cNvSpPr txBox="1">
            <a:spLocks noChangeArrowheads="1"/>
          </p:cNvSpPr>
          <p:nvPr/>
        </p:nvSpPr>
        <p:spPr bwMode="auto">
          <a:xfrm>
            <a:off x="5334000" y="1219200"/>
            <a:ext cx="1905000" cy="369332"/>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endParaRPr lang="en-US" sz="1800" b="1" dirty="0">
              <a:solidFill>
                <a:schemeClr val="tx1"/>
              </a:solidFill>
              <a:ea typeface="MS PGothic" pitchFamily="34" charset="-128"/>
            </a:endParaRPr>
          </a:p>
        </p:txBody>
      </p:sp>
      <p:sp>
        <p:nvSpPr>
          <p:cNvPr id="7177" name="Text Box 8"/>
          <p:cNvSpPr txBox="1">
            <a:spLocks noChangeArrowheads="1"/>
          </p:cNvSpPr>
          <p:nvPr/>
        </p:nvSpPr>
        <p:spPr bwMode="auto">
          <a:xfrm>
            <a:off x="7162800" y="1219200"/>
            <a:ext cx="1524000" cy="369332"/>
          </a:xfrm>
          <a:prstGeom prst="rect">
            <a:avLst/>
          </a:prstGeom>
          <a:noFill/>
          <a:ln w="12700">
            <a:noFill/>
            <a:miter lim="800000"/>
            <a:headEnd type="none" w="sm" len="sm"/>
            <a:tailEnd type="none" w="sm" len="sm"/>
          </a:ln>
        </p:spPr>
        <p:txBody>
          <a:bodyPr wrap="square">
            <a:spAutoFit/>
          </a:bodyPr>
          <a:lstStyle/>
          <a:p>
            <a:pPr defTabSz="914400" eaLnBrk="0" hangingPunct="0">
              <a:spcBef>
                <a:spcPct val="50000"/>
              </a:spcBef>
            </a:pPr>
            <a:r>
              <a:rPr lang="en-US" sz="1800" b="1" dirty="0">
                <a:solidFill>
                  <a:schemeClr val="tx1"/>
                </a:solidFill>
                <a:ea typeface="MS PGothic" pitchFamily="34" charset="-128"/>
              </a:rPr>
              <a:t>   </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295400"/>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June 19</a:t>
            </a:r>
            <a:endParaRPr lang="en-US" sz="1800" b="1" dirty="0">
              <a:solidFill>
                <a:schemeClr val="tx1"/>
              </a:solidFill>
              <a:ea typeface="MS PGothic" pitchFamily="34" charset="-128"/>
            </a:endParaRPr>
          </a:p>
        </p:txBody>
      </p:sp>
      <p:sp>
        <p:nvSpPr>
          <p:cNvPr id="12" name="Text Box 8"/>
          <p:cNvSpPr txBox="1">
            <a:spLocks noChangeArrowheads="1"/>
          </p:cNvSpPr>
          <p:nvPr/>
        </p:nvSpPr>
        <p:spPr bwMode="auto">
          <a:xfrm>
            <a:off x="5334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07</a:t>
            </a:r>
            <a:endParaRPr lang="en-US" sz="1800" b="1" dirty="0">
              <a:solidFill>
                <a:schemeClr val="tx1"/>
              </a:solidFill>
              <a:ea typeface="MS PGothic" pitchFamily="34" charset="-128"/>
            </a:endParaRPr>
          </a:p>
        </p:txBody>
      </p:sp>
      <p:sp>
        <p:nvSpPr>
          <p:cNvPr id="13" name="Text Box 8"/>
          <p:cNvSpPr txBox="1">
            <a:spLocks noChangeArrowheads="1"/>
          </p:cNvSpPr>
          <p:nvPr/>
        </p:nvSpPr>
        <p:spPr bwMode="auto">
          <a:xfrm>
            <a:off x="6858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Final Expenses  Jan 07</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Waikoloa, Hawaii – May 2013</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$192,750</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$204,183	</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$24,700</a:t>
            </a:r>
            <a:r>
              <a:rPr lang="en-US" sz="1400" dirty="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10,683</a:t>
            </a:r>
            <a:r>
              <a:rPr lang="en-US" sz="1400" dirty="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$37,500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$60,000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$39,500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18,000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a:t>
            </a:r>
            <a:r>
              <a:rPr lang="en-US" sz="1400" dirty="0" smtClean="0">
                <a:solidFill>
                  <a:schemeClr val="tx1"/>
                </a:solidFill>
                <a:ea typeface="MS PGothic" pitchFamily="34" charset="-128"/>
              </a:rPr>
              <a:t>$12,250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a:t>
            </a:r>
            <a:r>
              <a:rPr lang="en-US" sz="1400" dirty="0" smtClean="0">
                <a:solidFill>
                  <a:schemeClr val="tx1"/>
                </a:solidFill>
                <a:ea typeface="MS PGothic" pitchFamily="34" charset="-128"/>
              </a:rPr>
              <a:t>$  1,550	</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$(10,533)	</a:t>
            </a:r>
            <a:endParaRPr lang="en-US" sz="1600" b="1" dirty="0">
              <a:solidFill>
                <a:schemeClr val="tx1"/>
              </a:solidFill>
              <a:ea typeface="MS PGothic" pitchFamily="34" charset="-128"/>
            </a:endParaRP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295400"/>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Feb 11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6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a:t>
            </a:r>
            <a:r>
              <a:rPr lang="en-US" sz="1400" dirty="0" smtClean="0"/>
              <a:t> -   </a:t>
            </a:r>
            <a:r>
              <a:rPr lang="en-US" sz="1400" dirty="0" smtClean="0">
                <a:solidFill>
                  <a:srgbClr val="FF0000"/>
                </a:solidFill>
              </a:rPr>
              <a:t>$100.35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ea typeface="MS PGothic" pitchFamily="34" charset="-128"/>
              </a:rPr>
              <a:t>$7,665 -  </a:t>
            </a:r>
            <a:r>
              <a:rPr lang="en-US" sz="1400" dirty="0" smtClean="0">
                <a:solidFill>
                  <a:schemeClr val="tx1"/>
                </a:solidFill>
                <a:ea typeface="MS PGothic" pitchFamily="34" charset="-128"/>
              </a:rPr>
              <a:t>$ </a:t>
            </a:r>
            <a:r>
              <a:rPr lang="en-US" sz="1400" i="1" dirty="0" smtClean="0">
                <a:solidFill>
                  <a:schemeClr val="tx1"/>
                </a:solidFill>
                <a:ea typeface="MS PGothic" pitchFamily="34" charset="-128"/>
              </a:rPr>
              <a:t>15,480</a:t>
            </a:r>
            <a:r>
              <a:rPr lang="en-US" sz="1400" dirty="0" smtClean="0">
                <a:solidFill>
                  <a:schemeClr val="tx1"/>
                </a:solidFill>
                <a:ea typeface="MS PGothic" pitchFamily="34" charset="-128"/>
              </a:rPr>
              <a:t>) </a:t>
            </a:r>
            <a:endParaRPr lang="en-US" sz="1400" dirty="0" smtClean="0">
              <a:solidFill>
                <a:schemeClr val="tx1"/>
              </a:solidFill>
            </a:endParaRPr>
          </a:p>
          <a:p>
            <a:pPr marL="115888" indent="-174625" defTabSz="914400" eaLnBrk="1" hangingPunct="1">
              <a:lnSpc>
                <a:spcPct val="90000"/>
              </a:lnSpc>
              <a:tabLst>
                <a:tab pos="7372350" algn="r"/>
              </a:tabLst>
            </a:pPr>
            <a:r>
              <a:rPr lang="en-US" sz="1800" b="1" dirty="0" smtClean="0">
                <a:solidFill>
                  <a:schemeClr val="tx1"/>
                </a:solidFill>
                <a:ea typeface="MS PGothic" pitchFamily="34" charset="-128"/>
              </a:rPr>
              <a:t>2013</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356 – </a:t>
            </a:r>
            <a:r>
              <a:rPr lang="en-US" sz="1600" b="1" dirty="0" smtClean="0">
                <a:solidFill>
                  <a:schemeClr val="tx1"/>
                </a:solidFill>
                <a:ea typeface="MS PGothic" pitchFamily="34" charset="-128"/>
              </a:rPr>
              <a:t>Vancouver</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$15,259 -  $ 4,401</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       -- </a:t>
            </a:r>
            <a:r>
              <a:rPr lang="en-US" sz="1600" b="1" dirty="0" smtClean="0">
                <a:solidFill>
                  <a:schemeClr val="tx1"/>
                </a:solidFill>
                <a:ea typeface="MS PGothic" pitchFamily="34" charset="-128"/>
              </a:rPr>
              <a:t>Hawaii</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$10,532 </a:t>
            </a:r>
            <a:r>
              <a:rPr lang="en-US" sz="1600" dirty="0" smtClean="0">
                <a:solidFill>
                  <a:schemeClr val="tx1"/>
                </a:solidFill>
                <a:ea typeface="MS PGothic" pitchFamily="34" charset="-128"/>
              </a:rPr>
              <a:t>- )</a:t>
            </a:r>
            <a:endParaRPr lang="en-US" sz="1400" dirty="0" smtClean="0">
              <a:solidFill>
                <a:schemeClr val="tx1"/>
              </a:solidFill>
              <a:ea typeface="MS PGothic" pitchFamily="34" charset="-128"/>
            </a:endParaRP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1937</TotalTime>
  <Words>739</Words>
  <Application>Microsoft Office PowerPoint</Application>
  <PresentationFormat>On-screen Show (4:3)</PresentationFormat>
  <Paragraphs>202</Paragraphs>
  <Slides>8</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vt:lpstr>
      <vt:lpstr>Microsoft Office Word 97 - 2003 Document</vt:lpstr>
      <vt:lpstr>Slide 1</vt:lpstr>
      <vt:lpstr>Treasurer Report March 2013</vt:lpstr>
      <vt:lpstr>Abstract</vt:lpstr>
      <vt:lpstr>Treasury Net Worth (Unaudited)</vt:lpstr>
      <vt:lpstr>Indian Wells– Sept 2012</vt:lpstr>
      <vt:lpstr>Vancouver, Canada – Jan 2013</vt:lpstr>
      <vt:lpstr>Waikoloa, Hawaii – May 2013</vt:lpstr>
      <vt:lpstr>Historical Attendance</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2013</dc:title>
  <dc:creator>Jon Rosdahl</dc:creator>
  <cp:keywords>March 2013</cp:keywords>
  <cp:lastModifiedBy>Ben</cp:lastModifiedBy>
  <cp:revision>26</cp:revision>
  <cp:lastPrinted>1601-01-01T00:00:00Z</cp:lastPrinted>
  <dcterms:created xsi:type="dcterms:W3CDTF">2012-05-13T15:07:35Z</dcterms:created>
  <dcterms:modified xsi:type="dcterms:W3CDTF">2013-03-17T17:28:44Z</dcterms:modified>
</cp:coreProperties>
</file>