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77" r:id="rId8"/>
    <p:sldId id="278"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6" autoAdjust="0"/>
  </p:normalViewPr>
  <p:slideViewPr>
    <p:cSldViewPr>
      <p:cViewPr varScale="1">
        <p:scale>
          <a:sx n="70" d="100"/>
          <a:sy n="70" d="100"/>
        </p:scale>
        <p:origin x="-1332"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802.11-13/0186r0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7</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 802.</a:t>
            </a:r>
            <a:r>
              <a:rPr lang="en-US" sz="1800" b="1" dirty="0" smtClean="0">
                <a:solidFill>
                  <a:schemeClr val="tx1"/>
                </a:solidFill>
              </a:rPr>
              <a:t>15-13-0135-00-0000</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2012</a:t>
            </a:r>
            <a:endParaRPr lang="en-GB" dirty="0"/>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March </a:t>
            </a:r>
            <a:r>
              <a:rPr lang="en-US" altLang="ko-KR" sz="1600" dirty="0" smtClean="0">
                <a:solidFill>
                  <a:schemeClr val="tx1"/>
                </a:solidFill>
                <a:ea typeface="굴림" pitchFamily="50" charset="-127"/>
              </a:rPr>
              <a:t>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17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a:t>
            </a:r>
            <a:r>
              <a:rPr lang="en-US" altLang="ko-KR" sz="1600" dirty="0" smtClean="0">
                <a:solidFill>
                  <a:schemeClr val="tx1"/>
                </a:solidFill>
                <a:ea typeface="굴림" pitchFamily="50" charset="-127"/>
              </a:rPr>
              <a:t>Rolfe (BCA), </a:t>
            </a:r>
            <a:r>
              <a:rPr lang="en-US" altLang="ko-KR" sz="1600" dirty="0" smtClean="0">
                <a:solidFill>
                  <a:schemeClr val="tx1"/>
                </a:solidFill>
                <a:ea typeface="굴림" pitchFamily="50" charset="-127"/>
              </a:rPr>
              <a:t>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March 2013 for </a:t>
            </a:r>
            <a:r>
              <a:rPr lang="en-US" altLang="ko-KR" sz="1600" dirty="0" smtClean="0">
                <a:solidFill>
                  <a:schemeClr val="tx1"/>
                </a:solidFill>
                <a:ea typeface="굴림" pitchFamily="50" charset="-127"/>
              </a:rPr>
              <a:t>the Joint 802.11/.15 Wireless </a:t>
            </a:r>
            <a:r>
              <a:rPr lang="en-US" altLang="ko-KR" sz="1600" dirty="0" smtClean="0">
                <a:solidFill>
                  <a:schemeClr val="tx1"/>
                </a:solidFill>
                <a:ea typeface="굴림" pitchFamily="50" charset="-127"/>
              </a:rPr>
              <a:t>funds.  </a:t>
            </a:r>
            <a:r>
              <a:rPr lang="en-US" sz="1600" dirty="0" smtClean="0">
                <a:solidFill>
                  <a:schemeClr val="tx1"/>
                </a:solidFill>
              </a:rPr>
              <a:t>See </a:t>
            </a:r>
            <a:r>
              <a:rPr lang="en-US" sz="1600" dirty="0" smtClean="0">
                <a:solidFill>
                  <a:schemeClr val="tx1"/>
                </a:solidFill>
              </a:rPr>
              <a:t>Also </a:t>
            </a:r>
            <a:r>
              <a:rPr lang="en-US" sz="1600" dirty="0" smtClean="0">
                <a:solidFill>
                  <a:schemeClr val="tx1"/>
                </a:solidFill>
              </a:rPr>
              <a:t>document # </a:t>
            </a:r>
            <a:r>
              <a:rPr lang="en-GB" sz="1600" dirty="0" smtClean="0">
                <a:solidFill>
                  <a:srgbClr val="000000"/>
                </a:solidFill>
                <a:latin typeface="Times New Roman" pitchFamily="16" charset="0"/>
                <a:ea typeface="MS Gothic" charset="-128"/>
                <a:cs typeface="Arial Unicode MS" charset="0"/>
              </a:rPr>
              <a:t>11-13/0186r0</a:t>
            </a:r>
            <a:r>
              <a:rPr lang="en-GB" sz="1600" b="1" dirty="0" smtClean="0">
                <a:solidFill>
                  <a:srgbClr val="000000"/>
                </a:solidFill>
                <a:latin typeface="Times New Roman" pitchFamily="16" charset="0"/>
                <a:ea typeface="MS Gothic" charset="-128"/>
                <a:cs typeface="Arial Unicode MS" charset="0"/>
              </a:rPr>
              <a:t> .</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2013-3-18</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26" name="Document" r:id="rId4" imgW="8267030" imgH="2947315"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Rectangle 12"/>
          <p:cNvSpPr/>
          <p:nvPr/>
        </p:nvSpPr>
        <p:spPr>
          <a:xfrm>
            <a:off x="2337431" y="4953000"/>
            <a:ext cx="4308039" cy="461665"/>
          </a:xfrm>
          <a:prstGeom prst="rect">
            <a:avLst/>
          </a:prstGeom>
        </p:spPr>
        <p:txBody>
          <a:bodyPr wrap="none">
            <a:spAutoFit/>
          </a:bodyPr>
          <a:lstStyle/>
          <a:p>
            <a:pPr algn="ctr"/>
            <a:r>
              <a:rPr lang="en-US" dirty="0" smtClean="0">
                <a:solidFill>
                  <a:schemeClr val="tx1"/>
                </a:solidFill>
                <a:cs typeface="Arial Unicode MS" charset="0"/>
              </a:rPr>
              <a:t>802.11 document # </a:t>
            </a:r>
            <a:r>
              <a:rPr lang="en-GB" b="1" dirty="0" smtClean="0">
                <a:solidFill>
                  <a:srgbClr val="000000"/>
                </a:solidFill>
                <a:latin typeface="Times New Roman" pitchFamily="16" charset="0"/>
                <a:ea typeface="MS Gothic" charset="-128"/>
                <a:cs typeface="Arial Unicode MS" charset="0"/>
              </a:rPr>
              <a:t>11-13/0186r0</a:t>
            </a:r>
            <a:endParaRPr lang="en-GB" b="1" dirty="0" smtClean="0">
              <a:solidFill>
                <a:srgbClr val="000000"/>
              </a:solidFill>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March 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latin typeface="Times New Roman" pitchFamily="16" charset="0"/>
                <a:ea typeface="MS Gothic" charset="-128"/>
                <a:cs typeface="Arial Unicode MS" charset="0"/>
              </a:rPr>
              <a:t>11-13/0186r0 </a:t>
            </a: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8006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2012 – $599,205.26</a:t>
            </a:r>
          </a:p>
          <a:p>
            <a:pPr lvl="1" defTabSz="914400" eaLnBrk="1" hangingPunct="1">
              <a:lnSpc>
                <a:spcPct val="90000"/>
              </a:lnSpc>
              <a:tabLst>
                <a:tab pos="7372350" algn="r"/>
              </a:tabLst>
            </a:pPr>
            <a:r>
              <a:rPr lang="en-US" sz="1600" dirty="0" smtClean="0"/>
              <a:t>IEEE account: $392,765.18 + 123.43 - $7465.06 + 108.61 = $385,532.16</a:t>
            </a:r>
          </a:p>
          <a:p>
            <a:pPr lvl="1" defTabSz="914400" eaLnBrk="1" hangingPunct="1">
              <a:lnSpc>
                <a:spcPct val="90000"/>
              </a:lnSpc>
              <a:tabLst>
                <a:tab pos="7372350" algn="r"/>
              </a:tabLst>
            </a:pPr>
            <a:r>
              <a:rPr lang="en-US" sz="1600" dirty="0" smtClean="0"/>
              <a:t>Face-to-Face:  $64,502.51 +90,000- $14,285.23 +105,750.00 – 32,294.18  = $213,673.10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Feb 28, 2012 - </a:t>
            </a:r>
          </a:p>
          <a:p>
            <a:pPr lvl="1" defTabSz="914400" eaLnBrk="1" hangingPunct="1">
              <a:lnSpc>
                <a:spcPct val="90000"/>
              </a:lnSpc>
              <a:tabLst>
                <a:tab pos="7372350" algn="r"/>
              </a:tabLst>
            </a:pPr>
            <a:r>
              <a:rPr lang="en-US" sz="1600" dirty="0" smtClean="0"/>
              <a:t>IEEE account: $385,532.16 + 108.05 +88.43 = $385,728.64</a:t>
            </a:r>
          </a:p>
          <a:p>
            <a:pPr lvl="1" defTabSz="914400" eaLnBrk="1" hangingPunct="1">
              <a:lnSpc>
                <a:spcPct val="90000"/>
              </a:lnSpc>
              <a:tabLst>
                <a:tab pos="7372350" algn="r"/>
              </a:tabLst>
            </a:pPr>
            <a:r>
              <a:rPr lang="en-US" sz="1600" dirty="0" smtClean="0"/>
              <a:t>Face-to-Face:  $213,673.10 +56,700 – 63,953.92 + 6600 -158,170.28 = 64,848.90</a:t>
            </a:r>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	$213,900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r>
              <a:rPr lang="en-US" sz="1400" dirty="0" smtClean="0">
                <a:solidFill>
                  <a:schemeClr val="tx1"/>
                </a:solidFill>
                <a:ea typeface="MS PGothic" pitchFamily="34" charset="-128"/>
              </a:rPr>
              <a:t>$3,106</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r>
              <a:rPr lang="en-US" sz="1400" dirty="0" smtClean="0">
                <a:solidFill>
                  <a:schemeClr val="tx1"/>
                </a:solidFill>
                <a:ea typeface="MS PGothic" pitchFamily="34" charset="-128"/>
              </a:rPr>
              <a:t>314</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	$201,526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	 $12,584.04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	 $12,043.66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$38,940.48</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$82,750	$82,750	 $82,006.46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t>
            </a:r>
            <a:r>
              <a:rPr lang="en-US" sz="1400" dirty="0">
                <a:solidFill>
                  <a:schemeClr val="tx1"/>
                </a:solidFill>
                <a:ea typeface="MS PGothic" pitchFamily="34" charset="-128"/>
              </a:rPr>
              <a:t>Services	$</a:t>
            </a:r>
            <a:r>
              <a:rPr lang="en-US" sz="1400" dirty="0" smtClean="0">
                <a:solidFill>
                  <a:schemeClr val="tx1"/>
                </a:solidFill>
                <a:ea typeface="MS PGothic" pitchFamily="34" charset="-128"/>
              </a:rPr>
              <a:t>42,000	$37,700	 $36,817.60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	 $13,834.45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	 $4,299.78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	$1000.00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	 $15,480</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 Budget </a:t>
            </a:r>
            <a:r>
              <a:rPr lang="en-US" sz="1800" b="1" dirty="0" smtClean="0">
                <a:solidFill>
                  <a:schemeClr val="tx1"/>
                </a:solidFill>
                <a:ea typeface="MS PGothic" pitchFamily="34" charset="-128"/>
              </a:rPr>
              <a:t>Sept</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Budget Nov </a:t>
            </a:r>
            <a:endParaRPr lang="en-US" sz="18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               $231,000                  $247,650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$3,500                        $  3,500                            $   9,525</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343	356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$229,793	    $261,566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r>
              <a:rPr lang="en-US" sz="1400" dirty="0" smtClean="0">
                <a:solidFill>
                  <a:schemeClr val="tx1"/>
                </a:solidFill>
                <a:ea typeface="MS PGothic" pitchFamily="34" charset="-128"/>
              </a:rPr>
              <a:t>                    $19,531                      $ 23,518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r>
              <a:rPr lang="en-US" sz="1400" dirty="0" smtClean="0">
                <a:solidFill>
                  <a:schemeClr val="tx1"/>
                </a:solidFill>
                <a:ea typeface="MS PGothic" pitchFamily="34" charset="-128"/>
              </a:rPr>
              <a:t>                    $12,550                      $ 15,878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$ 45,660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$95,201                     $92,000                      $107,754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$42,687                      $ 46,708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$14,850                      $ 14,551</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$ 7,250                       $  6,313</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$ 1,600                       $  1,184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r>
              <a:rPr lang="en-US" sz="1600" b="1" dirty="0" smtClean="0">
                <a:solidFill>
                  <a:schemeClr val="tx1"/>
                </a:solidFill>
                <a:ea typeface="MS PGothic" pitchFamily="34" charset="-128"/>
              </a:rPr>
              <a:t>          $4,707.00               </a:t>
            </a:r>
            <a:r>
              <a:rPr lang="en-US" sz="1600" b="1" dirty="0" smtClean="0">
                <a:solidFill>
                  <a:srgbClr val="FF0000"/>
                </a:solidFill>
                <a:ea typeface="MS PGothic" pitchFamily="34" charset="-128"/>
              </a:rPr>
              <a:t>$(4,401)</a:t>
            </a:r>
            <a:endParaRPr lang="en-US" sz="1600" b="1" dirty="0">
              <a:solidFill>
                <a:srgbClr val="FF0000"/>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June 19</a:t>
            </a:r>
            <a:endParaRPr lang="en-US" sz="1800" b="1" dirty="0">
              <a:solidFill>
                <a:schemeClr val="tx1"/>
              </a:solidFill>
              <a:ea typeface="MS PGothic" pitchFamily="34" charset="-128"/>
            </a:endParaRPr>
          </a:p>
        </p:txBody>
      </p:sp>
      <p:sp>
        <p:nvSpPr>
          <p:cNvPr id="12" name="Text Box 8"/>
          <p:cNvSpPr txBox="1">
            <a:spLocks noChangeArrowheads="1"/>
          </p:cNvSpPr>
          <p:nvPr/>
        </p:nvSpPr>
        <p:spPr bwMode="auto">
          <a:xfrm>
            <a:off x="5334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07</a:t>
            </a:r>
            <a:endParaRPr lang="en-US" sz="1800" b="1" dirty="0">
              <a:solidFill>
                <a:schemeClr val="tx1"/>
              </a:solidFill>
              <a:ea typeface="MS PGothic" pitchFamily="34" charset="-128"/>
            </a:endParaRPr>
          </a:p>
        </p:txBody>
      </p:sp>
      <p:sp>
        <p:nvSpPr>
          <p:cNvPr id="13" name="Text Box 8"/>
          <p:cNvSpPr txBox="1">
            <a:spLocks noChangeArrowheads="1"/>
          </p:cNvSpPr>
          <p:nvPr/>
        </p:nvSpPr>
        <p:spPr bwMode="auto">
          <a:xfrm>
            <a:off x="6858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Final Expenses  Jan 07</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10,683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$37,500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$60,000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$39,500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$12,250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1,550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a:t>
            </a: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11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a:t>
            </a:r>
            <a:r>
              <a:rPr lang="en-US" sz="1400" i="1" dirty="0" smtClean="0">
                <a:solidFill>
                  <a:schemeClr val="tx1"/>
                </a:solidFill>
                <a:ea typeface="MS PGothic" pitchFamily="34" charset="-128"/>
              </a:rPr>
              <a:t>15,480</a:t>
            </a:r>
            <a:r>
              <a:rPr lang="en-US" sz="1400" dirty="0" smtClean="0">
                <a:solidFill>
                  <a:schemeClr val="tx1"/>
                </a:solidFill>
                <a:ea typeface="MS PGothic" pitchFamily="34" charset="-128"/>
              </a:rPr>
              <a:t>)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$ 4,401</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$10,532 </a:t>
            </a:r>
            <a:r>
              <a:rPr lang="en-US" sz="1600"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1937</TotalTime>
  <Words>739</Words>
  <Application>Microsoft Office PowerPoint</Application>
  <PresentationFormat>On-screen Show (4:3)</PresentationFormat>
  <Paragraphs>202</Paragraphs>
  <Slides>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Microsoft Office Word 97 - 2003 Document</vt:lpstr>
      <vt:lpstr>Slide 1</vt:lpstr>
      <vt:lpstr>Treasurer Report March 2013</vt:lpstr>
      <vt:lpstr>Abstract</vt:lpstr>
      <vt:lpstr>Treasury Net Worth (Unaudited)</vt:lpstr>
      <vt:lpstr>Indian Wells– Sept 2012</vt:lpstr>
      <vt:lpstr>Vancouver, Canada – Jan 2013</vt:lpstr>
      <vt:lpstr>Waikoloa, Hawaii – May 2013</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26</cp:revision>
  <cp:lastPrinted>1601-01-01T00:00:00Z</cp:lastPrinted>
  <dcterms:created xsi:type="dcterms:W3CDTF">2012-05-13T15:07:35Z</dcterms:created>
  <dcterms:modified xsi:type="dcterms:W3CDTF">2013-03-17T17:28:44Z</dcterms:modified>
</cp:coreProperties>
</file>