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9" r:id="rId2"/>
    <p:sldId id="256" r:id="rId3"/>
    <p:sldId id="267" r:id="rId4"/>
    <p:sldId id="264" r:id="rId5"/>
    <p:sldId id="260" r:id="rId6"/>
    <p:sldId id="261" r:id="rId7"/>
    <p:sldId id="266" r:id="rId8"/>
    <p:sldId id="262" r:id="rId9"/>
    <p:sldId id="263" r:id="rId10"/>
    <p:sldId id="258" r:id="rId11"/>
    <p:sldId id="268" r:id="rId12"/>
    <p:sldId id="269"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33"/>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0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a:t>Page </a:t>
            </a:r>
            <a:fld id="{3F65FA3C-7E07-49D1-A726-8B8C9DF74DAA}" type="slidenum">
              <a:rPr lang="en-US" altLang="ja-JP"/>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pPr defTabSz="933450"/>
            <a:r>
              <a:rPr lang="en-US" altLang="ja-JP"/>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3067241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ja-JP"/>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ja-JP"/>
              <a:t>Page </a:t>
            </a:r>
            <a:fld id="{763A2F58-572E-4269-B6F7-D05497B853AD}" type="slidenum">
              <a:rPr lang="en-US" altLang="ja-JP"/>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96832841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5866ADCA-C324-44AA-9963-C383FAABF5B4}" type="slidenum">
              <a:rPr lang="en-US" altLang="ja-JP"/>
              <a:pPr/>
              <a:t>2</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5866ADCA-C324-44AA-9963-C383FAABF5B4}" type="slidenum">
              <a:rPr lang="en-US" altLang="ja-JP"/>
              <a:pPr/>
              <a:t>3</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5866ADCA-C324-44AA-9963-C383FAABF5B4}" type="slidenum">
              <a:rPr lang="en-US" altLang="ja-JP"/>
              <a:pPr/>
              <a:t>4</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5866ADCA-C324-44AA-9963-C383FAABF5B4}" type="slidenum">
              <a:rPr lang="en-US" altLang="ja-JP"/>
              <a:pPr/>
              <a:t>5</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5866ADCA-C324-44AA-9963-C383FAABF5B4}" type="slidenum">
              <a:rPr lang="en-US" altLang="ja-JP"/>
              <a:pPr/>
              <a:t>6</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5866ADCA-C324-44AA-9963-C383FAABF5B4}" type="slidenum">
              <a:rPr lang="en-US" altLang="ja-JP"/>
              <a:pPr/>
              <a:t>7</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5866ADCA-C324-44AA-9963-C383FAABF5B4}" type="slidenum">
              <a:rPr lang="en-US" altLang="ja-JP"/>
              <a:pPr/>
              <a:t>8</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a:t>doc.: IEEE 802.15-&lt;doc#&gt;</a:t>
            </a:r>
          </a:p>
        </p:txBody>
      </p:sp>
      <p:sp>
        <p:nvSpPr>
          <p:cNvPr id="5" name="Rectangle 3"/>
          <p:cNvSpPr>
            <a:spLocks noGrp="1" noChangeArrowheads="1"/>
          </p:cNvSpPr>
          <p:nvPr>
            <p:ph type="dt" idx="1"/>
          </p:nvPr>
        </p:nvSpPr>
        <p:spPr>
          <a:ln/>
        </p:spPr>
        <p:txBody>
          <a:bodyPr/>
          <a:lstStyle/>
          <a:p>
            <a:r>
              <a:rPr lang="en-US" altLang="ja-JP"/>
              <a:t>&lt;month year&gt;</a:t>
            </a:r>
          </a:p>
        </p:txBody>
      </p:sp>
      <p:sp>
        <p:nvSpPr>
          <p:cNvPr id="6" name="Rectangle 6"/>
          <p:cNvSpPr>
            <a:spLocks noGrp="1" noChangeArrowheads="1"/>
          </p:cNvSpPr>
          <p:nvPr>
            <p:ph type="ftr" sz="quarter" idx="4"/>
          </p:nvPr>
        </p:nvSpPr>
        <p:spPr>
          <a:ln/>
        </p:spPr>
        <p:txBody>
          <a:bodyPr/>
          <a:lstStyle/>
          <a:p>
            <a:pPr lvl="4"/>
            <a:r>
              <a:rPr lang="en-US" altLang="ja-JP"/>
              <a:t>&lt;author&gt;, &lt;company&gt;</a:t>
            </a:r>
          </a:p>
        </p:txBody>
      </p:sp>
      <p:sp>
        <p:nvSpPr>
          <p:cNvPr id="7" name="Rectangle 7"/>
          <p:cNvSpPr>
            <a:spLocks noGrp="1" noChangeArrowheads="1"/>
          </p:cNvSpPr>
          <p:nvPr>
            <p:ph type="sldNum" sz="quarter" idx="5"/>
          </p:nvPr>
        </p:nvSpPr>
        <p:spPr>
          <a:ln/>
        </p:spPr>
        <p:txBody>
          <a:bodyPr/>
          <a:lstStyle/>
          <a:p>
            <a:r>
              <a:rPr lang="en-US" altLang="ja-JP"/>
              <a:t>Page </a:t>
            </a:r>
            <a:fld id="{5866ADCA-C324-44AA-9963-C383FAABF5B4}" type="slidenum">
              <a:rPr lang="en-US" altLang="ja-JP"/>
              <a:pPr/>
              <a:t>9</a:t>
            </a:fld>
            <a:endParaRPr lang="en-US" altLang="ja-JP"/>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ja-JP"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Shusaku Shimada, Schubiquist Technologies Guild</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A3A14426-902C-43FD-830E-04D1C2AF30A1}" type="slidenum">
              <a:rPr lang="en-US" altLang="ja-JP"/>
              <a:pPr/>
              <a:t>‹#›</a:t>
            </a:fld>
            <a:endParaRPr lang="en-US" altLang="ja-JP"/>
          </a:p>
        </p:txBody>
      </p:sp>
    </p:spTree>
    <p:extLst>
      <p:ext uri="{BB962C8B-B14F-4D97-AF65-F5344CB8AC3E}">
        <p14:creationId xmlns:p14="http://schemas.microsoft.com/office/powerpoint/2010/main" val="4140840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Shusaku Shimada, Schubiquist Technologies Guild</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2C38CA08-E8A9-4EDE-A3DD-D5957209952E}" type="slidenum">
              <a:rPr lang="en-US" altLang="ja-JP"/>
              <a:pPr/>
              <a:t>‹#›</a:t>
            </a:fld>
            <a:endParaRPr lang="en-US" altLang="ja-JP"/>
          </a:p>
        </p:txBody>
      </p:sp>
    </p:spTree>
    <p:extLst>
      <p:ext uri="{BB962C8B-B14F-4D97-AF65-F5344CB8AC3E}">
        <p14:creationId xmlns:p14="http://schemas.microsoft.com/office/powerpoint/2010/main" val="1898471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Shusaku Shimada, Schubiquist Technologies Guild</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8CC9EAB4-1901-4456-B63B-D208810B776E}" type="slidenum">
              <a:rPr lang="en-US" altLang="ja-JP"/>
              <a:pPr/>
              <a:t>‹#›</a:t>
            </a:fld>
            <a:endParaRPr lang="en-US" altLang="ja-JP"/>
          </a:p>
        </p:txBody>
      </p:sp>
    </p:spTree>
    <p:extLst>
      <p:ext uri="{BB962C8B-B14F-4D97-AF65-F5344CB8AC3E}">
        <p14:creationId xmlns:p14="http://schemas.microsoft.com/office/powerpoint/2010/main" val="834877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Shusaku Shimada, Schubiquist Technologies Guild</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724FDBEF-8B7A-44F1-8E5A-7A9CF4BC5F4A}" type="slidenum">
              <a:rPr lang="en-US" altLang="ja-JP"/>
              <a:pPr/>
              <a:t>‹#›</a:t>
            </a:fld>
            <a:endParaRPr lang="en-US" altLang="ja-JP"/>
          </a:p>
        </p:txBody>
      </p:sp>
    </p:spTree>
    <p:extLst>
      <p:ext uri="{BB962C8B-B14F-4D97-AF65-F5344CB8AC3E}">
        <p14:creationId xmlns:p14="http://schemas.microsoft.com/office/powerpoint/2010/main" val="27171213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lvl1pPr>
              <a:defRPr/>
            </a:lvl1pPr>
          </a:lstStyle>
          <a:p>
            <a:r>
              <a:rPr lang="en-US" altLang="ja-JP" smtClean="0"/>
              <a:t>Shusaku Shimada, Schubiquist Technologies Guild</a:t>
            </a:r>
            <a:endParaRPr lang="en-US" altLang="ja-JP"/>
          </a:p>
        </p:txBody>
      </p:sp>
      <p:sp>
        <p:nvSpPr>
          <p:cNvPr id="6" name="スライド番号プレースホルダー 5"/>
          <p:cNvSpPr>
            <a:spLocks noGrp="1"/>
          </p:cNvSpPr>
          <p:nvPr>
            <p:ph type="sldNum" sz="quarter" idx="12"/>
          </p:nvPr>
        </p:nvSpPr>
        <p:spPr/>
        <p:txBody>
          <a:bodyPr/>
          <a:lstStyle>
            <a:lvl1pPr>
              <a:defRPr/>
            </a:lvl1pPr>
          </a:lstStyle>
          <a:p>
            <a:r>
              <a:rPr lang="en-US" altLang="ja-JP"/>
              <a:t>Slide </a:t>
            </a:r>
            <a:fld id="{0C9DF2F7-493E-4958-9EC2-870B552737D5}" type="slidenum">
              <a:rPr lang="en-US" altLang="ja-JP"/>
              <a:pPr/>
              <a:t>‹#›</a:t>
            </a:fld>
            <a:endParaRPr lang="en-US" altLang="ja-JP"/>
          </a:p>
        </p:txBody>
      </p:sp>
    </p:spTree>
    <p:extLst>
      <p:ext uri="{BB962C8B-B14F-4D97-AF65-F5344CB8AC3E}">
        <p14:creationId xmlns:p14="http://schemas.microsoft.com/office/powerpoint/2010/main" val="2883277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p:txBody>
          <a:bodyPr/>
          <a:lstStyle>
            <a:lvl1pPr>
              <a:defRPr/>
            </a:lvl1pPr>
          </a:lstStyle>
          <a:p>
            <a:r>
              <a:rPr lang="en-US" altLang="ja-JP" smtClean="0"/>
              <a:t>March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Shusaku Shimada, Schubiquist Technologies Guild</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D2B66C51-4665-4F2A-8D97-0750F9A02239}" type="slidenum">
              <a:rPr lang="en-US" altLang="ja-JP"/>
              <a:pPr/>
              <a:t>‹#›</a:t>
            </a:fld>
            <a:endParaRPr lang="en-US" altLang="ja-JP"/>
          </a:p>
        </p:txBody>
      </p:sp>
    </p:spTree>
    <p:extLst>
      <p:ext uri="{BB962C8B-B14F-4D97-AF65-F5344CB8AC3E}">
        <p14:creationId xmlns:p14="http://schemas.microsoft.com/office/powerpoint/2010/main" val="33472483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6"/>
          <p:cNvSpPr>
            <a:spLocks noGrp="1"/>
          </p:cNvSpPr>
          <p:nvPr>
            <p:ph type="dt" sz="half" idx="10"/>
          </p:nvPr>
        </p:nvSpPr>
        <p:spPr/>
        <p:txBody>
          <a:bodyPr/>
          <a:lstStyle>
            <a:lvl1pPr>
              <a:defRPr/>
            </a:lvl1pPr>
          </a:lstStyle>
          <a:p>
            <a:r>
              <a:rPr lang="en-US" altLang="ja-JP" smtClean="0"/>
              <a:t>March 2013</a:t>
            </a:r>
            <a:endParaRPr lang="en-US" altLang="ja-JP"/>
          </a:p>
        </p:txBody>
      </p:sp>
      <p:sp>
        <p:nvSpPr>
          <p:cNvPr id="8" name="フッター プレースホルダー 7"/>
          <p:cNvSpPr>
            <a:spLocks noGrp="1"/>
          </p:cNvSpPr>
          <p:nvPr>
            <p:ph type="ftr" sz="quarter" idx="11"/>
          </p:nvPr>
        </p:nvSpPr>
        <p:spPr/>
        <p:txBody>
          <a:bodyPr/>
          <a:lstStyle>
            <a:lvl1pPr>
              <a:defRPr/>
            </a:lvl1pPr>
          </a:lstStyle>
          <a:p>
            <a:r>
              <a:rPr lang="en-US" altLang="ja-JP" smtClean="0"/>
              <a:t>Shusaku Shimada, Schubiquist Technologies Guild</a:t>
            </a:r>
            <a:endParaRPr lang="en-US" altLang="ja-JP"/>
          </a:p>
        </p:txBody>
      </p:sp>
      <p:sp>
        <p:nvSpPr>
          <p:cNvPr id="9" name="スライド番号プレースホルダー 8"/>
          <p:cNvSpPr>
            <a:spLocks noGrp="1"/>
          </p:cNvSpPr>
          <p:nvPr>
            <p:ph type="sldNum" sz="quarter" idx="12"/>
          </p:nvPr>
        </p:nvSpPr>
        <p:spPr/>
        <p:txBody>
          <a:bodyPr/>
          <a:lstStyle>
            <a:lvl1pPr>
              <a:defRPr/>
            </a:lvl1pPr>
          </a:lstStyle>
          <a:p>
            <a:r>
              <a:rPr lang="en-US" altLang="ja-JP"/>
              <a:t>Slide </a:t>
            </a:r>
            <a:fld id="{83710DAC-AC41-4381-BF34-2BB2D64D8779}" type="slidenum">
              <a:rPr lang="en-US" altLang="ja-JP"/>
              <a:pPr/>
              <a:t>‹#›</a:t>
            </a:fld>
            <a:endParaRPr lang="en-US" altLang="ja-JP"/>
          </a:p>
        </p:txBody>
      </p:sp>
    </p:spTree>
    <p:extLst>
      <p:ext uri="{BB962C8B-B14F-4D97-AF65-F5344CB8AC3E}">
        <p14:creationId xmlns:p14="http://schemas.microsoft.com/office/powerpoint/2010/main" val="916506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p:txBody>
          <a:bodyPr/>
          <a:lstStyle>
            <a:lvl1pPr>
              <a:defRPr/>
            </a:lvl1pPr>
          </a:lstStyle>
          <a:p>
            <a:r>
              <a:rPr lang="en-US" altLang="ja-JP" smtClean="0"/>
              <a:t>March 2013</a:t>
            </a:r>
            <a:endParaRPr lang="en-US" altLang="ja-JP"/>
          </a:p>
        </p:txBody>
      </p:sp>
      <p:sp>
        <p:nvSpPr>
          <p:cNvPr id="4" name="フッター プレースホルダー 3"/>
          <p:cNvSpPr>
            <a:spLocks noGrp="1"/>
          </p:cNvSpPr>
          <p:nvPr>
            <p:ph type="ftr" sz="quarter" idx="11"/>
          </p:nvPr>
        </p:nvSpPr>
        <p:spPr/>
        <p:txBody>
          <a:bodyPr/>
          <a:lstStyle>
            <a:lvl1pPr>
              <a:defRPr/>
            </a:lvl1pPr>
          </a:lstStyle>
          <a:p>
            <a:r>
              <a:rPr lang="en-US" altLang="ja-JP" smtClean="0"/>
              <a:t>Shusaku Shimada, Schubiquist Technologies Guild</a:t>
            </a:r>
            <a:endParaRPr lang="en-US" altLang="ja-JP"/>
          </a:p>
        </p:txBody>
      </p:sp>
      <p:sp>
        <p:nvSpPr>
          <p:cNvPr id="5" name="スライド番号プレースホルダー 4"/>
          <p:cNvSpPr>
            <a:spLocks noGrp="1"/>
          </p:cNvSpPr>
          <p:nvPr>
            <p:ph type="sldNum" sz="quarter" idx="12"/>
          </p:nvPr>
        </p:nvSpPr>
        <p:spPr/>
        <p:txBody>
          <a:bodyPr/>
          <a:lstStyle>
            <a:lvl1pPr>
              <a:defRPr/>
            </a:lvl1pPr>
          </a:lstStyle>
          <a:p>
            <a:r>
              <a:rPr lang="en-US" altLang="ja-JP"/>
              <a:t>Slide </a:t>
            </a:r>
            <a:fld id="{793B0F95-B611-4A6E-BF93-68767ABD9715}" type="slidenum">
              <a:rPr lang="en-US" altLang="ja-JP"/>
              <a:pPr/>
              <a:t>‹#›</a:t>
            </a:fld>
            <a:endParaRPr lang="en-US" altLang="ja-JP"/>
          </a:p>
        </p:txBody>
      </p:sp>
    </p:spTree>
    <p:extLst>
      <p:ext uri="{BB962C8B-B14F-4D97-AF65-F5344CB8AC3E}">
        <p14:creationId xmlns:p14="http://schemas.microsoft.com/office/powerpoint/2010/main" val="43688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dirty="0" smtClean="0"/>
              <a:t>March 2013</a:t>
            </a:r>
            <a:endParaRPr lang="en-US" altLang="ja-JP" dirty="0"/>
          </a:p>
        </p:txBody>
      </p:sp>
      <p:sp>
        <p:nvSpPr>
          <p:cNvPr id="3" name="フッター プレースホルダー 2"/>
          <p:cNvSpPr>
            <a:spLocks noGrp="1"/>
          </p:cNvSpPr>
          <p:nvPr>
            <p:ph type="ftr" sz="quarter" idx="11"/>
          </p:nvPr>
        </p:nvSpPr>
        <p:spPr>
          <a:xfrm>
            <a:off x="5292080" y="6475413"/>
            <a:ext cx="3318520" cy="184666"/>
          </a:xfrm>
        </p:spPr>
        <p:txBody>
          <a:bodyPr/>
          <a:lstStyle>
            <a:lvl1pPr>
              <a:defRPr/>
            </a:lvl1pPr>
          </a:lstStyle>
          <a:p>
            <a:r>
              <a:rPr lang="en-US" altLang="ja-JP" dirty="0" smtClean="0"/>
              <a:t>Shusaku Shimada, Schubiquist Technologies Guild</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a:t>Slide </a:t>
            </a:r>
            <a:fld id="{BC99F158-C75B-40F8-B5DE-94E6E0D9E7AA}" type="slidenum">
              <a:rPr lang="en-US" altLang="ja-JP"/>
              <a:pPr/>
              <a:t>‹#›</a:t>
            </a:fld>
            <a:endParaRPr lang="en-US" altLang="ja-JP"/>
          </a:p>
        </p:txBody>
      </p:sp>
    </p:spTree>
    <p:extLst>
      <p:ext uri="{BB962C8B-B14F-4D97-AF65-F5344CB8AC3E}">
        <p14:creationId xmlns:p14="http://schemas.microsoft.com/office/powerpoint/2010/main" val="568499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March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Shusaku Shimada, Schubiquist Technologies Guild</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FB000AC5-C7BD-44A7-A8AD-21CBDBBC0BCF}" type="slidenum">
              <a:rPr lang="en-US" altLang="ja-JP"/>
              <a:pPr/>
              <a:t>‹#›</a:t>
            </a:fld>
            <a:endParaRPr lang="en-US" altLang="ja-JP"/>
          </a:p>
        </p:txBody>
      </p:sp>
    </p:spTree>
    <p:extLst>
      <p:ext uri="{BB962C8B-B14F-4D97-AF65-F5344CB8AC3E}">
        <p14:creationId xmlns:p14="http://schemas.microsoft.com/office/powerpoint/2010/main" val="29243320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アイコンをクリックして図を追加</a:t>
            </a:r>
            <a:endParaRPr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日付プレースホルダー 4"/>
          <p:cNvSpPr>
            <a:spLocks noGrp="1"/>
          </p:cNvSpPr>
          <p:nvPr>
            <p:ph type="dt" sz="half" idx="10"/>
          </p:nvPr>
        </p:nvSpPr>
        <p:spPr/>
        <p:txBody>
          <a:bodyPr/>
          <a:lstStyle>
            <a:lvl1pPr>
              <a:defRPr/>
            </a:lvl1pPr>
          </a:lstStyle>
          <a:p>
            <a:r>
              <a:rPr lang="en-US" altLang="ja-JP" smtClean="0"/>
              <a:t>March 2013</a:t>
            </a:r>
            <a:endParaRPr lang="en-US" altLang="ja-JP"/>
          </a:p>
        </p:txBody>
      </p:sp>
      <p:sp>
        <p:nvSpPr>
          <p:cNvPr id="6" name="フッター プレースホルダー 5"/>
          <p:cNvSpPr>
            <a:spLocks noGrp="1"/>
          </p:cNvSpPr>
          <p:nvPr>
            <p:ph type="ftr" sz="quarter" idx="11"/>
          </p:nvPr>
        </p:nvSpPr>
        <p:spPr/>
        <p:txBody>
          <a:bodyPr/>
          <a:lstStyle>
            <a:lvl1pPr>
              <a:defRPr/>
            </a:lvl1pPr>
          </a:lstStyle>
          <a:p>
            <a:r>
              <a:rPr lang="en-US" altLang="ja-JP" smtClean="0"/>
              <a:t>Shusaku Shimada, Schubiquist Technologies Guild</a:t>
            </a:r>
            <a:endParaRPr lang="en-US" altLang="ja-JP"/>
          </a:p>
        </p:txBody>
      </p:sp>
      <p:sp>
        <p:nvSpPr>
          <p:cNvPr id="7" name="スライド番号プレースホルダー 6"/>
          <p:cNvSpPr>
            <a:spLocks noGrp="1"/>
          </p:cNvSpPr>
          <p:nvPr>
            <p:ph type="sldNum" sz="quarter" idx="12"/>
          </p:nvPr>
        </p:nvSpPr>
        <p:spPr/>
        <p:txBody>
          <a:bodyPr/>
          <a:lstStyle>
            <a:lvl1pPr>
              <a:defRPr/>
            </a:lvl1pPr>
          </a:lstStyle>
          <a:p>
            <a:r>
              <a:rPr lang="en-US" altLang="ja-JP"/>
              <a:t>Slide </a:t>
            </a:r>
            <a:fld id="{9D890F59-8B36-4C87-A7FC-448BD6F35B03}" type="slidenum">
              <a:rPr lang="en-US" altLang="ja-JP"/>
              <a:pPr/>
              <a:t>‹#›</a:t>
            </a:fld>
            <a:endParaRPr lang="en-US" altLang="ja-JP"/>
          </a:p>
        </p:txBody>
      </p:sp>
    </p:spTree>
    <p:extLst>
      <p:ext uri="{BB962C8B-B14F-4D97-AF65-F5344CB8AC3E}">
        <p14:creationId xmlns:p14="http://schemas.microsoft.com/office/powerpoint/2010/main" val="4177416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smtClean="0"/>
              <a:t>March 2013</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smtClean="0"/>
              <a:t>Shusaku Shimada, Schubiquist Technologies Guild</a:t>
            </a:r>
            <a:endParaRPr lang="en-US" altLang="ja-JP"/>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a:t>Slide </a:t>
            </a:r>
            <a:fld id="{99D229D6-F542-4569-8181-FAF54ECB323A}" type="slidenum">
              <a:rPr lang="en-US" altLang="ja-JP"/>
              <a:pPr/>
              <a:t>‹#›</a:t>
            </a:fld>
            <a:endParaRPr lang="en-US" altLang="ja-JP"/>
          </a:p>
        </p:txBody>
      </p:sp>
      <p:sp>
        <p:nvSpPr>
          <p:cNvPr id="1031" name="Rectangle 7"/>
          <p:cNvSpPr>
            <a:spLocks noChangeArrowheads="1"/>
          </p:cNvSpPr>
          <p:nvPr/>
        </p:nvSpPr>
        <p:spPr bwMode="auto">
          <a:xfrm>
            <a:off x="3635896" y="394156"/>
            <a:ext cx="4822304"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ja-JP" sz="1400" b="1" dirty="0">
                <a:ea typeface="ＭＳ Ｐゴシック" charset="-128"/>
              </a:rPr>
              <a:t>doc.: IEEE </a:t>
            </a:r>
            <a:r>
              <a:rPr lang="en-US" altLang="ja-JP" sz="1400" b="1" dirty="0" smtClean="0">
                <a:ea typeface="ＭＳ Ｐゴシック" charset="-128"/>
              </a:rPr>
              <a:t>802.15-13-0132-02-0sru</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p:txBody>
          <a:bodyPr/>
          <a:lstStyle/>
          <a:p>
            <a:r>
              <a:rPr lang="en-US" altLang="ja-JP" smtClean="0"/>
              <a:t>March 2013</a:t>
            </a:r>
            <a:endParaRPr lang="en-US" altLang="ja-JP"/>
          </a:p>
        </p:txBody>
      </p:sp>
      <p:sp>
        <p:nvSpPr>
          <p:cNvPr id="5" name="フッター プレースホルダー 2"/>
          <p:cNvSpPr>
            <a:spLocks noGrp="1"/>
          </p:cNvSpPr>
          <p:nvPr>
            <p:ph type="ftr" sz="quarter" idx="11"/>
          </p:nvPr>
        </p:nvSpPr>
        <p:spPr/>
        <p:txBody>
          <a:bodyPr/>
          <a:lstStyle/>
          <a:p>
            <a:r>
              <a:rPr lang="en-US" altLang="ja-JP" smtClean="0"/>
              <a:t>Shusaku Shimada, Schubiquist Technologies Guild</a:t>
            </a:r>
            <a:endParaRPr lang="en-US" altLang="ja-JP"/>
          </a:p>
        </p:txBody>
      </p:sp>
      <p:sp>
        <p:nvSpPr>
          <p:cNvPr id="6" name="スライド番号プレースホルダー 3"/>
          <p:cNvSpPr>
            <a:spLocks noGrp="1"/>
          </p:cNvSpPr>
          <p:nvPr>
            <p:ph type="sldNum" sz="quarter" idx="12"/>
          </p:nvPr>
        </p:nvSpPr>
        <p:spPr/>
        <p:txBody>
          <a:bodyPr/>
          <a:lstStyle/>
          <a:p>
            <a:r>
              <a:rPr lang="en-US" altLang="ja-JP"/>
              <a:t>Slide </a:t>
            </a:r>
            <a:fld id="{A20A923F-56EE-47D7-A48C-10D383ED5EC8}" type="slidenum">
              <a:rPr lang="en-US" altLang="ja-JP"/>
              <a:pPr/>
              <a:t>1</a:t>
            </a:fld>
            <a:endParaRPr lang="en-US" altLang="ja-JP"/>
          </a:p>
        </p:txBody>
      </p:sp>
      <p:sp>
        <p:nvSpPr>
          <p:cNvPr id="27651" name="Rectangle 3"/>
          <p:cNvSpPr>
            <a:spLocks noChangeArrowheads="1"/>
          </p:cNvSpPr>
          <p:nvPr/>
        </p:nvSpPr>
        <p:spPr bwMode="auto">
          <a:xfrm>
            <a:off x="152400" y="609600"/>
            <a:ext cx="8884096" cy="550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[SRU by Radio Resource Measurement &amp; Management for the enhanced reliability]</a:t>
            </a:r>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[1 Mar. 2013]</a:t>
            </a:r>
            <a:r>
              <a:rPr lang="en-US" altLang="ja-JP" sz="1600" dirty="0">
                <a:solidFill>
                  <a:schemeClr val="tx2"/>
                </a:solidFill>
                <a:ea typeface="ＭＳ Ｐゴシック" charset="-128"/>
              </a:rPr>
              <a:t>	</a:t>
            </a:r>
          </a:p>
          <a:p>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[Shusaku Shimada] </a:t>
            </a:r>
            <a:r>
              <a:rPr lang="en-US" altLang="ja-JP" sz="1600" dirty="0">
                <a:solidFill>
                  <a:schemeClr val="tx2"/>
                </a:solidFill>
                <a:ea typeface="ＭＳ Ｐゴシック" charset="-128"/>
              </a:rPr>
              <a:t>Company </a:t>
            </a:r>
            <a:r>
              <a:rPr lang="en-US" altLang="ja-JP" sz="1600" dirty="0" smtClean="0">
                <a:solidFill>
                  <a:schemeClr val="tx2"/>
                </a:solidFill>
                <a:ea typeface="ＭＳ Ｐゴシック" charset="-128"/>
              </a:rPr>
              <a:t>[Schubiquist Technologies Guild]</a:t>
            </a:r>
            <a:endParaRPr lang="en-US" altLang="ja-JP" sz="1600" dirty="0">
              <a:solidFill>
                <a:schemeClr val="tx2"/>
              </a:solidFill>
              <a:ea typeface="ＭＳ Ｐゴシック" charset="-128"/>
            </a:endParaRPr>
          </a:p>
          <a:p>
            <a:r>
              <a:rPr lang="en-US" altLang="ja-JP" sz="1600" dirty="0">
                <a:solidFill>
                  <a:schemeClr val="tx2"/>
                </a:solidFill>
                <a:ea typeface="ＭＳ Ｐゴシック" charset="-128"/>
              </a:rPr>
              <a:t>Address </a:t>
            </a:r>
            <a:r>
              <a:rPr lang="en-US" altLang="ja-JP" sz="1600" dirty="0" smtClean="0">
                <a:solidFill>
                  <a:schemeClr val="tx2"/>
                </a:solidFill>
                <a:ea typeface="ＭＳ Ｐゴシック" charset="-128"/>
              </a:rPr>
              <a:t>[1-28 </a:t>
            </a:r>
            <a:r>
              <a:rPr lang="en-US" altLang="ja-JP" sz="1600" dirty="0" err="1" smtClean="0">
                <a:solidFill>
                  <a:schemeClr val="tx2"/>
                </a:solidFill>
                <a:ea typeface="ＭＳ Ｐゴシック" charset="-128"/>
              </a:rPr>
              <a:t>Nishiarai</a:t>
            </a:r>
            <a:r>
              <a:rPr lang="en-US" altLang="ja-JP" sz="1600" dirty="0" smtClean="0">
                <a:solidFill>
                  <a:schemeClr val="tx2"/>
                </a:solidFill>
                <a:ea typeface="ＭＳ Ｐゴシック" charset="-128"/>
              </a:rPr>
              <a:t>, </a:t>
            </a:r>
            <a:r>
              <a:rPr lang="en-US" altLang="ja-JP" sz="1600" dirty="0" err="1" smtClean="0">
                <a:solidFill>
                  <a:schemeClr val="tx2"/>
                </a:solidFill>
                <a:ea typeface="ＭＳ Ｐゴシック" charset="-128"/>
              </a:rPr>
              <a:t>Chuoh-shi</a:t>
            </a:r>
            <a:r>
              <a:rPr lang="en-US" altLang="ja-JP" sz="1600" dirty="0" smtClean="0">
                <a:solidFill>
                  <a:schemeClr val="tx2"/>
                </a:solidFill>
                <a:ea typeface="ＭＳ Ｐゴシック" charset="-128"/>
              </a:rPr>
              <a:t>, Yamanashi, 409-3802 Japan]</a:t>
            </a:r>
            <a:endParaRPr lang="en-US" altLang="ja-JP" sz="1600" dirty="0">
              <a:solidFill>
                <a:schemeClr val="tx2"/>
              </a:solidFill>
              <a:ea typeface="ＭＳ Ｐゴシック" charset="-128"/>
            </a:endParaRPr>
          </a:p>
          <a:p>
            <a:r>
              <a:rPr lang="en-US" altLang="ja-JP" sz="1600" dirty="0">
                <a:solidFill>
                  <a:schemeClr val="tx2"/>
                </a:solidFill>
                <a:ea typeface="ＭＳ Ｐゴシック" charset="-128"/>
              </a:rPr>
              <a:t>Voice</a:t>
            </a:r>
            <a:r>
              <a:rPr lang="en-US" altLang="ja-JP" sz="1600" dirty="0" smtClean="0">
                <a:solidFill>
                  <a:schemeClr val="tx2"/>
                </a:solidFill>
                <a:ea typeface="ＭＳ Ｐゴシック" charset="-128"/>
              </a:rPr>
              <a:t>:[+81-55-274-1266], </a:t>
            </a:r>
            <a:r>
              <a:rPr lang="en-US" altLang="ja-JP" sz="1600" dirty="0">
                <a:solidFill>
                  <a:schemeClr val="tx2"/>
                </a:solidFill>
                <a:ea typeface="ＭＳ Ｐゴシック" charset="-128"/>
              </a:rPr>
              <a:t>FAX: </a:t>
            </a:r>
            <a:r>
              <a:rPr lang="en-US" altLang="ja-JP" sz="1600" dirty="0" smtClean="0">
                <a:solidFill>
                  <a:schemeClr val="tx2"/>
                </a:solidFill>
                <a:ea typeface="ＭＳ Ｐゴシック" charset="-128"/>
              </a:rPr>
              <a:t>[+81-3-468-0625], </a:t>
            </a:r>
            <a:r>
              <a:rPr lang="en-US" altLang="ja-JP" sz="1600" dirty="0">
                <a:solidFill>
                  <a:schemeClr val="tx2"/>
                </a:solidFill>
                <a:ea typeface="ＭＳ Ｐゴシック" charset="-128"/>
              </a:rPr>
              <a:t>E-Mail</a:t>
            </a:r>
            <a:r>
              <a:rPr lang="en-US" altLang="ja-JP" sz="1600" dirty="0" smtClean="0">
                <a:solidFill>
                  <a:schemeClr val="tx2"/>
                </a:solidFill>
                <a:ea typeface="ＭＳ Ｐゴシック" charset="-128"/>
              </a:rPr>
              <a:t>:[shusaku@ieee.org]</a:t>
            </a:r>
            <a:r>
              <a:rPr lang="en-US" altLang="ja-JP" sz="1600" dirty="0">
                <a:solidFill>
                  <a:schemeClr val="tx2"/>
                </a:solidFill>
                <a:ea typeface="ＭＳ Ｐゴシック" charset="-128"/>
              </a:rPr>
              <a:t>	</a:t>
            </a:r>
          </a:p>
          <a:p>
            <a:pPr>
              <a:spcBef>
                <a:spcPts val="600"/>
              </a:spcBef>
              <a:spcAft>
                <a:spcPts val="600"/>
              </a:spcAft>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r>
              <a:rPr kumimoji="1" lang="en-GB" altLang="ja-JP" sz="1600" dirty="0"/>
              <a:t>Next Steps for IG</a:t>
            </a:r>
            <a:r>
              <a:rPr kumimoji="1" lang="ja-JP" altLang="en-US" sz="1600" dirty="0"/>
              <a:t> </a:t>
            </a:r>
            <a:r>
              <a:rPr kumimoji="1" lang="en-GB" altLang="ja-JP" sz="1600" dirty="0" smtClean="0"/>
              <a:t>SRU (IEEE802.15-13-0009-00-0sru)</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pPr>
            <a:r>
              <a:rPr lang="en-US" altLang="ja-JP" sz="1600" b="1" dirty="0" smtClean="0">
                <a:solidFill>
                  <a:schemeClr val="tx2"/>
                </a:solidFill>
                <a:ea typeface="ＭＳ Ｐゴシック" charset="-128"/>
              </a:rPr>
              <a:t>Abstract</a:t>
            </a:r>
            <a:r>
              <a:rPr lang="en-US" altLang="ja-JP" sz="1600" b="1" dirty="0">
                <a:solidFill>
                  <a:schemeClr val="tx2"/>
                </a:solidFill>
                <a:ea typeface="ＭＳ Ｐゴシック" charset="-128"/>
              </a:rPr>
              <a: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[SG activity focusing on “Radio resource measurement &amp; management (RRMM)” is requested, in order to reflect the needs of broad potential markets of IEEE802.15 standards including medical and hospital, social infrastructure and industrial control systems.]</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[To support, reinforce and accelerate the planned next step of IG-SRU commencing swift SG activity by focusing on RRMM toward the diverse and flexible solutions of better spectral resource utilization.]</a:t>
            </a:r>
            <a:endParaRPr lang="en-US" altLang="ja-JP" sz="1600" dirty="0">
              <a:solidFill>
                <a:schemeClr val="tx2"/>
              </a:solidFill>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Shusaku Shimada, Schubiquist Technologies Guild</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CDB90698-06E5-44AA-B3B4-2B0A4BDA4D60}" type="slidenum">
              <a:rPr lang="en-US" altLang="ja-JP"/>
              <a:pPr/>
              <a:t>10</a:t>
            </a:fld>
            <a:endParaRPr lang="en-US" altLang="ja-JP"/>
          </a:p>
        </p:txBody>
      </p:sp>
      <p:sp>
        <p:nvSpPr>
          <p:cNvPr id="3" name="TextBox 2"/>
          <p:cNvSpPr txBox="1"/>
          <p:nvPr/>
        </p:nvSpPr>
        <p:spPr>
          <a:xfrm>
            <a:off x="808342" y="2337842"/>
            <a:ext cx="7550465" cy="3662541"/>
          </a:xfrm>
          <a:prstGeom prst="rect">
            <a:avLst/>
          </a:prstGeom>
          <a:noFill/>
        </p:spPr>
        <p:txBody>
          <a:bodyPr wrap="none" rtlCol="0">
            <a:spAutoFit/>
          </a:bodyPr>
          <a:lstStyle/>
          <a:p>
            <a:pPr marL="457200" indent="-457200">
              <a:buFont typeface="Arial" pitchFamily="34" charset="0"/>
              <a:buChar char="•"/>
            </a:pPr>
            <a:r>
              <a:rPr lang="en-US" altLang="ja-JP" sz="2800" dirty="0"/>
              <a:t>Stair up to SG from IG-SRU by focusing on </a:t>
            </a:r>
            <a:endParaRPr lang="en-US" altLang="ja-JP" sz="2800" dirty="0" smtClean="0"/>
          </a:p>
          <a:p>
            <a:r>
              <a:rPr lang="en-US" altLang="ja-JP" sz="2800" dirty="0" smtClean="0"/>
              <a:t>   Radio </a:t>
            </a:r>
            <a:r>
              <a:rPr lang="en-US" altLang="ja-JP" sz="2800" dirty="0"/>
              <a:t>Resource Measurement &amp; Management </a:t>
            </a:r>
            <a:br>
              <a:rPr lang="en-US" altLang="ja-JP" sz="2800" dirty="0"/>
            </a:br>
            <a:r>
              <a:rPr lang="en-US" altLang="ja-JP" sz="2800" dirty="0" smtClean="0"/>
              <a:t>   (RRMM) for </a:t>
            </a:r>
            <a:r>
              <a:rPr lang="en-US" altLang="ja-JP" sz="2800" dirty="0" smtClean="0"/>
              <a:t>drafting </a:t>
            </a:r>
            <a:r>
              <a:rPr lang="en-US" altLang="ja-JP" sz="2800" dirty="0" smtClean="0"/>
              <a:t>PAR and 5C. </a:t>
            </a:r>
          </a:p>
          <a:p>
            <a:endParaRPr lang="en-US" altLang="ja-JP" sz="2800" dirty="0" smtClean="0"/>
          </a:p>
          <a:p>
            <a:pPr lvl="1"/>
            <a:r>
              <a:rPr lang="en-US" altLang="ja-JP" sz="2400" dirty="0" smtClean="0"/>
              <a:t>     Because the standardized </a:t>
            </a:r>
            <a:r>
              <a:rPr lang="en-US" altLang="ja-JP" sz="2400" dirty="0"/>
              <a:t>and explicitly defined </a:t>
            </a:r>
            <a:endParaRPr lang="en-US" altLang="ja-JP" sz="2400" dirty="0" smtClean="0"/>
          </a:p>
          <a:p>
            <a:pPr lvl="1"/>
            <a:r>
              <a:rPr lang="en-US" altLang="ja-JP" sz="2400" dirty="0" smtClean="0"/>
              <a:t>methods </a:t>
            </a:r>
            <a:r>
              <a:rPr lang="en-US" altLang="ja-JP" sz="2400" dirty="0"/>
              <a:t>for </a:t>
            </a:r>
            <a:r>
              <a:rPr lang="en-US" altLang="ja-JP" sz="2400" dirty="0" smtClean="0"/>
              <a:t>performing </a:t>
            </a:r>
            <a:r>
              <a:rPr lang="en-US" altLang="ja-JP" sz="2400" dirty="0"/>
              <a:t>RRMM within IEEE802.15.4 </a:t>
            </a:r>
            <a:endParaRPr lang="en-US" altLang="ja-JP" sz="2400" dirty="0" smtClean="0"/>
          </a:p>
          <a:p>
            <a:pPr lvl="1"/>
            <a:r>
              <a:rPr lang="en-US" altLang="ja-JP" sz="2400" dirty="0" smtClean="0"/>
              <a:t>were a common part of past submissions of SRU and </a:t>
            </a:r>
          </a:p>
          <a:p>
            <a:pPr lvl="1"/>
            <a:r>
              <a:rPr lang="en-US" altLang="ja-JP" sz="2400" dirty="0" smtClean="0"/>
              <a:t>the enhanced reliability requirements in </a:t>
            </a:r>
            <a:r>
              <a:rPr lang="en-US" altLang="ja-JP" sz="2400" dirty="0"/>
              <a:t>various </a:t>
            </a:r>
            <a:endParaRPr lang="en-US" altLang="ja-JP" sz="2400" dirty="0" smtClean="0"/>
          </a:p>
          <a:p>
            <a:pPr lvl="1"/>
            <a:r>
              <a:rPr lang="en-US" altLang="ja-JP" sz="2400" dirty="0" smtClean="0"/>
              <a:t>applications, e.g. medical/hospital, industrial plant, etc. </a:t>
            </a:r>
            <a:endParaRPr kumimoji="1" lang="ja-JP" altLang="en-US" sz="2400" dirty="0"/>
          </a:p>
        </p:txBody>
      </p:sp>
      <p:sp>
        <p:nvSpPr>
          <p:cNvPr id="7" name="TextBox 6"/>
          <p:cNvSpPr txBox="1"/>
          <p:nvPr/>
        </p:nvSpPr>
        <p:spPr>
          <a:xfrm>
            <a:off x="1475656" y="1196752"/>
            <a:ext cx="6133410" cy="584775"/>
          </a:xfrm>
          <a:prstGeom prst="rect">
            <a:avLst/>
          </a:prstGeom>
          <a:noFill/>
        </p:spPr>
        <p:txBody>
          <a:bodyPr wrap="none" rtlCol="0">
            <a:spAutoFit/>
          </a:bodyPr>
          <a:lstStyle/>
          <a:p>
            <a:r>
              <a:rPr kumimoji="1" lang="en-US" altLang="ja-JP" sz="3200" dirty="0" smtClean="0"/>
              <a:t>Proposal to SC-WNG from IG-SRU</a:t>
            </a:r>
            <a:endParaRPr kumimoji="1" lang="ja-JP" altLang="en-US" sz="32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ja-JP" smtClean="0"/>
              <a:t>March 2013</a:t>
            </a:r>
            <a:endParaRPr lang="en-US" altLang="ja-JP"/>
          </a:p>
        </p:txBody>
      </p:sp>
      <p:sp>
        <p:nvSpPr>
          <p:cNvPr id="5" name="Footer Placeholder 4"/>
          <p:cNvSpPr>
            <a:spLocks noGrp="1"/>
          </p:cNvSpPr>
          <p:nvPr>
            <p:ph type="ftr" sz="quarter" idx="11"/>
          </p:nvPr>
        </p:nvSpPr>
        <p:spPr/>
        <p:txBody>
          <a:bodyPr/>
          <a:lstStyle/>
          <a:p>
            <a:r>
              <a:rPr lang="en-US" altLang="ja-JP" smtClean="0"/>
              <a:t>Shusaku Shimada, Schubiquist Technologies Guild</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724FDBEF-8B7A-44F1-8E5A-7A9CF4BC5F4A}" type="slidenum">
              <a:rPr lang="en-US" altLang="ja-JP" smtClean="0"/>
              <a:pPr/>
              <a:t>11</a:t>
            </a:fld>
            <a:endParaRPr lang="en-US" altLang="ja-JP"/>
          </a:p>
        </p:txBody>
      </p:sp>
      <p:sp>
        <p:nvSpPr>
          <p:cNvPr id="9" name="Rectangle 1"/>
          <p:cNvSpPr txBox="1">
            <a:spLocks noChangeArrowheads="1"/>
          </p:cNvSpPr>
          <p:nvPr/>
        </p:nvSpPr>
        <p:spPr bwMode="auto">
          <a:xfrm>
            <a:off x="685800" y="685800"/>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3200" b="0" i="0" u="none" strike="noStrike" kern="0" cap="none" spc="0" normalizeH="0" baseline="0" noProof="0" dirty="0" smtClean="0">
                <a:ln>
                  <a:noFill/>
                </a:ln>
                <a:solidFill>
                  <a:srgbClr val="000000"/>
                </a:solidFill>
                <a:effectLst/>
                <a:uLnTx/>
                <a:uFillTx/>
                <a:latin typeface="Times New Roman"/>
                <a:ea typeface="MS Gothic"/>
                <a:cs typeface="+mj-cs"/>
              </a:rPr>
              <a:t>Straw Poll</a:t>
            </a:r>
            <a:endParaRPr kumimoji="0" lang="en-GB" sz="3200" b="0" i="0" u="none" strike="noStrike" kern="0" cap="none" spc="0" normalizeH="0" baseline="0" noProof="0" dirty="0">
              <a:ln>
                <a:noFill/>
              </a:ln>
              <a:solidFill>
                <a:srgbClr val="000000"/>
              </a:solidFill>
              <a:effectLst/>
              <a:uLnTx/>
              <a:uFillTx/>
              <a:latin typeface="Times New Roman"/>
              <a:ea typeface="MS Gothic"/>
              <a:cs typeface="+mj-cs"/>
            </a:endParaRPr>
          </a:p>
        </p:txBody>
      </p:sp>
      <p:sp>
        <p:nvSpPr>
          <p:cNvPr id="10" name="Rectangle 2"/>
          <p:cNvSpPr txBox="1">
            <a:spLocks noChangeArrowheads="1"/>
          </p:cNvSpPr>
          <p:nvPr/>
        </p:nvSpPr>
        <p:spPr bwMode="auto">
          <a:xfrm>
            <a:off x="685800" y="1981200"/>
            <a:ext cx="7772400" cy="420846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itchFamily="34" charset="0"/>
              <a:buChar char="•"/>
            </a:pPr>
            <a:r>
              <a:rPr lang="en-US" b="0" kern="0" dirty="0" smtClean="0">
                <a:latin typeface="Times New Roman"/>
                <a:ea typeface="MS Gothic"/>
              </a:rPr>
              <a:t>  Do </a:t>
            </a:r>
            <a:r>
              <a:rPr lang="en-US" b="0" kern="0" dirty="0">
                <a:latin typeface="Times New Roman"/>
                <a:ea typeface="MS Gothic"/>
              </a:rPr>
              <a:t>you agree to propose </a:t>
            </a:r>
            <a:r>
              <a:rPr lang="en-US" b="0" kern="0" dirty="0" smtClean="0">
                <a:latin typeface="Times New Roman"/>
                <a:ea typeface="MS Gothic"/>
              </a:rPr>
              <a:t>the stair </a:t>
            </a:r>
            <a:r>
              <a:rPr lang="en-US" b="0" kern="0" dirty="0">
                <a:latin typeface="Times New Roman"/>
                <a:ea typeface="MS Gothic"/>
              </a:rPr>
              <a:t>up </a:t>
            </a:r>
            <a:r>
              <a:rPr lang="en-US" b="0" kern="0" dirty="0" smtClean="0">
                <a:latin typeface="Times New Roman"/>
                <a:ea typeface="MS Gothic"/>
              </a:rPr>
              <a:t>of </a:t>
            </a:r>
            <a:r>
              <a:rPr lang="en-US" b="0" kern="0" dirty="0">
                <a:latin typeface="Times New Roman"/>
                <a:ea typeface="MS Gothic"/>
              </a:rPr>
              <a:t>IG-SRU </a:t>
            </a:r>
            <a:r>
              <a:rPr lang="en-US" b="0" kern="0" dirty="0" smtClean="0">
                <a:latin typeface="Times New Roman"/>
                <a:ea typeface="MS Gothic"/>
              </a:rPr>
              <a:t>to SG by focusing </a:t>
            </a:r>
            <a:r>
              <a:rPr lang="en-US" b="0" kern="0" dirty="0">
                <a:latin typeface="Times New Roman"/>
                <a:ea typeface="MS Gothic"/>
              </a:rPr>
              <a:t>on </a:t>
            </a:r>
            <a:r>
              <a:rPr lang="en-US" b="0" kern="0" dirty="0" smtClean="0">
                <a:latin typeface="Times New Roman"/>
                <a:ea typeface="MS Gothic"/>
              </a:rPr>
              <a:t> </a:t>
            </a:r>
            <a:r>
              <a:rPr lang="en-US" b="0" kern="0" dirty="0">
                <a:latin typeface="Times New Roman"/>
                <a:ea typeface="MS Gothic"/>
              </a:rPr>
              <a:t>Radio Resource Measurement &amp; Management </a:t>
            </a:r>
            <a:r>
              <a:rPr lang="en-US" b="0" kern="0" dirty="0" smtClean="0">
                <a:latin typeface="Times New Roman"/>
                <a:ea typeface="MS Gothic"/>
              </a:rPr>
              <a:t>(</a:t>
            </a:r>
            <a:r>
              <a:rPr lang="en-US" b="0" kern="0" dirty="0">
                <a:latin typeface="Times New Roman"/>
                <a:ea typeface="MS Gothic"/>
              </a:rPr>
              <a:t>RRMM) for </a:t>
            </a:r>
            <a:r>
              <a:rPr lang="en-US" b="0" kern="0" dirty="0" smtClean="0">
                <a:latin typeface="Times New Roman"/>
                <a:ea typeface="MS Gothic"/>
              </a:rPr>
              <a:t>crafting PAR </a:t>
            </a:r>
            <a:r>
              <a:rPr lang="en-US" b="0" kern="0" dirty="0">
                <a:latin typeface="Times New Roman"/>
                <a:ea typeface="MS Gothic"/>
              </a:rPr>
              <a:t>and 5C</a:t>
            </a:r>
            <a:r>
              <a:rPr lang="en-US" b="0" kern="0" dirty="0" smtClean="0">
                <a:latin typeface="Times New Roman"/>
                <a:ea typeface="MS Gothic"/>
              </a:rPr>
              <a:t>. </a:t>
            </a:r>
            <a:endParaRPr lang="en-US" b="0" kern="0" dirty="0">
              <a:latin typeface="Times New Roman"/>
              <a:ea typeface="MS Gothic"/>
            </a:endParaRPr>
          </a:p>
          <a:p>
            <a:pPr lvl="0"/>
            <a:endParaRPr lang="en-US" sz="2000" b="0" kern="0" dirty="0" smtClean="0">
              <a:latin typeface="Times New Roman"/>
              <a:ea typeface="MS Gothic"/>
            </a:endParaRPr>
          </a:p>
          <a:p>
            <a:pPr lvl="0"/>
            <a:r>
              <a:rPr lang="en-US" b="0" kern="0" dirty="0" smtClean="0">
                <a:latin typeface="Times New Roman"/>
                <a:ea typeface="MS Gothic"/>
              </a:rPr>
              <a:t>       </a:t>
            </a:r>
            <a:r>
              <a:rPr lang="en-US" b="0" kern="0" dirty="0" smtClean="0">
                <a:latin typeface="Times New Roman"/>
                <a:ea typeface="MS Gothic"/>
              </a:rPr>
              <a:t>Yes:</a:t>
            </a:r>
            <a:r>
              <a:rPr lang="ja-JP" altLang="en-US" b="0" kern="0" dirty="0" smtClean="0">
                <a:latin typeface="Times New Roman"/>
                <a:ea typeface="MS Gothic"/>
              </a:rPr>
              <a:t> </a:t>
            </a:r>
            <a:r>
              <a:rPr lang="en-US" altLang="ja-JP" b="0" kern="0" dirty="0" smtClean="0">
                <a:latin typeface="Times New Roman"/>
                <a:ea typeface="MS Gothic"/>
              </a:rPr>
              <a:t>8</a:t>
            </a:r>
            <a:r>
              <a:rPr lang="en-US" b="0" kern="0" dirty="0" smtClean="0">
                <a:latin typeface="Times New Roman"/>
                <a:ea typeface="MS Gothic"/>
              </a:rPr>
              <a:t>/ No: 0/Abstain: 0</a:t>
            </a:r>
            <a:endParaRPr lang="en-US" b="0" kern="0" dirty="0">
              <a:latin typeface="Times New Roman"/>
              <a:ea typeface="MS Gothic"/>
            </a:endParaRPr>
          </a:p>
        </p:txBody>
      </p:sp>
    </p:spTree>
    <p:extLst>
      <p:ext uri="{BB962C8B-B14F-4D97-AF65-F5344CB8AC3E}">
        <p14:creationId xmlns:p14="http://schemas.microsoft.com/office/powerpoint/2010/main" val="22028923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altLang="ja-JP" smtClean="0"/>
              <a:t>March 2013</a:t>
            </a:r>
            <a:endParaRPr lang="en-US" altLang="ja-JP"/>
          </a:p>
        </p:txBody>
      </p:sp>
      <p:sp>
        <p:nvSpPr>
          <p:cNvPr id="5" name="Footer Placeholder 4"/>
          <p:cNvSpPr>
            <a:spLocks noGrp="1"/>
          </p:cNvSpPr>
          <p:nvPr>
            <p:ph type="ftr" sz="quarter" idx="11"/>
          </p:nvPr>
        </p:nvSpPr>
        <p:spPr/>
        <p:txBody>
          <a:bodyPr/>
          <a:lstStyle/>
          <a:p>
            <a:r>
              <a:rPr lang="en-US" altLang="ja-JP" smtClean="0"/>
              <a:t>Shusaku Shimada, Schubiquist Technologies Guild</a:t>
            </a:r>
            <a:endParaRPr lang="en-US" altLang="ja-JP"/>
          </a:p>
        </p:txBody>
      </p:sp>
      <p:sp>
        <p:nvSpPr>
          <p:cNvPr id="6" name="Slide Number Placeholder 5"/>
          <p:cNvSpPr>
            <a:spLocks noGrp="1"/>
          </p:cNvSpPr>
          <p:nvPr>
            <p:ph type="sldNum" sz="quarter" idx="12"/>
          </p:nvPr>
        </p:nvSpPr>
        <p:spPr/>
        <p:txBody>
          <a:bodyPr/>
          <a:lstStyle/>
          <a:p>
            <a:r>
              <a:rPr lang="en-US" altLang="ja-JP" smtClean="0"/>
              <a:t>Slide </a:t>
            </a:r>
            <a:fld id="{724FDBEF-8B7A-44F1-8E5A-7A9CF4BC5F4A}" type="slidenum">
              <a:rPr lang="en-US" altLang="ja-JP" smtClean="0"/>
              <a:pPr/>
              <a:t>12</a:t>
            </a:fld>
            <a:endParaRPr lang="en-US" altLang="ja-JP"/>
          </a:p>
        </p:txBody>
      </p:sp>
      <p:sp>
        <p:nvSpPr>
          <p:cNvPr id="9" name="Rectangle 1"/>
          <p:cNvSpPr txBox="1">
            <a:spLocks noChangeArrowheads="1"/>
          </p:cNvSpPr>
          <p:nvPr/>
        </p:nvSpPr>
        <p:spPr bwMode="auto">
          <a:xfrm>
            <a:off x="685800" y="685800"/>
            <a:ext cx="7772400"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b="0" kern="0" dirty="0" smtClean="0">
                <a:latin typeface="Times New Roman"/>
                <a:ea typeface="MS Gothic"/>
              </a:rPr>
              <a:t>R</a:t>
            </a:r>
            <a:r>
              <a:rPr kumimoji="0" lang="en-GB" sz="3200" b="0" i="0" u="none" strike="noStrike" kern="0" cap="none" spc="0" normalizeH="0" baseline="0" noProof="0" dirty="0" err="1" smtClean="0">
                <a:ln>
                  <a:noFill/>
                </a:ln>
                <a:solidFill>
                  <a:srgbClr val="000000"/>
                </a:solidFill>
                <a:effectLst/>
                <a:uLnTx/>
                <a:uFillTx/>
                <a:latin typeface="Times New Roman"/>
                <a:ea typeface="MS Gothic"/>
                <a:cs typeface="+mj-cs"/>
              </a:rPr>
              <a:t>eferences</a:t>
            </a:r>
            <a:r>
              <a:rPr kumimoji="0" lang="en-GB" sz="3200" b="0" i="0" u="none" strike="noStrike" kern="0" cap="none" spc="0" normalizeH="0" baseline="0" noProof="0" dirty="0" smtClean="0">
                <a:ln>
                  <a:noFill/>
                </a:ln>
                <a:solidFill>
                  <a:srgbClr val="000000"/>
                </a:solidFill>
                <a:effectLst/>
                <a:uLnTx/>
                <a:uFillTx/>
                <a:latin typeface="Times New Roman"/>
                <a:ea typeface="MS Gothic"/>
                <a:cs typeface="+mj-cs"/>
              </a:rPr>
              <a:t> </a:t>
            </a:r>
            <a:endParaRPr kumimoji="0" lang="en-GB" sz="3200" b="0" i="0" u="none" strike="noStrike" kern="0" cap="none" spc="0" normalizeH="0" baseline="0" noProof="0" dirty="0">
              <a:ln>
                <a:noFill/>
              </a:ln>
              <a:solidFill>
                <a:srgbClr val="000000"/>
              </a:solidFill>
              <a:effectLst/>
              <a:uLnTx/>
              <a:uFillTx/>
              <a:latin typeface="Times New Roman"/>
              <a:ea typeface="MS Gothic"/>
              <a:cs typeface="+mj-cs"/>
            </a:endParaRPr>
          </a:p>
        </p:txBody>
      </p:sp>
      <p:sp>
        <p:nvSpPr>
          <p:cNvPr id="10" name="Rectangle 2"/>
          <p:cNvSpPr txBox="1">
            <a:spLocks noChangeArrowheads="1"/>
          </p:cNvSpPr>
          <p:nvPr/>
        </p:nvSpPr>
        <p:spPr bwMode="auto">
          <a:xfrm>
            <a:off x="685800" y="1981200"/>
            <a:ext cx="7772400" cy="420846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r>
              <a:rPr lang="en-US" sz="2000" b="0" kern="0" dirty="0">
                <a:latin typeface="Times New Roman"/>
                <a:ea typeface="MS Gothic"/>
              </a:rPr>
              <a:t>[1] 15-10-0739r1 “A Proposal toward Better Use of Spectrum Resources in future WPAN”</a:t>
            </a:r>
          </a:p>
          <a:p>
            <a:pPr lvl="0"/>
            <a:r>
              <a:rPr lang="en-US" sz="2000" b="0" kern="0" dirty="0">
                <a:latin typeface="Times New Roman"/>
                <a:ea typeface="MS Gothic"/>
              </a:rPr>
              <a:t>[2] 15-10/886r0 “Experimental results of  High traffic-load situation” </a:t>
            </a:r>
          </a:p>
          <a:p>
            <a:pPr lvl="0"/>
            <a:r>
              <a:rPr lang="en-US" sz="2000" b="0" kern="0" dirty="0" smtClean="0">
                <a:latin typeface="Times New Roman"/>
                <a:ea typeface="MS Gothic"/>
              </a:rPr>
              <a:t>[3] 15-11/161r1 </a:t>
            </a:r>
            <a:r>
              <a:rPr lang="en-US" sz="2000" b="0" kern="0" dirty="0">
                <a:latin typeface="Times New Roman"/>
                <a:ea typeface="MS Gothic"/>
              </a:rPr>
              <a:t>“Current situation in 2.4GHz ISM band” </a:t>
            </a:r>
          </a:p>
          <a:p>
            <a:pPr lvl="0"/>
            <a:r>
              <a:rPr lang="en-US" sz="2000" b="0" kern="0" dirty="0" smtClean="0">
                <a:latin typeface="Times New Roman"/>
                <a:ea typeface="MS Gothic"/>
              </a:rPr>
              <a:t>[4] 15-11/528r0 “Intelligent </a:t>
            </a:r>
            <a:r>
              <a:rPr lang="en-US" sz="2000" b="0" kern="0" dirty="0">
                <a:latin typeface="Times New Roman"/>
                <a:ea typeface="MS Gothic"/>
              </a:rPr>
              <a:t>Spectrum Sensing for vehicular Communications in the ISM </a:t>
            </a:r>
            <a:r>
              <a:rPr lang="en-US" sz="2000" b="0" kern="0" dirty="0" smtClean="0">
                <a:latin typeface="Times New Roman"/>
                <a:ea typeface="MS Gothic"/>
              </a:rPr>
              <a:t>Bands” </a:t>
            </a:r>
            <a:endParaRPr lang="en-US" sz="2000" b="0" kern="0" dirty="0">
              <a:latin typeface="Times New Roman"/>
              <a:ea typeface="MS Gothic"/>
            </a:endParaRPr>
          </a:p>
          <a:p>
            <a:pPr lvl="0"/>
            <a:r>
              <a:rPr lang="en-US" sz="2000" b="0" kern="0" dirty="0" smtClean="0">
                <a:latin typeface="Times New Roman"/>
                <a:ea typeface="MS Gothic"/>
              </a:rPr>
              <a:t>[5] 15-12/183r0 “Cooperative </a:t>
            </a:r>
            <a:r>
              <a:rPr lang="en-US" sz="2000" b="0" kern="0" dirty="0">
                <a:latin typeface="Times New Roman"/>
                <a:ea typeface="MS Gothic"/>
              </a:rPr>
              <a:t>Channel Segmentation for Interference Mitigation in the 2.4GHz </a:t>
            </a:r>
            <a:r>
              <a:rPr lang="en-US" sz="2000" b="0" kern="0" dirty="0" smtClean="0">
                <a:latin typeface="Times New Roman"/>
                <a:ea typeface="MS Gothic"/>
              </a:rPr>
              <a:t>Band”</a:t>
            </a:r>
            <a:endParaRPr lang="en-US" sz="2000" b="0" kern="0" dirty="0">
              <a:latin typeface="Times New Roman"/>
              <a:ea typeface="MS Gothic"/>
            </a:endParaRPr>
          </a:p>
          <a:p>
            <a:pPr lvl="0"/>
            <a:r>
              <a:rPr lang="en-US" sz="2000" b="0" kern="0" dirty="0" smtClean="0">
                <a:latin typeface="Times New Roman"/>
                <a:ea typeface="MS Gothic"/>
              </a:rPr>
              <a:t>[6] 15-12/184r1 “IG </a:t>
            </a:r>
            <a:r>
              <a:rPr lang="en-US" sz="2000" b="0" kern="0" dirty="0">
                <a:latin typeface="Times New Roman"/>
                <a:ea typeface="MS Gothic"/>
              </a:rPr>
              <a:t>SRU Technical </a:t>
            </a:r>
            <a:r>
              <a:rPr lang="en-US" sz="2000" b="0" kern="0" dirty="0" smtClean="0">
                <a:latin typeface="Times New Roman"/>
                <a:ea typeface="MS Gothic"/>
              </a:rPr>
              <a:t>Document”</a:t>
            </a:r>
            <a:endParaRPr lang="en-US" sz="2000" b="0" kern="0" dirty="0">
              <a:latin typeface="Times New Roman"/>
              <a:ea typeface="MS Gothic"/>
            </a:endParaRPr>
          </a:p>
          <a:p>
            <a:pPr lvl="0"/>
            <a:r>
              <a:rPr kumimoji="0" lang="en-US" sz="2000" b="0" i="0" u="none" strike="noStrike" kern="0" cap="none" spc="0" normalizeH="0" baseline="0" noProof="0" dirty="0" smtClean="0">
                <a:ln>
                  <a:noFill/>
                </a:ln>
                <a:solidFill>
                  <a:srgbClr val="000000"/>
                </a:solidFill>
                <a:effectLst/>
                <a:uLnTx/>
                <a:uFillTx/>
                <a:latin typeface="Times New Roman"/>
                <a:ea typeface="MS Gothic"/>
                <a:cs typeface="+mn-cs"/>
              </a:rPr>
              <a:t>[7</a:t>
            </a:r>
            <a:r>
              <a:rPr lang="en-US" sz="2000" b="0" kern="0" dirty="0" smtClean="0">
                <a:latin typeface="Times New Roman"/>
                <a:ea typeface="MS Gothic"/>
              </a:rPr>
              <a:t>] 15-12/603r</a:t>
            </a:r>
            <a:r>
              <a:rPr lang="en-US" altLang="ja-JP" sz="2000" b="0" kern="0" dirty="0" smtClean="0">
                <a:latin typeface="Times New Roman"/>
                <a:ea typeface="MS Gothic"/>
              </a:rPr>
              <a:t>1</a:t>
            </a:r>
            <a:r>
              <a:rPr lang="ja-JP" altLang="en-US" sz="2000" b="0" kern="0" dirty="0">
                <a:latin typeface="Times New Roman"/>
                <a:ea typeface="MS Gothic"/>
              </a:rPr>
              <a:t> </a:t>
            </a:r>
            <a:r>
              <a:rPr lang="en-US" sz="2000" b="0" kern="0" dirty="0" smtClean="0">
                <a:latin typeface="Times New Roman"/>
                <a:ea typeface="MS Gothic"/>
              </a:rPr>
              <a:t>“Conceptual </a:t>
            </a:r>
            <a:r>
              <a:rPr lang="en-US" sz="2000" b="0" kern="0" dirty="0">
                <a:latin typeface="Times New Roman"/>
                <a:ea typeface="MS Gothic"/>
              </a:rPr>
              <a:t>proposal of autonomously distributed wireless system based on dynamic multi-layer </a:t>
            </a:r>
            <a:r>
              <a:rPr lang="en-US" sz="2000" b="0" kern="0" dirty="0" smtClean="0">
                <a:latin typeface="Times New Roman"/>
                <a:ea typeface="MS Gothic"/>
              </a:rPr>
              <a:t>control”</a:t>
            </a:r>
            <a:r>
              <a:rPr kumimoji="0" lang="en-US" altLang="ko-KR" sz="2000" b="0" i="0" u="none" strike="noStrike" kern="0" cap="none" spc="0" normalizeH="0" baseline="0" noProof="0" dirty="0" smtClean="0">
                <a:ln>
                  <a:noFill/>
                </a:ln>
                <a:solidFill>
                  <a:srgbClr val="000000"/>
                </a:solidFill>
                <a:effectLst/>
                <a:uLnTx/>
                <a:uFillTx/>
                <a:latin typeface="Times New Roman"/>
                <a:ea typeface="굴림" charset="-127"/>
                <a:cs typeface="+mn-cs"/>
              </a:rPr>
              <a:t> </a:t>
            </a:r>
            <a:endParaRPr kumimoji="0" lang="en-US" sz="2000" b="0" i="0" u="none" strike="noStrike" kern="0" cap="none" spc="0" normalizeH="0" baseline="0" noProof="0" dirty="0" smtClean="0">
              <a:ln>
                <a:noFill/>
              </a:ln>
              <a:solidFill>
                <a:srgbClr val="000000"/>
              </a:solidFill>
              <a:effectLst/>
              <a:uLnTx/>
              <a:uFillTx/>
              <a:latin typeface="Times New Roman"/>
              <a:ea typeface="MS Gothic"/>
              <a:cs typeface="+mn-cs"/>
            </a:endParaRPr>
          </a:p>
          <a:p>
            <a:pPr lvl="0"/>
            <a:r>
              <a:rPr kumimoji="0" lang="en-US" sz="2000" b="0" i="0" u="none" strike="noStrike" kern="0" cap="none" spc="0" normalizeH="0" baseline="0" noProof="0" dirty="0" smtClean="0">
                <a:ln>
                  <a:noFill/>
                </a:ln>
                <a:solidFill>
                  <a:srgbClr val="000000"/>
                </a:solidFill>
                <a:effectLst/>
                <a:uLnTx/>
                <a:uFillTx/>
                <a:latin typeface="Times New Roman"/>
                <a:ea typeface="MS Gothic"/>
                <a:cs typeface="+mn-cs"/>
              </a:rPr>
              <a:t>[8</a:t>
            </a:r>
            <a:r>
              <a:rPr lang="en-US" sz="2000" b="0" kern="0" dirty="0" smtClean="0">
                <a:latin typeface="Times New Roman"/>
                <a:ea typeface="MS Gothic"/>
              </a:rPr>
              <a:t>] 15-13/056r0 “Wireless </a:t>
            </a:r>
            <a:r>
              <a:rPr lang="en-US" sz="2000" b="0" kern="0" dirty="0">
                <a:latin typeface="Times New Roman"/>
                <a:ea typeface="MS Gothic"/>
              </a:rPr>
              <a:t>coexistence for industrial </a:t>
            </a:r>
            <a:r>
              <a:rPr lang="en-US" sz="2000" b="0" kern="0" dirty="0" smtClean="0">
                <a:latin typeface="Times New Roman"/>
                <a:ea typeface="MS Gothic"/>
              </a:rPr>
              <a:t>automation</a:t>
            </a:r>
            <a:r>
              <a:rPr kumimoji="0" lang="en-US" sz="2000" b="0" i="0" u="none" strike="noStrike" kern="0" cap="none" spc="0" normalizeH="0" baseline="0" noProof="0" dirty="0" smtClean="0">
                <a:ln>
                  <a:noFill/>
                </a:ln>
                <a:solidFill>
                  <a:srgbClr val="000000"/>
                </a:solidFill>
                <a:effectLst/>
                <a:uLnTx/>
                <a:uFillTx/>
                <a:latin typeface="Times New Roman"/>
                <a:ea typeface="MS Gothic"/>
                <a:cs typeface="+mn-cs"/>
              </a:rPr>
              <a:t>”</a:t>
            </a:r>
          </a:p>
        </p:txBody>
      </p:sp>
    </p:spTree>
    <p:extLst>
      <p:ext uri="{BB962C8B-B14F-4D97-AF65-F5344CB8AC3E}">
        <p14:creationId xmlns:p14="http://schemas.microsoft.com/office/powerpoint/2010/main" val="29929343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Shusaku Shimada, Schubiquist Technologies Guild</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10B4F79A-F97D-4415-A6BA-56D54E5A1E71}" type="slidenum">
              <a:rPr lang="en-US" altLang="ja-JP"/>
              <a:pPr/>
              <a:t>2</a:t>
            </a:fld>
            <a:endParaRPr lang="en-US" altLang="ja-JP"/>
          </a:p>
        </p:txBody>
      </p:sp>
      <p:sp>
        <p:nvSpPr>
          <p:cNvPr id="13" name="Rectangle 1"/>
          <p:cNvSpPr txBox="1">
            <a:spLocks noChangeArrowheads="1"/>
          </p:cNvSpPr>
          <p:nvPr/>
        </p:nvSpPr>
        <p:spPr bwMode="auto">
          <a:xfrm>
            <a:off x="533400" y="685800"/>
            <a:ext cx="8143056" cy="106680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0" fontAlgn="base" hangingPunct="0">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lvl="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sz="2800" b="0" dirty="0">
                <a:solidFill>
                  <a:schemeClr val="tx2"/>
                </a:solidFill>
                <a:ea typeface="ＭＳ Ｐゴシック" charset="-128"/>
              </a:rPr>
              <a:t>SRU by “Radio resource measurement &amp; management” for enhanced reliability</a:t>
            </a:r>
            <a:r>
              <a:rPr kumimoji="1" lang="en-US" altLang="ja-JP" sz="2800" b="0" i="0" u="none" strike="noStrike" kern="0" cap="none" spc="0" normalizeH="0" baseline="0" noProof="0" dirty="0" smtClean="0">
                <a:ln>
                  <a:noFill/>
                </a:ln>
                <a:solidFill>
                  <a:srgbClr val="000000"/>
                </a:solidFill>
                <a:effectLst/>
                <a:uLnTx/>
                <a:uFillTx/>
                <a:latin typeface="Times New Roman"/>
                <a:ea typeface="MS Gothic"/>
              </a:rPr>
              <a:t>  </a:t>
            </a:r>
            <a:br>
              <a:rPr kumimoji="1" lang="en-US" altLang="ja-JP" sz="2800" b="0" i="0" u="none" strike="noStrike" kern="0" cap="none" spc="0" normalizeH="0" baseline="0" noProof="0" dirty="0" smtClean="0">
                <a:ln>
                  <a:noFill/>
                </a:ln>
                <a:solidFill>
                  <a:srgbClr val="000000"/>
                </a:solidFill>
                <a:effectLst/>
                <a:uLnTx/>
                <a:uFillTx/>
                <a:latin typeface="Times New Roman"/>
                <a:ea typeface="MS Gothic"/>
              </a:rPr>
            </a:br>
            <a:endParaRPr kumimoji="0" lang="en-GB" sz="2800" b="0" i="0" u="none" strike="noStrike" kern="0" cap="none" spc="0" normalizeH="0" baseline="0" noProof="0" dirty="0">
              <a:ln>
                <a:noFill/>
              </a:ln>
              <a:solidFill>
                <a:srgbClr val="000000"/>
              </a:solidFill>
              <a:effectLst/>
              <a:uLnTx/>
              <a:uFillTx/>
              <a:latin typeface="Times New Roman"/>
              <a:ea typeface="MS Gothic"/>
            </a:endParaRPr>
          </a:p>
        </p:txBody>
      </p:sp>
      <p:sp>
        <p:nvSpPr>
          <p:cNvPr id="14" name="Rectangle 2"/>
          <p:cNvSpPr txBox="1">
            <a:spLocks noChangeArrowheads="1"/>
          </p:cNvSpPr>
          <p:nvPr/>
        </p:nvSpPr>
        <p:spPr bwMode="auto">
          <a:xfrm>
            <a:off x="685800" y="1524000"/>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0" fontAlgn="base" hangingPunct="0">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0" fontAlgn="base" hangingPunct="0">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0" fontAlgn="base" hangingPunct="0">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42900" marR="0" lvl="0" indent="-342900" algn="ctr" defTabSz="449263" rtl="0" eaLnBrk="0" fontAlgn="base" latinLnBrk="0" hangingPunct="0">
              <a:lnSpc>
                <a:spcPct val="100000"/>
              </a:lnSpc>
              <a:spcBef>
                <a:spcPts val="500"/>
              </a:spcBef>
              <a:spcAft>
                <a:spcPct val="0"/>
              </a:spcAft>
              <a:buClr>
                <a:srgbClr val="000000"/>
              </a:buClr>
              <a:buSzPct val="100000"/>
              <a:buFont typeface="Times New Roman" pitchFamily="16" charset="0"/>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kumimoji="0" lang="en-GB" sz="2000" b="1" i="0" u="none" strike="noStrike" kern="0" cap="none" spc="0" normalizeH="0" baseline="0" noProof="0" dirty="0" smtClean="0">
                <a:ln>
                  <a:noFill/>
                </a:ln>
                <a:solidFill>
                  <a:srgbClr val="000000"/>
                </a:solidFill>
                <a:effectLst/>
                <a:uLnTx/>
                <a:uFillTx/>
                <a:latin typeface="Times New Roman"/>
                <a:ea typeface="MS Gothic"/>
                <a:cs typeface="+mn-cs"/>
              </a:rPr>
              <a:t>Date:</a:t>
            </a:r>
            <a:r>
              <a:rPr kumimoji="0" lang="en-GB" sz="2000" b="0" i="0" u="none" strike="noStrike" kern="0" cap="none" spc="0" normalizeH="0" baseline="0" noProof="0" dirty="0" smtClean="0">
                <a:ln>
                  <a:noFill/>
                </a:ln>
                <a:solidFill>
                  <a:srgbClr val="000000"/>
                </a:solidFill>
                <a:effectLst/>
                <a:uLnTx/>
                <a:uFillTx/>
                <a:latin typeface="Times New Roman"/>
                <a:ea typeface="MS Gothic"/>
                <a:cs typeface="+mn-cs"/>
              </a:rPr>
              <a:t> 201</a:t>
            </a:r>
            <a:r>
              <a:rPr kumimoji="0" lang="en-US" altLang="ja-JP" sz="2000" b="0" i="0" u="none" strike="noStrike" kern="0" cap="none" spc="0" normalizeH="0" baseline="0" noProof="0" dirty="0" smtClean="0">
                <a:ln>
                  <a:noFill/>
                </a:ln>
                <a:solidFill>
                  <a:srgbClr val="000000"/>
                </a:solidFill>
                <a:effectLst/>
                <a:uLnTx/>
                <a:uFillTx/>
                <a:latin typeface="Times New Roman"/>
                <a:ea typeface="MS Gothic"/>
                <a:cs typeface="+mn-cs"/>
              </a:rPr>
              <a:t>3</a:t>
            </a:r>
            <a:r>
              <a:rPr kumimoji="0" lang="en-GB" sz="2000" b="0" i="0" u="none" strike="noStrike" kern="0" cap="none" spc="0" normalizeH="0" baseline="0" noProof="0" dirty="0" smtClean="0">
                <a:ln>
                  <a:noFill/>
                </a:ln>
                <a:solidFill>
                  <a:srgbClr val="000000"/>
                </a:solidFill>
                <a:effectLst/>
                <a:uLnTx/>
                <a:uFillTx/>
                <a:latin typeface="Times New Roman"/>
                <a:ea typeface="MS Gothic"/>
                <a:cs typeface="+mn-cs"/>
              </a:rPr>
              <a:t>-0</a:t>
            </a:r>
            <a:r>
              <a:rPr kumimoji="0" lang="en-US" altLang="ja-JP" sz="2000" b="0" i="0" u="none" strike="noStrike" kern="0" cap="none" spc="0" normalizeH="0" baseline="0" noProof="0" dirty="0" smtClean="0">
                <a:ln>
                  <a:noFill/>
                </a:ln>
                <a:solidFill>
                  <a:srgbClr val="000000"/>
                </a:solidFill>
                <a:effectLst/>
                <a:uLnTx/>
                <a:uFillTx/>
                <a:latin typeface="Times New Roman"/>
                <a:ea typeface="MS Gothic"/>
                <a:cs typeface="+mn-cs"/>
              </a:rPr>
              <a:t>3</a:t>
            </a:r>
            <a:r>
              <a:rPr kumimoji="0" lang="en-GB" sz="2000" b="0" i="0" u="none" strike="noStrike" kern="0" cap="none" spc="0" normalizeH="0" baseline="0" noProof="0" dirty="0" smtClean="0">
                <a:ln>
                  <a:noFill/>
                </a:ln>
                <a:solidFill>
                  <a:srgbClr val="000000"/>
                </a:solidFill>
                <a:effectLst/>
                <a:uLnTx/>
                <a:uFillTx/>
                <a:latin typeface="Times New Roman"/>
                <a:ea typeface="MS Gothic"/>
                <a:cs typeface="+mn-cs"/>
              </a:rPr>
              <a:t>-</a:t>
            </a:r>
            <a:r>
              <a:rPr kumimoji="0" lang="en-US" altLang="ja-JP" sz="2000" b="0" i="0" u="none" strike="noStrike" kern="0" cap="none" spc="0" normalizeH="0" baseline="0" noProof="0" dirty="0" smtClean="0">
                <a:ln>
                  <a:noFill/>
                </a:ln>
                <a:solidFill>
                  <a:srgbClr val="000000"/>
                </a:solidFill>
                <a:effectLst/>
                <a:uLnTx/>
                <a:uFillTx/>
                <a:latin typeface="Times New Roman"/>
                <a:ea typeface="MS Gothic"/>
                <a:cs typeface="+mn-cs"/>
              </a:rPr>
              <a:t>20</a:t>
            </a:r>
            <a:endParaRPr kumimoji="0" lang="en-GB" sz="2000" b="0" i="0" u="none" strike="noStrike" kern="0" cap="none" spc="0" normalizeH="0" baseline="0" noProof="0" dirty="0">
              <a:ln>
                <a:noFill/>
              </a:ln>
              <a:solidFill>
                <a:srgbClr val="000000"/>
              </a:solidFill>
              <a:effectLst/>
              <a:uLnTx/>
              <a:uFillTx/>
              <a:latin typeface="Times New Roman"/>
              <a:ea typeface="MS Gothic"/>
              <a:cs typeface="+mn-cs"/>
            </a:endParaRPr>
          </a:p>
        </p:txBody>
      </p:sp>
      <p:graphicFrame>
        <p:nvGraphicFramePr>
          <p:cNvPr id="15" name="Object 3"/>
          <p:cNvGraphicFramePr>
            <a:graphicFrameLocks noChangeAspect="1"/>
          </p:cNvGraphicFramePr>
          <p:nvPr>
            <p:extLst>
              <p:ext uri="{D42A27DB-BD31-4B8C-83A1-F6EECF244321}">
                <p14:modId xmlns:p14="http://schemas.microsoft.com/office/powerpoint/2010/main" val="4262404412"/>
              </p:ext>
            </p:extLst>
          </p:nvPr>
        </p:nvGraphicFramePr>
        <p:xfrm>
          <a:off x="531813" y="2306638"/>
          <a:ext cx="8093075" cy="3806825"/>
        </p:xfrm>
        <a:graphic>
          <a:graphicData uri="http://schemas.openxmlformats.org/presentationml/2006/ole">
            <mc:AlternateContent xmlns:mc="http://schemas.openxmlformats.org/markup-compatibility/2006">
              <mc:Choice xmlns:v="urn:schemas-microsoft-com:vml" Requires="v">
                <p:oleObj spid="_x0000_s1039" name="Document" r:id="rId4" imgW="9122681" imgH="4298280" progId="Word.Document.8">
                  <p:embed/>
                </p:oleObj>
              </mc:Choice>
              <mc:Fallback>
                <p:oleObj name="Document" r:id="rId4" imgW="9122681" imgH="4298280" progId="Word.Document.8">
                  <p:embed/>
                  <p:pic>
                    <p:nvPicPr>
                      <p:cNvPr id="0" name=""/>
                      <p:cNvPicPr>
                        <a:picLocks noChangeAspect="1" noChangeArrowheads="1"/>
                      </p:cNvPicPr>
                      <p:nvPr/>
                    </p:nvPicPr>
                    <p:blipFill>
                      <a:blip r:embed="rId5"/>
                      <a:srcRect/>
                      <a:stretch>
                        <a:fillRect/>
                      </a:stretch>
                    </p:blipFill>
                    <p:spPr bwMode="auto">
                      <a:xfrm>
                        <a:off x="531813" y="2306638"/>
                        <a:ext cx="8093075" cy="3806825"/>
                      </a:xfrm>
                      <a:prstGeom prst="rect">
                        <a:avLst/>
                      </a:prstGeom>
                      <a:noFill/>
                      <a:extLst/>
                    </p:spPr>
                  </p:pic>
                </p:oleObj>
              </mc:Fallback>
            </mc:AlternateContent>
          </a:graphicData>
        </a:graphic>
      </p:graphicFrame>
      <p:sp>
        <p:nvSpPr>
          <p:cNvPr id="1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defTabSz="449263">
              <a:spcBef>
                <a:spcPts val="500"/>
              </a:spcBef>
              <a:buClr>
                <a:srgbClr val="000000"/>
              </a:buClr>
              <a:buSzPct val="100000"/>
              <a:buFont typeface="Times New Roman" pitchFamily="16"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latin typeface="Times New Roman" pitchFamily="16" charset="0"/>
                <a:ea typeface="MS Gothic" charset="-128"/>
              </a:rPr>
              <a:t>Authors: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Shusaku Shimada, Schubiquist Technologies Guild</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10B4F79A-F97D-4415-A6BA-56D54E5A1E71}" type="slidenum">
              <a:rPr lang="en-US" altLang="ja-JP"/>
              <a:pPr/>
              <a:t>3</a:t>
            </a:fld>
            <a:endParaRPr lang="en-US" altLang="ja-JP"/>
          </a:p>
        </p:txBody>
      </p:sp>
      <p:sp>
        <p:nvSpPr>
          <p:cNvPr id="4098" name="Rectangle 2"/>
          <p:cNvSpPr>
            <a:spLocks noGrp="1" noChangeArrowheads="1"/>
          </p:cNvSpPr>
          <p:nvPr>
            <p:ph type="title"/>
          </p:nvPr>
        </p:nvSpPr>
        <p:spPr>
          <a:xfrm>
            <a:off x="323528" y="685800"/>
            <a:ext cx="8424936" cy="1066800"/>
          </a:xfrm>
          <a:ln/>
        </p:spPr>
        <p:txBody>
          <a:bodyPr/>
          <a:lstStyle/>
          <a:p>
            <a:r>
              <a:rPr lang="en-US" altLang="ja-JP" sz="2800" dirty="0" smtClean="0">
                <a:ea typeface="ＭＳ Ｐゴシック" charset="-128"/>
              </a:rPr>
              <a:t>Radio </a:t>
            </a:r>
            <a:r>
              <a:rPr lang="en-US" altLang="ja-JP" sz="2800" dirty="0">
                <a:ea typeface="ＭＳ Ｐゴシック" charset="-128"/>
              </a:rPr>
              <a:t>resource measurement &amp; </a:t>
            </a:r>
            <a:r>
              <a:rPr lang="en-US" altLang="ja-JP" sz="2800" dirty="0" smtClean="0">
                <a:ea typeface="ＭＳ Ｐゴシック" charset="-128"/>
              </a:rPr>
              <a:t>management (RRMM) </a:t>
            </a:r>
            <a:br>
              <a:rPr lang="en-US" altLang="ja-JP" sz="2800" dirty="0" smtClean="0">
                <a:ea typeface="ＭＳ Ｐゴシック" charset="-128"/>
              </a:rPr>
            </a:br>
            <a:r>
              <a:rPr lang="en-US" altLang="ja-JP" sz="2800" dirty="0" smtClean="0">
                <a:ea typeface="ＭＳ Ｐゴシック" charset="-128"/>
              </a:rPr>
              <a:t>for enhanced </a:t>
            </a:r>
            <a:r>
              <a:rPr lang="en-US" altLang="ja-JP" sz="2800" dirty="0">
                <a:ea typeface="ＭＳ Ｐゴシック" charset="-128"/>
              </a:rPr>
              <a:t>reliability</a:t>
            </a:r>
            <a:endParaRPr lang="ja-JP" altLang="ja-JP" sz="2800" dirty="0"/>
          </a:p>
        </p:txBody>
      </p:sp>
      <p:sp>
        <p:nvSpPr>
          <p:cNvPr id="4099" name="Rectangle 3"/>
          <p:cNvSpPr>
            <a:spLocks noGrp="1" noChangeArrowheads="1"/>
          </p:cNvSpPr>
          <p:nvPr>
            <p:ph type="body" idx="1"/>
          </p:nvPr>
        </p:nvSpPr>
        <p:spPr>
          <a:ln/>
        </p:spPr>
        <p:txBody>
          <a:bodyPr/>
          <a:lstStyle/>
          <a:p>
            <a:r>
              <a:rPr lang="en-US" altLang="ja-JP" sz="2000" dirty="0" smtClean="0">
                <a:latin typeface="+mj-lt"/>
              </a:rPr>
              <a:t>The better spectral resource utilization (SRU) is obviously inevitable challenge to achieve the enhanced reliability of IEEE802.15 wireless networks, especially for social infrastructure, medical and healthcare, and industrial control systems using 2.4GHz ISM band. </a:t>
            </a:r>
          </a:p>
          <a:p>
            <a:r>
              <a:rPr lang="en-US" altLang="ja-JP" sz="2000" dirty="0" smtClean="0">
                <a:latin typeface="+mj-lt"/>
              </a:rPr>
              <a:t>To achieve such SRU, the standardized RRMM capability should be an imperative element and may facilitate the diverse and flexible solution of SRU. </a:t>
            </a:r>
          </a:p>
          <a:p>
            <a:r>
              <a:rPr lang="en-US" altLang="ja-JP" sz="2000" dirty="0" smtClean="0">
                <a:latin typeface="+mj-lt"/>
              </a:rPr>
              <a:t>A well-defined radio resource measurement procedures and resulting information bases are prerequisite elements provided multiple wireless networks in user’s radio sphere and physical environment. </a:t>
            </a:r>
            <a:endParaRPr lang="ja-JP" altLang="ja-JP" sz="2000" dirty="0">
              <a:latin typeface="+mj-lt"/>
            </a:endParaRPr>
          </a:p>
        </p:txBody>
      </p:sp>
    </p:spTree>
    <p:extLst>
      <p:ext uri="{BB962C8B-B14F-4D97-AF65-F5344CB8AC3E}">
        <p14:creationId xmlns:p14="http://schemas.microsoft.com/office/powerpoint/2010/main" val="20137965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Shusaku Shimada, Schubiquist Technologies Guild</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10B4F79A-F97D-4415-A6BA-56D54E5A1E71}" type="slidenum">
              <a:rPr lang="en-US" altLang="ja-JP"/>
              <a:pPr/>
              <a:t>4</a:t>
            </a:fld>
            <a:endParaRPr lang="en-US" altLang="ja-JP"/>
          </a:p>
        </p:txBody>
      </p:sp>
      <p:sp>
        <p:nvSpPr>
          <p:cNvPr id="4098" name="Rectangle 2"/>
          <p:cNvSpPr>
            <a:spLocks noGrp="1" noChangeArrowheads="1"/>
          </p:cNvSpPr>
          <p:nvPr>
            <p:ph type="title"/>
          </p:nvPr>
        </p:nvSpPr>
        <p:spPr>
          <a:xfrm>
            <a:off x="323528" y="685800"/>
            <a:ext cx="8424936" cy="1066800"/>
          </a:xfrm>
          <a:ln/>
        </p:spPr>
        <p:txBody>
          <a:bodyPr/>
          <a:lstStyle/>
          <a:p>
            <a:r>
              <a:rPr lang="en-US" altLang="ja-JP" sz="2800" dirty="0" smtClean="0">
                <a:ea typeface="ＭＳ Ｐゴシック" charset="-128"/>
              </a:rPr>
              <a:t>Radio </a:t>
            </a:r>
            <a:r>
              <a:rPr lang="en-US" altLang="ja-JP" sz="2800" dirty="0">
                <a:ea typeface="ＭＳ Ｐゴシック" charset="-128"/>
              </a:rPr>
              <a:t>resource measurement &amp; </a:t>
            </a:r>
            <a:r>
              <a:rPr lang="en-US" altLang="ja-JP" sz="2800" dirty="0" smtClean="0">
                <a:ea typeface="ＭＳ Ｐゴシック" charset="-128"/>
              </a:rPr>
              <a:t>management (RRMM) </a:t>
            </a:r>
            <a:br>
              <a:rPr lang="en-US" altLang="ja-JP" sz="2800" dirty="0" smtClean="0">
                <a:ea typeface="ＭＳ Ｐゴシック" charset="-128"/>
              </a:rPr>
            </a:br>
            <a:r>
              <a:rPr lang="en-US" altLang="ja-JP" sz="2800" dirty="0" smtClean="0">
                <a:ea typeface="ＭＳ Ｐゴシック" charset="-128"/>
              </a:rPr>
              <a:t>for enhanced </a:t>
            </a:r>
            <a:r>
              <a:rPr lang="en-US" altLang="ja-JP" sz="2800" dirty="0">
                <a:ea typeface="ＭＳ Ｐゴシック" charset="-128"/>
              </a:rPr>
              <a:t>reliability</a:t>
            </a:r>
            <a:endParaRPr lang="ja-JP" altLang="ja-JP" sz="2800" dirty="0"/>
          </a:p>
        </p:txBody>
      </p:sp>
      <p:sp>
        <p:nvSpPr>
          <p:cNvPr id="3" name="Frame 2"/>
          <p:cNvSpPr/>
          <p:nvPr/>
        </p:nvSpPr>
        <p:spPr bwMode="auto">
          <a:xfrm>
            <a:off x="5508104" y="1916832"/>
            <a:ext cx="648072" cy="432048"/>
          </a:xfrm>
          <a:prstGeom prst="frame">
            <a:avLst>
              <a:gd name="adj1" fmla="val 15659"/>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7" name="Trapezoid 6"/>
          <p:cNvSpPr/>
          <p:nvPr/>
        </p:nvSpPr>
        <p:spPr bwMode="auto">
          <a:xfrm>
            <a:off x="5364088" y="2348880"/>
            <a:ext cx="939626" cy="180020"/>
          </a:xfrm>
          <a:prstGeom prst="trapezoid">
            <a:avLst>
              <a:gd name="adj" fmla="val 108394"/>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1" name="Trapezoid 10"/>
          <p:cNvSpPr/>
          <p:nvPr/>
        </p:nvSpPr>
        <p:spPr bwMode="auto">
          <a:xfrm>
            <a:off x="5535464" y="2420888"/>
            <a:ext cx="647416" cy="54006"/>
          </a:xfrm>
          <a:prstGeom prst="trapezoid">
            <a:avLst>
              <a:gd name="adj" fmla="val 108394"/>
            </a:avLst>
          </a:prstGeom>
          <a:no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6" name="Trapezoid 15"/>
          <p:cNvSpPr/>
          <p:nvPr/>
        </p:nvSpPr>
        <p:spPr bwMode="auto">
          <a:xfrm>
            <a:off x="1979712" y="4365104"/>
            <a:ext cx="284510" cy="320044"/>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17" name="Straight Connector 16"/>
          <p:cNvCxnSpPr>
            <a:stCxn id="16" idx="0"/>
          </p:cNvCxnSpPr>
          <p:nvPr/>
        </p:nvCxnSpPr>
        <p:spPr bwMode="auto">
          <a:xfrm flipV="1">
            <a:off x="2121967" y="4149080"/>
            <a:ext cx="0" cy="216024"/>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Isosceles Triangle 17"/>
          <p:cNvSpPr/>
          <p:nvPr/>
        </p:nvSpPr>
        <p:spPr bwMode="auto">
          <a:xfrm flipV="1">
            <a:off x="1979712" y="4149080"/>
            <a:ext cx="284510" cy="108012"/>
          </a:xfrm>
          <a:prstGeom prst="triangle">
            <a:avLst/>
          </a:prstGeom>
          <a:no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9" name="Trapezoid 18"/>
          <p:cNvSpPr/>
          <p:nvPr/>
        </p:nvSpPr>
        <p:spPr bwMode="auto">
          <a:xfrm>
            <a:off x="4431506" y="4517504"/>
            <a:ext cx="284510" cy="320044"/>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20" name="Straight Connector 19"/>
          <p:cNvCxnSpPr/>
          <p:nvPr/>
        </p:nvCxnSpPr>
        <p:spPr bwMode="auto">
          <a:xfrm flipV="1">
            <a:off x="4572000" y="4301480"/>
            <a:ext cx="0" cy="216024"/>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Isosceles Triangle 20"/>
          <p:cNvSpPr/>
          <p:nvPr/>
        </p:nvSpPr>
        <p:spPr bwMode="auto">
          <a:xfrm flipV="1">
            <a:off x="4427984" y="4293096"/>
            <a:ext cx="284510" cy="108012"/>
          </a:xfrm>
          <a:prstGeom prst="triangle">
            <a:avLst/>
          </a:prstGeom>
          <a:no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2" name="Trapezoid 21"/>
          <p:cNvSpPr/>
          <p:nvPr/>
        </p:nvSpPr>
        <p:spPr bwMode="auto">
          <a:xfrm>
            <a:off x="6735762" y="4621124"/>
            <a:ext cx="284510" cy="320044"/>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23" name="Straight Connector 22"/>
          <p:cNvCxnSpPr>
            <a:stCxn id="22" idx="0"/>
          </p:cNvCxnSpPr>
          <p:nvPr/>
        </p:nvCxnSpPr>
        <p:spPr bwMode="auto">
          <a:xfrm flipV="1">
            <a:off x="6878017" y="4405100"/>
            <a:ext cx="0" cy="216024"/>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Isosceles Triangle 23"/>
          <p:cNvSpPr/>
          <p:nvPr/>
        </p:nvSpPr>
        <p:spPr bwMode="auto">
          <a:xfrm flipV="1">
            <a:off x="6735762" y="4405100"/>
            <a:ext cx="284510" cy="108012"/>
          </a:xfrm>
          <a:prstGeom prst="triangle">
            <a:avLst/>
          </a:prstGeom>
          <a:no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4" name="Explosion 2 13"/>
          <p:cNvSpPr/>
          <p:nvPr/>
        </p:nvSpPr>
        <p:spPr bwMode="auto">
          <a:xfrm rot="837320" flipH="1" flipV="1">
            <a:off x="4860032" y="3091822"/>
            <a:ext cx="3816424" cy="3456384"/>
          </a:xfrm>
          <a:prstGeom prst="irregularSeal2">
            <a:avLst/>
          </a:prstGeom>
          <a:no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7" name="Explosion 2 26"/>
          <p:cNvSpPr/>
          <p:nvPr/>
        </p:nvSpPr>
        <p:spPr bwMode="auto">
          <a:xfrm rot="381950" flipH="1" flipV="1">
            <a:off x="2236102" y="3201466"/>
            <a:ext cx="4284476" cy="3240360"/>
          </a:xfrm>
          <a:prstGeom prst="irregularSeal2">
            <a:avLst/>
          </a:prstGeom>
          <a:noFill/>
          <a:ln w="12700" cap="flat" cmpd="sng" algn="ctr">
            <a:solidFill>
              <a:schemeClr val="tx1"/>
            </a:solidFill>
            <a:prstDash val="sysDot"/>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8" name="Explosion 2 27"/>
          <p:cNvSpPr/>
          <p:nvPr/>
        </p:nvSpPr>
        <p:spPr bwMode="auto">
          <a:xfrm rot="11608038" flipH="1" flipV="1">
            <a:off x="539553" y="3189931"/>
            <a:ext cx="3672407" cy="3240360"/>
          </a:xfrm>
          <a:prstGeom prst="irregularSeal2">
            <a:avLst/>
          </a:prstGeom>
          <a:noFill/>
          <a:ln w="12700" cap="flat" cmpd="sng" algn="ctr">
            <a:solidFill>
              <a:schemeClr val="bg2">
                <a:lumMod val="50000"/>
              </a:schemeClr>
            </a:solidFill>
            <a:prstDash val="sysDot"/>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25" name="Straight Connector 24"/>
          <p:cNvCxnSpPr>
            <a:stCxn id="16" idx="3"/>
          </p:cNvCxnSpPr>
          <p:nvPr/>
        </p:nvCxnSpPr>
        <p:spPr bwMode="auto">
          <a:xfrm>
            <a:off x="2228658" y="4525126"/>
            <a:ext cx="471134" cy="0"/>
          </a:xfrm>
          <a:prstGeom prst="line">
            <a:avLst/>
          </a:prstGeom>
          <a:solidFill>
            <a:schemeClr val="accent1"/>
          </a:solidFill>
          <a:ln w="44450" cap="flat" cmpd="sng" algn="ctr">
            <a:solidFill>
              <a:srgbClr val="00206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Straight Connector 41"/>
          <p:cNvCxnSpPr/>
          <p:nvPr/>
        </p:nvCxnSpPr>
        <p:spPr bwMode="auto">
          <a:xfrm>
            <a:off x="4676930" y="4653136"/>
            <a:ext cx="471134" cy="0"/>
          </a:xfrm>
          <a:prstGeom prst="line">
            <a:avLst/>
          </a:prstGeom>
          <a:solidFill>
            <a:schemeClr val="accent1"/>
          </a:solidFill>
          <a:ln w="44450" cap="flat" cmpd="sng" algn="ctr">
            <a:solidFill>
              <a:srgbClr val="00206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Straight Connector 42"/>
          <p:cNvCxnSpPr/>
          <p:nvPr/>
        </p:nvCxnSpPr>
        <p:spPr bwMode="auto">
          <a:xfrm>
            <a:off x="6981186" y="4805536"/>
            <a:ext cx="471134" cy="0"/>
          </a:xfrm>
          <a:prstGeom prst="line">
            <a:avLst/>
          </a:prstGeom>
          <a:solidFill>
            <a:schemeClr val="accent1"/>
          </a:solidFill>
          <a:ln w="44450" cap="flat" cmpd="sng" algn="ctr">
            <a:solidFill>
              <a:srgbClr val="00206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Straight Connector 43"/>
          <p:cNvCxnSpPr/>
          <p:nvPr/>
        </p:nvCxnSpPr>
        <p:spPr bwMode="auto">
          <a:xfrm>
            <a:off x="6687009" y="3068960"/>
            <a:ext cx="765311" cy="1736576"/>
          </a:xfrm>
          <a:prstGeom prst="line">
            <a:avLst/>
          </a:prstGeom>
          <a:solidFill>
            <a:schemeClr val="accent1"/>
          </a:solidFill>
          <a:ln w="44450" cap="flat" cmpd="sng" algn="ctr">
            <a:solidFill>
              <a:srgbClr val="00206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Connector 46"/>
          <p:cNvCxnSpPr/>
          <p:nvPr/>
        </p:nvCxnSpPr>
        <p:spPr bwMode="auto">
          <a:xfrm>
            <a:off x="4499574" y="3068960"/>
            <a:ext cx="648490" cy="1592560"/>
          </a:xfrm>
          <a:prstGeom prst="line">
            <a:avLst/>
          </a:prstGeom>
          <a:solidFill>
            <a:schemeClr val="accent1"/>
          </a:solidFill>
          <a:ln w="44450" cap="flat" cmpd="sng" algn="ctr">
            <a:solidFill>
              <a:srgbClr val="00206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Straight Connector 47"/>
          <p:cNvCxnSpPr/>
          <p:nvPr/>
        </p:nvCxnSpPr>
        <p:spPr bwMode="auto">
          <a:xfrm>
            <a:off x="2121967" y="3068960"/>
            <a:ext cx="577825" cy="1448544"/>
          </a:xfrm>
          <a:prstGeom prst="line">
            <a:avLst/>
          </a:prstGeom>
          <a:solidFill>
            <a:schemeClr val="accent1"/>
          </a:solidFill>
          <a:ln w="44450" cap="flat" cmpd="sng" algn="ctr">
            <a:solidFill>
              <a:srgbClr val="00206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Straight Connector 49"/>
          <p:cNvCxnSpPr/>
          <p:nvPr/>
        </p:nvCxnSpPr>
        <p:spPr bwMode="auto">
          <a:xfrm>
            <a:off x="638264" y="3068960"/>
            <a:ext cx="7083488" cy="0"/>
          </a:xfrm>
          <a:prstGeom prst="line">
            <a:avLst/>
          </a:prstGeom>
          <a:solidFill>
            <a:schemeClr val="accent1"/>
          </a:solidFill>
          <a:ln w="44450" cap="flat" cmpd="sng" algn="ctr">
            <a:solidFill>
              <a:srgbClr val="00206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638264" y="2636912"/>
            <a:ext cx="7083488" cy="0"/>
          </a:xfrm>
          <a:prstGeom prst="line">
            <a:avLst/>
          </a:prstGeom>
          <a:solidFill>
            <a:schemeClr val="accent1"/>
          </a:solidFill>
          <a:ln w="44450" cap="flat" cmpd="sng" algn="ctr">
            <a:solidFill>
              <a:srgbClr val="00206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99574" y="2276872"/>
            <a:ext cx="1008530" cy="0"/>
          </a:xfrm>
          <a:prstGeom prst="line">
            <a:avLst/>
          </a:prstGeom>
          <a:solidFill>
            <a:schemeClr val="accent1"/>
          </a:solidFill>
          <a:ln w="44450" cap="flat" cmpd="sng" algn="ctr">
            <a:solidFill>
              <a:srgbClr val="00206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4499992" y="2276872"/>
            <a:ext cx="170793" cy="360040"/>
          </a:xfrm>
          <a:prstGeom prst="line">
            <a:avLst/>
          </a:prstGeom>
          <a:solidFill>
            <a:schemeClr val="accent1"/>
          </a:solidFill>
          <a:ln w="44450" cap="flat" cmpd="sng" algn="ctr">
            <a:solidFill>
              <a:srgbClr val="00206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TextBox 54"/>
          <p:cNvSpPr txBox="1"/>
          <p:nvPr/>
        </p:nvSpPr>
        <p:spPr>
          <a:xfrm>
            <a:off x="4479651" y="2708920"/>
            <a:ext cx="3350469" cy="307777"/>
          </a:xfrm>
          <a:prstGeom prst="rect">
            <a:avLst/>
          </a:prstGeom>
          <a:noFill/>
        </p:spPr>
        <p:txBody>
          <a:bodyPr wrap="none" rtlCol="0">
            <a:spAutoFit/>
          </a:bodyPr>
          <a:lstStyle/>
          <a:p>
            <a:r>
              <a:rPr kumimoji="1" lang="en-US" altLang="ja-JP" sz="1400" b="1" dirty="0" smtClean="0"/>
              <a:t>&lt; Shared Radio Resource Information &gt;</a:t>
            </a:r>
            <a:endParaRPr kumimoji="1" lang="ja-JP" altLang="en-US" sz="1400" b="1" dirty="0"/>
          </a:p>
        </p:txBody>
      </p:sp>
      <p:sp>
        <p:nvSpPr>
          <p:cNvPr id="61" name="TextBox 60"/>
          <p:cNvSpPr txBox="1"/>
          <p:nvPr/>
        </p:nvSpPr>
        <p:spPr>
          <a:xfrm>
            <a:off x="3853753" y="1628800"/>
            <a:ext cx="2446439" cy="523220"/>
          </a:xfrm>
          <a:prstGeom prst="rect">
            <a:avLst/>
          </a:prstGeom>
          <a:noFill/>
        </p:spPr>
        <p:txBody>
          <a:bodyPr wrap="none" rtlCol="0">
            <a:spAutoFit/>
          </a:bodyPr>
          <a:lstStyle/>
          <a:p>
            <a:pPr algn="ctr"/>
            <a:r>
              <a:rPr kumimoji="1" lang="en-US" altLang="ja-JP" sz="1400" b="1" dirty="0" smtClean="0"/>
              <a:t>Radio Resource Management</a:t>
            </a:r>
          </a:p>
          <a:p>
            <a:pPr algn="ctr"/>
            <a:r>
              <a:rPr kumimoji="1" lang="en-US" altLang="ja-JP" sz="1400" b="1" dirty="0" smtClean="0"/>
              <a:t>Entity</a:t>
            </a:r>
            <a:endParaRPr kumimoji="1" lang="ja-JP" altLang="en-US" sz="1400" b="1" dirty="0"/>
          </a:p>
        </p:txBody>
      </p:sp>
      <p:sp>
        <p:nvSpPr>
          <p:cNvPr id="62" name="TextBox 61"/>
          <p:cNvSpPr txBox="1"/>
          <p:nvPr/>
        </p:nvSpPr>
        <p:spPr>
          <a:xfrm>
            <a:off x="539552" y="2617167"/>
            <a:ext cx="1726691" cy="307777"/>
          </a:xfrm>
          <a:prstGeom prst="rect">
            <a:avLst/>
          </a:prstGeom>
          <a:noFill/>
        </p:spPr>
        <p:txBody>
          <a:bodyPr wrap="none" rtlCol="0">
            <a:spAutoFit/>
          </a:bodyPr>
          <a:lstStyle/>
          <a:p>
            <a:r>
              <a:rPr kumimoji="1" lang="en-US" altLang="ja-JP" sz="1400" b="1" dirty="0" smtClean="0"/>
              <a:t>Common Media or</a:t>
            </a:r>
            <a:r>
              <a:rPr kumimoji="1" lang="ja-JP" altLang="en-US" sz="1400" b="1" dirty="0" smtClean="0"/>
              <a:t> </a:t>
            </a:r>
            <a:endParaRPr kumimoji="1" lang="en-US" altLang="ja-JP" sz="1400" b="1" dirty="0" smtClean="0"/>
          </a:p>
        </p:txBody>
      </p:sp>
      <p:sp>
        <p:nvSpPr>
          <p:cNvPr id="63" name="TextBox 62"/>
          <p:cNvSpPr txBox="1"/>
          <p:nvPr/>
        </p:nvSpPr>
        <p:spPr>
          <a:xfrm>
            <a:off x="539552" y="2780928"/>
            <a:ext cx="3772123" cy="307777"/>
          </a:xfrm>
          <a:prstGeom prst="rect">
            <a:avLst/>
          </a:prstGeom>
          <a:noFill/>
        </p:spPr>
        <p:txBody>
          <a:bodyPr wrap="none" rtlCol="0">
            <a:spAutoFit/>
          </a:bodyPr>
          <a:lstStyle/>
          <a:p>
            <a:r>
              <a:rPr kumimoji="1" lang="en-US" altLang="ja-JP" sz="1400" b="1" dirty="0" smtClean="0"/>
              <a:t>Co-located node with plural wireless networks </a:t>
            </a:r>
          </a:p>
        </p:txBody>
      </p:sp>
      <p:sp>
        <p:nvSpPr>
          <p:cNvPr id="38" name="環状矢印 37"/>
          <p:cNvSpPr/>
          <p:nvPr/>
        </p:nvSpPr>
        <p:spPr bwMode="auto">
          <a:xfrm rot="5400000">
            <a:off x="5818353" y="1976498"/>
            <a:ext cx="2508920" cy="2697368"/>
          </a:xfrm>
          <a:prstGeom prst="circularArrow">
            <a:avLst>
              <a:gd name="adj1" fmla="val 3421"/>
              <a:gd name="adj2" fmla="val 1142319"/>
              <a:gd name="adj3" fmla="val 20499690"/>
              <a:gd name="adj4" fmla="val 10800000"/>
              <a:gd name="adj5" fmla="val 5246"/>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rgbClr val="FF0000"/>
              </a:solidFill>
              <a:effectLst/>
              <a:latin typeface="Times New Roman" pitchFamily="18" charset="0"/>
            </a:endParaRPr>
          </a:p>
        </p:txBody>
      </p:sp>
      <p:sp>
        <p:nvSpPr>
          <p:cNvPr id="58" name="環状矢印 57"/>
          <p:cNvSpPr/>
          <p:nvPr/>
        </p:nvSpPr>
        <p:spPr bwMode="auto">
          <a:xfrm rot="16200000" flipV="1">
            <a:off x="6111639" y="1944303"/>
            <a:ext cx="3008330" cy="2697368"/>
          </a:xfrm>
          <a:prstGeom prst="circularArrow">
            <a:avLst>
              <a:gd name="adj1" fmla="val 2519"/>
              <a:gd name="adj2" fmla="val 1142319"/>
              <a:gd name="adj3" fmla="val 20492459"/>
              <a:gd name="adj4" fmla="val 10800000"/>
              <a:gd name="adj5" fmla="val 4410"/>
            </a:avLst>
          </a:prstGeom>
          <a:solidFill>
            <a:srgbClr val="FFC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1" name="テキスト ボックス 40"/>
          <p:cNvSpPr txBox="1"/>
          <p:nvPr/>
        </p:nvSpPr>
        <p:spPr>
          <a:xfrm>
            <a:off x="6382894" y="1722294"/>
            <a:ext cx="2005530" cy="338554"/>
          </a:xfrm>
          <a:prstGeom prst="rect">
            <a:avLst/>
          </a:prstGeom>
          <a:noFill/>
        </p:spPr>
        <p:txBody>
          <a:bodyPr wrap="square" rtlCol="0">
            <a:spAutoFit/>
          </a:bodyPr>
          <a:lstStyle/>
          <a:p>
            <a:r>
              <a:rPr kumimoji="1" lang="en-US" altLang="ja-JP" sz="1600" b="1" dirty="0" smtClean="0">
                <a:solidFill>
                  <a:srgbClr val="FFC000"/>
                </a:solidFill>
                <a:effectLst>
                  <a:outerShdw blurRad="38100" dist="38100" dir="2700000" algn="tl">
                    <a:srgbClr val="000000">
                      <a:alpha val="43137"/>
                    </a:srgbClr>
                  </a:outerShdw>
                </a:effectLst>
              </a:rPr>
              <a:t>RM Report</a:t>
            </a:r>
            <a:endParaRPr kumimoji="1" lang="ja-JP" altLang="en-US" sz="1600" b="1" dirty="0">
              <a:solidFill>
                <a:srgbClr val="FFC000"/>
              </a:solidFill>
              <a:effectLst>
                <a:outerShdw blurRad="38100" dist="38100" dir="2700000" algn="tl">
                  <a:srgbClr val="000000">
                    <a:alpha val="43137"/>
                  </a:srgbClr>
                </a:outerShdw>
              </a:effectLst>
            </a:endParaRPr>
          </a:p>
        </p:txBody>
      </p:sp>
      <p:sp>
        <p:nvSpPr>
          <p:cNvPr id="59" name="テキスト ボックス 58"/>
          <p:cNvSpPr txBox="1"/>
          <p:nvPr/>
        </p:nvSpPr>
        <p:spPr>
          <a:xfrm>
            <a:off x="7020272" y="3162454"/>
            <a:ext cx="1213442" cy="584775"/>
          </a:xfrm>
          <a:prstGeom prst="rect">
            <a:avLst/>
          </a:prstGeom>
          <a:noFill/>
        </p:spPr>
        <p:txBody>
          <a:bodyPr wrap="square" rtlCol="0">
            <a:spAutoFit/>
          </a:bodyPr>
          <a:lstStyle/>
          <a:p>
            <a:pPr algn="r"/>
            <a:r>
              <a:rPr kumimoji="1" lang="en-US" altLang="ja-JP" sz="1600" b="1" dirty="0" smtClean="0">
                <a:solidFill>
                  <a:srgbClr val="FF0000"/>
                </a:solidFill>
                <a:effectLst>
                  <a:outerShdw blurRad="38100" dist="38100" dir="2700000" algn="tl">
                    <a:srgbClr val="000000">
                      <a:alpha val="43137"/>
                    </a:srgbClr>
                  </a:outerShdw>
                </a:effectLst>
              </a:rPr>
              <a:t>RM </a:t>
            </a:r>
          </a:p>
          <a:p>
            <a:pPr algn="r"/>
            <a:r>
              <a:rPr kumimoji="1" lang="en-US" altLang="ja-JP" sz="1600" b="1" dirty="0" smtClean="0">
                <a:solidFill>
                  <a:srgbClr val="FF0000"/>
                </a:solidFill>
                <a:effectLst>
                  <a:outerShdw blurRad="38100" dist="38100" dir="2700000" algn="tl">
                    <a:srgbClr val="000000">
                      <a:alpha val="43137"/>
                    </a:srgbClr>
                  </a:outerShdw>
                </a:effectLst>
              </a:rPr>
              <a:t>Request</a:t>
            </a:r>
            <a:endParaRPr kumimoji="1" lang="ja-JP" altLang="en-US" sz="1600" b="1" dirty="0">
              <a:solidFill>
                <a:srgbClr val="FF0000"/>
              </a:solidFill>
              <a:effectLst>
                <a:outerShdw blurRad="38100" dist="38100" dir="2700000" algn="tl">
                  <a:srgbClr val="000000">
                    <a:alpha val="43137"/>
                  </a:srgbClr>
                </a:outerShdw>
              </a:effectLst>
            </a:endParaRPr>
          </a:p>
        </p:txBody>
      </p:sp>
      <p:cxnSp>
        <p:nvCxnSpPr>
          <p:cNvPr id="45" name="Straight Connector 44"/>
          <p:cNvCxnSpPr/>
          <p:nvPr/>
        </p:nvCxnSpPr>
        <p:spPr bwMode="auto">
          <a:xfrm>
            <a:off x="4211960" y="2276872"/>
            <a:ext cx="170793" cy="360040"/>
          </a:xfrm>
          <a:prstGeom prst="line">
            <a:avLst/>
          </a:prstGeom>
          <a:solidFill>
            <a:schemeClr val="accent1"/>
          </a:solidFill>
          <a:ln w="44450" cap="flat" cmpd="sng" algn="ctr">
            <a:solidFill>
              <a:srgbClr val="002060"/>
            </a:solidFill>
            <a:prstDash val="solid"/>
            <a:round/>
            <a:headEnd type="none" w="sm" len="sm"/>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p:cNvCxnSpPr/>
          <p:nvPr/>
        </p:nvCxnSpPr>
        <p:spPr bwMode="auto">
          <a:xfrm flipH="1" flipV="1">
            <a:off x="4310745" y="3140968"/>
            <a:ext cx="120761" cy="313873"/>
          </a:xfrm>
          <a:prstGeom prst="line">
            <a:avLst/>
          </a:prstGeom>
          <a:solidFill>
            <a:schemeClr val="accent1"/>
          </a:solidFill>
          <a:ln w="44450" cap="flat" cmpd="sng" algn="ctr">
            <a:solidFill>
              <a:srgbClr val="002060"/>
            </a:solidFill>
            <a:prstDash val="solid"/>
            <a:round/>
            <a:headEnd type="none" w="sm" len="sm"/>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Straight Connector 48"/>
          <p:cNvCxnSpPr/>
          <p:nvPr/>
        </p:nvCxnSpPr>
        <p:spPr bwMode="auto">
          <a:xfrm flipH="1" flipV="1">
            <a:off x="1907704" y="3115127"/>
            <a:ext cx="120761" cy="313873"/>
          </a:xfrm>
          <a:prstGeom prst="line">
            <a:avLst/>
          </a:prstGeom>
          <a:solidFill>
            <a:schemeClr val="accent1"/>
          </a:solidFill>
          <a:ln w="44450" cap="flat" cmpd="sng" algn="ctr">
            <a:solidFill>
              <a:srgbClr val="002060"/>
            </a:solidFill>
            <a:prstDash val="solid"/>
            <a:round/>
            <a:headEnd type="none" w="sm" len="sm"/>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Straight Connector 50"/>
          <p:cNvCxnSpPr/>
          <p:nvPr/>
        </p:nvCxnSpPr>
        <p:spPr bwMode="auto">
          <a:xfrm flipH="1" flipV="1">
            <a:off x="6467463" y="3115127"/>
            <a:ext cx="120761" cy="313873"/>
          </a:xfrm>
          <a:prstGeom prst="line">
            <a:avLst/>
          </a:prstGeom>
          <a:solidFill>
            <a:schemeClr val="accent1"/>
          </a:solidFill>
          <a:ln w="44450" cap="flat" cmpd="sng" algn="ctr">
            <a:solidFill>
              <a:srgbClr val="002060"/>
            </a:solidFill>
            <a:prstDash val="solid"/>
            <a:round/>
            <a:headEnd type="none" w="sm" len="sm"/>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xtBox 11"/>
          <p:cNvSpPr txBox="1"/>
          <p:nvPr/>
        </p:nvSpPr>
        <p:spPr>
          <a:xfrm>
            <a:off x="3059832" y="2276872"/>
            <a:ext cx="1255728" cy="292388"/>
          </a:xfrm>
          <a:prstGeom prst="rect">
            <a:avLst/>
          </a:prstGeom>
          <a:noFill/>
        </p:spPr>
        <p:txBody>
          <a:bodyPr wrap="none" rtlCol="0">
            <a:spAutoFit/>
          </a:bodyPr>
          <a:lstStyle/>
          <a:p>
            <a:r>
              <a:rPr kumimoji="1" lang="en-US" altLang="ja-JP" sz="1300" b="1" i="1" dirty="0" smtClean="0">
                <a:solidFill>
                  <a:schemeClr val="accent6">
                    <a:lumMod val="50000"/>
                  </a:schemeClr>
                </a:solidFill>
              </a:rPr>
              <a:t>Media Agnostic</a:t>
            </a:r>
            <a:endParaRPr kumimoji="1" lang="ja-JP" altLang="en-US" sz="1300" b="1" i="1" dirty="0">
              <a:solidFill>
                <a:schemeClr val="accent6">
                  <a:lumMod val="50000"/>
                </a:schemeClr>
              </a:solidFill>
            </a:endParaRPr>
          </a:p>
        </p:txBody>
      </p:sp>
      <p:sp>
        <p:nvSpPr>
          <p:cNvPr id="52" name="TextBox 51"/>
          <p:cNvSpPr txBox="1"/>
          <p:nvPr/>
        </p:nvSpPr>
        <p:spPr>
          <a:xfrm>
            <a:off x="3131840" y="3136612"/>
            <a:ext cx="1255728" cy="292388"/>
          </a:xfrm>
          <a:prstGeom prst="rect">
            <a:avLst/>
          </a:prstGeom>
          <a:noFill/>
        </p:spPr>
        <p:txBody>
          <a:bodyPr wrap="none" rtlCol="0">
            <a:spAutoFit/>
          </a:bodyPr>
          <a:lstStyle/>
          <a:p>
            <a:r>
              <a:rPr kumimoji="1" lang="en-US" altLang="ja-JP" sz="1300" b="1" i="1" dirty="0" smtClean="0">
                <a:solidFill>
                  <a:schemeClr val="accent6">
                    <a:lumMod val="50000"/>
                  </a:schemeClr>
                </a:solidFill>
              </a:rPr>
              <a:t>Media Agnostic</a:t>
            </a:r>
            <a:endParaRPr kumimoji="1" lang="ja-JP" altLang="en-US" sz="1300" b="1" i="1" dirty="0">
              <a:solidFill>
                <a:schemeClr val="accent6">
                  <a:lumMod val="50000"/>
                </a:schemeClr>
              </a:solidFill>
            </a:endParaRPr>
          </a:p>
        </p:txBody>
      </p:sp>
      <p:sp>
        <p:nvSpPr>
          <p:cNvPr id="53" name="TextBox 52"/>
          <p:cNvSpPr txBox="1"/>
          <p:nvPr/>
        </p:nvSpPr>
        <p:spPr>
          <a:xfrm>
            <a:off x="5292080" y="3136612"/>
            <a:ext cx="1255728" cy="292388"/>
          </a:xfrm>
          <a:prstGeom prst="rect">
            <a:avLst/>
          </a:prstGeom>
          <a:noFill/>
        </p:spPr>
        <p:txBody>
          <a:bodyPr wrap="none" rtlCol="0">
            <a:spAutoFit/>
          </a:bodyPr>
          <a:lstStyle/>
          <a:p>
            <a:r>
              <a:rPr kumimoji="1" lang="en-US" altLang="ja-JP" sz="1300" b="1" i="1" dirty="0" smtClean="0">
                <a:solidFill>
                  <a:schemeClr val="accent6">
                    <a:lumMod val="50000"/>
                  </a:schemeClr>
                </a:solidFill>
              </a:rPr>
              <a:t>Media Agnostic</a:t>
            </a:r>
            <a:endParaRPr kumimoji="1" lang="ja-JP" altLang="en-US" sz="1300" b="1" i="1" dirty="0">
              <a:solidFill>
                <a:schemeClr val="accent6">
                  <a:lumMod val="50000"/>
                </a:schemeClr>
              </a:solidFill>
            </a:endParaRPr>
          </a:p>
        </p:txBody>
      </p:sp>
      <p:sp>
        <p:nvSpPr>
          <p:cNvPr id="60" name="TextBox 59"/>
          <p:cNvSpPr txBox="1"/>
          <p:nvPr/>
        </p:nvSpPr>
        <p:spPr>
          <a:xfrm>
            <a:off x="723984" y="3136612"/>
            <a:ext cx="1255728" cy="292388"/>
          </a:xfrm>
          <a:prstGeom prst="rect">
            <a:avLst/>
          </a:prstGeom>
          <a:noFill/>
        </p:spPr>
        <p:txBody>
          <a:bodyPr wrap="none" rtlCol="0">
            <a:spAutoFit/>
          </a:bodyPr>
          <a:lstStyle/>
          <a:p>
            <a:r>
              <a:rPr kumimoji="1" lang="en-US" altLang="ja-JP" sz="1300" b="1" i="1" dirty="0" smtClean="0">
                <a:solidFill>
                  <a:schemeClr val="accent6">
                    <a:lumMod val="50000"/>
                  </a:schemeClr>
                </a:solidFill>
              </a:rPr>
              <a:t>Media Agnostic</a:t>
            </a:r>
            <a:endParaRPr kumimoji="1" lang="ja-JP" altLang="en-US" sz="1300" b="1" i="1" dirty="0">
              <a:solidFill>
                <a:schemeClr val="accent6">
                  <a:lumMod val="50000"/>
                </a:schemeClr>
              </a:solidFill>
            </a:endParaRPr>
          </a:p>
        </p:txBody>
      </p:sp>
    </p:spTree>
    <p:extLst>
      <p:ext uri="{BB962C8B-B14F-4D97-AF65-F5344CB8AC3E}">
        <p14:creationId xmlns:p14="http://schemas.microsoft.com/office/powerpoint/2010/main" val="20823860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Shusaku Shimada, Schubiquist Technologies Guild</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10B4F79A-F97D-4415-A6BA-56D54E5A1E71}" type="slidenum">
              <a:rPr lang="en-US" altLang="ja-JP"/>
              <a:pPr/>
              <a:t>5</a:t>
            </a:fld>
            <a:endParaRPr lang="en-US" altLang="ja-JP"/>
          </a:p>
        </p:txBody>
      </p:sp>
      <p:sp>
        <p:nvSpPr>
          <p:cNvPr id="4098" name="Rectangle 2"/>
          <p:cNvSpPr>
            <a:spLocks noGrp="1" noChangeArrowheads="1"/>
          </p:cNvSpPr>
          <p:nvPr>
            <p:ph type="title"/>
          </p:nvPr>
        </p:nvSpPr>
        <p:spPr>
          <a:xfrm>
            <a:off x="323528" y="685800"/>
            <a:ext cx="8424936" cy="1066800"/>
          </a:xfrm>
          <a:ln/>
        </p:spPr>
        <p:txBody>
          <a:bodyPr/>
          <a:lstStyle/>
          <a:p>
            <a:r>
              <a:rPr lang="en-US" altLang="ja-JP" sz="2800" dirty="0" smtClean="0">
                <a:ea typeface="ＭＳ Ｐゴシック" charset="-128"/>
              </a:rPr>
              <a:t>Common network management by shared information</a:t>
            </a:r>
            <a:endParaRPr lang="ja-JP" altLang="ja-JP" sz="2800" dirty="0"/>
          </a:p>
        </p:txBody>
      </p:sp>
      <p:sp>
        <p:nvSpPr>
          <p:cNvPr id="4099" name="Rectangle 3"/>
          <p:cNvSpPr>
            <a:spLocks noGrp="1" noChangeArrowheads="1"/>
          </p:cNvSpPr>
          <p:nvPr>
            <p:ph type="body" idx="1"/>
          </p:nvPr>
        </p:nvSpPr>
        <p:spPr>
          <a:ln/>
        </p:spPr>
        <p:txBody>
          <a:bodyPr/>
          <a:lstStyle/>
          <a:p>
            <a:r>
              <a:rPr lang="en-US" altLang="ja-JP" sz="2000" dirty="0" smtClean="0">
                <a:latin typeface="+mj-lt"/>
              </a:rPr>
              <a:t>Common network manager is going to be feasible by sharing each information of co-existing network in same area, e.g. hospitals, social facilities and industrial plants using 2.4GHz ISM band. </a:t>
            </a:r>
          </a:p>
          <a:p>
            <a:r>
              <a:rPr lang="en-US" altLang="ja-JP" sz="2000" dirty="0" smtClean="0">
                <a:latin typeface="+mj-lt"/>
              </a:rPr>
              <a:t>RRMM reporting system facilitates arbitrating, controlling and managing the radio resource usage in time, frequency and space domains.</a:t>
            </a:r>
          </a:p>
          <a:p>
            <a:endParaRPr lang="en-US" altLang="ja-JP" sz="2000" dirty="0" smtClean="0">
              <a:latin typeface="+mj-lt"/>
            </a:endParaRPr>
          </a:p>
          <a:p>
            <a:endParaRPr lang="en-US" altLang="ja-JP" sz="2000" dirty="0">
              <a:latin typeface="+mj-lt"/>
            </a:endParaRPr>
          </a:p>
          <a:p>
            <a:r>
              <a:rPr lang="en-US" altLang="ja-JP" sz="2000" dirty="0" smtClean="0">
                <a:latin typeface="+mj-lt"/>
              </a:rPr>
              <a:t>Media agnostic approach to share the network information is preferred for eventual </a:t>
            </a:r>
            <a:r>
              <a:rPr lang="en-US" altLang="ja-JP" sz="2000" dirty="0">
                <a:latin typeface="+mj-lt"/>
              </a:rPr>
              <a:t>network management whatever scheme is employed, e.g. </a:t>
            </a:r>
            <a:br>
              <a:rPr lang="en-US" altLang="ja-JP" sz="2000" dirty="0">
                <a:latin typeface="+mj-lt"/>
              </a:rPr>
            </a:br>
            <a:r>
              <a:rPr lang="en-US" altLang="ja-JP" sz="2000" dirty="0" smtClean="0">
                <a:latin typeface="+mj-lt"/>
              </a:rPr>
              <a:t>centralized </a:t>
            </a:r>
            <a:r>
              <a:rPr lang="en-US" altLang="ja-JP" sz="2000" dirty="0">
                <a:latin typeface="+mj-lt"/>
              </a:rPr>
              <a:t>human intervention based on areal policy, fully adaptive </a:t>
            </a:r>
            <a:r>
              <a:rPr lang="en-US" altLang="ja-JP" sz="2000" dirty="0" smtClean="0">
                <a:latin typeface="+mj-lt"/>
              </a:rPr>
              <a:t>autonomous management, </a:t>
            </a:r>
            <a:r>
              <a:rPr lang="en-US" altLang="ja-JP" sz="2000" dirty="0">
                <a:latin typeface="+mj-lt"/>
              </a:rPr>
              <a:t>or cognitive approach of management</a:t>
            </a:r>
            <a:r>
              <a:rPr lang="en-US" altLang="ja-JP" sz="2000" dirty="0" smtClean="0">
                <a:latin typeface="+mj-lt"/>
              </a:rPr>
              <a:t>. </a:t>
            </a:r>
            <a:endParaRPr lang="en-US" altLang="ja-JP" sz="2000" dirty="0">
              <a:latin typeface="+mj-lt"/>
            </a:endParaRPr>
          </a:p>
        </p:txBody>
      </p:sp>
    </p:spTree>
    <p:extLst>
      <p:ext uri="{BB962C8B-B14F-4D97-AF65-F5344CB8AC3E}">
        <p14:creationId xmlns:p14="http://schemas.microsoft.com/office/powerpoint/2010/main" val="39560648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Shusaku Shimada, Schubiquist Technologies Guild</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10B4F79A-F97D-4415-A6BA-56D54E5A1E71}" type="slidenum">
              <a:rPr lang="en-US" altLang="ja-JP"/>
              <a:pPr/>
              <a:t>6</a:t>
            </a:fld>
            <a:endParaRPr lang="en-US" altLang="ja-JP"/>
          </a:p>
        </p:txBody>
      </p:sp>
      <p:sp>
        <p:nvSpPr>
          <p:cNvPr id="4098" name="Rectangle 2"/>
          <p:cNvSpPr>
            <a:spLocks noGrp="1" noChangeArrowheads="1"/>
          </p:cNvSpPr>
          <p:nvPr>
            <p:ph type="title"/>
          </p:nvPr>
        </p:nvSpPr>
        <p:spPr>
          <a:xfrm>
            <a:off x="323528" y="685800"/>
            <a:ext cx="8424936" cy="1066800"/>
          </a:xfrm>
          <a:ln/>
        </p:spPr>
        <p:txBody>
          <a:bodyPr/>
          <a:lstStyle/>
          <a:p>
            <a:r>
              <a:rPr lang="en-US" altLang="ja-JP" sz="2800" dirty="0" smtClean="0">
                <a:ea typeface="ＭＳ Ｐゴシック" charset="-128"/>
              </a:rPr>
              <a:t>Diverse media for network information sharing</a:t>
            </a:r>
            <a:endParaRPr lang="ja-JP" altLang="ja-JP" sz="2800" dirty="0"/>
          </a:p>
        </p:txBody>
      </p:sp>
      <p:sp>
        <p:nvSpPr>
          <p:cNvPr id="4099" name="Rectangle 3"/>
          <p:cNvSpPr>
            <a:spLocks noGrp="1" noChangeArrowheads="1"/>
          </p:cNvSpPr>
          <p:nvPr>
            <p:ph type="body" idx="1"/>
          </p:nvPr>
        </p:nvSpPr>
        <p:spPr>
          <a:xfrm>
            <a:off x="685800" y="1981200"/>
            <a:ext cx="7772400" cy="4328120"/>
          </a:xfrm>
          <a:ln/>
        </p:spPr>
        <p:txBody>
          <a:bodyPr/>
          <a:lstStyle/>
          <a:p>
            <a:r>
              <a:rPr lang="en-US" altLang="ja-JP" sz="2000" dirty="0" smtClean="0">
                <a:latin typeface="+mj-lt"/>
              </a:rPr>
              <a:t>Dedicated common wireless channel. </a:t>
            </a:r>
          </a:p>
          <a:p>
            <a:pPr lvl="1"/>
            <a:r>
              <a:rPr lang="en-US" altLang="ja-JP" sz="1600" dirty="0" smtClean="0">
                <a:latin typeface="+mj-lt"/>
              </a:rPr>
              <a:t>Classic but seldom available</a:t>
            </a:r>
          </a:p>
          <a:p>
            <a:r>
              <a:rPr lang="en-US" altLang="ja-JP" sz="2000" dirty="0" smtClean="0">
                <a:latin typeface="+mj-lt"/>
              </a:rPr>
              <a:t>Information sharing via Internet. </a:t>
            </a:r>
          </a:p>
          <a:p>
            <a:pPr lvl="1"/>
            <a:r>
              <a:rPr lang="en-US" altLang="ja-JP" sz="1600" dirty="0" smtClean="0">
                <a:latin typeface="+mj-lt"/>
              </a:rPr>
              <a:t>WPAN tend to take IP reachability which may be common practice in large scale networks near future. </a:t>
            </a:r>
          </a:p>
          <a:p>
            <a:r>
              <a:rPr lang="en-US" altLang="ja-JP" sz="2000" dirty="0" smtClean="0">
                <a:latin typeface="+mj-lt"/>
              </a:rPr>
              <a:t>Virtual common channel over multiple networks using Combo-chip. </a:t>
            </a:r>
          </a:p>
          <a:p>
            <a:pPr lvl="1"/>
            <a:r>
              <a:rPr lang="en-US" altLang="ja-JP" sz="1600" dirty="0" smtClean="0">
                <a:latin typeface="+mj-lt"/>
              </a:rPr>
              <a:t>Growing trend due to recent VLSI availability, even for small network</a:t>
            </a:r>
          </a:p>
          <a:p>
            <a:endParaRPr lang="en-US" altLang="ja-JP" sz="2000" dirty="0" smtClean="0">
              <a:latin typeface="+mj-lt"/>
            </a:endParaRPr>
          </a:p>
          <a:p>
            <a:endParaRPr lang="en-US" altLang="ja-JP" sz="2000" dirty="0" smtClean="0">
              <a:latin typeface="+mj-lt"/>
            </a:endParaRPr>
          </a:p>
          <a:p>
            <a:r>
              <a:rPr lang="en-US" altLang="ja-JP" sz="2000" dirty="0">
                <a:latin typeface="+mj-lt"/>
              </a:rPr>
              <a:t>Media agnostic approach </a:t>
            </a:r>
            <a:r>
              <a:rPr lang="en-US" altLang="ja-JP" sz="2000" dirty="0" smtClean="0">
                <a:latin typeface="+mj-lt"/>
              </a:rPr>
              <a:t>of common network management is able to sit on top of diverse media for </a:t>
            </a:r>
            <a:r>
              <a:rPr lang="en-US" altLang="ja-JP" sz="2000" dirty="0">
                <a:latin typeface="+mj-lt"/>
              </a:rPr>
              <a:t>sharing each </a:t>
            </a:r>
            <a:r>
              <a:rPr lang="en-US" altLang="ja-JP" sz="2000" dirty="0" smtClean="0">
                <a:latin typeface="+mj-lt"/>
              </a:rPr>
              <a:t>network information. </a:t>
            </a:r>
            <a:endParaRPr lang="en-US" altLang="ja-JP" sz="2000" dirty="0">
              <a:latin typeface="+mj-lt"/>
            </a:endParaRPr>
          </a:p>
        </p:txBody>
      </p:sp>
    </p:spTree>
    <p:extLst>
      <p:ext uri="{BB962C8B-B14F-4D97-AF65-F5344CB8AC3E}">
        <p14:creationId xmlns:p14="http://schemas.microsoft.com/office/powerpoint/2010/main" val="30601034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Shusaku Shimada, Schubiquist Technologies Guild</a:t>
            </a:r>
            <a:endParaRPr lang="en-US" altLang="ja-JP"/>
          </a:p>
        </p:txBody>
      </p:sp>
      <p:sp>
        <p:nvSpPr>
          <p:cNvPr id="6" name="スライド番号プレースホルダー 5"/>
          <p:cNvSpPr>
            <a:spLocks noGrp="1"/>
          </p:cNvSpPr>
          <p:nvPr>
            <p:ph type="sldNum" sz="quarter" idx="12"/>
          </p:nvPr>
        </p:nvSpPr>
        <p:spPr/>
        <p:txBody>
          <a:bodyPr/>
          <a:lstStyle/>
          <a:p>
            <a:r>
              <a:rPr lang="en-US" altLang="ja-JP" dirty="0"/>
              <a:t>Slide </a:t>
            </a:r>
            <a:fld id="{10B4F79A-F97D-4415-A6BA-56D54E5A1E71}" type="slidenum">
              <a:rPr lang="en-US" altLang="ja-JP"/>
              <a:pPr/>
              <a:t>7</a:t>
            </a:fld>
            <a:endParaRPr lang="en-US" altLang="ja-JP" dirty="0"/>
          </a:p>
        </p:txBody>
      </p:sp>
      <p:sp>
        <p:nvSpPr>
          <p:cNvPr id="4098" name="Rectangle 2"/>
          <p:cNvSpPr>
            <a:spLocks noGrp="1" noChangeArrowheads="1"/>
          </p:cNvSpPr>
          <p:nvPr>
            <p:ph type="title"/>
          </p:nvPr>
        </p:nvSpPr>
        <p:spPr>
          <a:xfrm>
            <a:off x="323528" y="685800"/>
            <a:ext cx="8424936" cy="1066800"/>
          </a:xfrm>
          <a:ln/>
        </p:spPr>
        <p:txBody>
          <a:bodyPr/>
          <a:lstStyle/>
          <a:p>
            <a:r>
              <a:rPr lang="en-US" altLang="ja-JP" sz="2800" dirty="0" smtClean="0">
                <a:ea typeface="ＭＳ Ｐゴシック" charset="-128"/>
              </a:rPr>
              <a:t>Diverse media for network information sharing</a:t>
            </a:r>
            <a:endParaRPr lang="ja-JP" altLang="ja-JP" sz="2800" dirty="0"/>
          </a:p>
        </p:txBody>
      </p:sp>
      <p:sp>
        <p:nvSpPr>
          <p:cNvPr id="4099" name="Rectangle 3"/>
          <p:cNvSpPr>
            <a:spLocks noGrp="1" noChangeArrowheads="1"/>
          </p:cNvSpPr>
          <p:nvPr>
            <p:ph type="body" idx="1"/>
          </p:nvPr>
        </p:nvSpPr>
        <p:spPr>
          <a:xfrm>
            <a:off x="685800" y="4653136"/>
            <a:ext cx="7772400" cy="1442864"/>
          </a:xfrm>
          <a:ln/>
        </p:spPr>
        <p:txBody>
          <a:bodyPr/>
          <a:lstStyle/>
          <a:p>
            <a:r>
              <a:rPr lang="en-US" altLang="ja-JP" sz="2000" dirty="0" smtClean="0">
                <a:latin typeface="+mj-lt"/>
              </a:rPr>
              <a:t>WPANs may opt to have IP gateways which connect to the internet. </a:t>
            </a:r>
          </a:p>
          <a:p>
            <a:r>
              <a:rPr lang="en-US" altLang="ja-JP" sz="2000" dirty="0" smtClean="0">
                <a:latin typeface="+mj-lt"/>
              </a:rPr>
              <a:t>WPANs may be organized to have a common back-haul network.</a:t>
            </a:r>
          </a:p>
          <a:p>
            <a:r>
              <a:rPr lang="en-US" altLang="ja-JP" sz="2000" dirty="0" smtClean="0">
                <a:latin typeface="+mj-lt"/>
              </a:rPr>
              <a:t>Combo-chips are available which integrate 802.15.4, 15.1 or 802.11 </a:t>
            </a:r>
            <a:endParaRPr lang="en-US" altLang="ja-JP" sz="2000" dirty="0">
              <a:latin typeface="+mj-lt"/>
            </a:endParaRPr>
          </a:p>
          <a:p>
            <a:pPr lvl="1"/>
            <a:r>
              <a:rPr lang="en-US" altLang="ja-JP" sz="1600" dirty="0" smtClean="0">
                <a:latin typeface="+mj-lt"/>
              </a:rPr>
              <a:t>Co-located node with plural wireless networking is common practice.</a:t>
            </a:r>
          </a:p>
        </p:txBody>
      </p:sp>
      <p:sp>
        <p:nvSpPr>
          <p:cNvPr id="2" name="雲 1"/>
          <p:cNvSpPr/>
          <p:nvPr/>
        </p:nvSpPr>
        <p:spPr bwMode="auto">
          <a:xfrm>
            <a:off x="990200" y="2780928"/>
            <a:ext cx="1448264" cy="576064"/>
          </a:xfrm>
          <a:prstGeom prst="cloud">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 name="テキスト ボックス 2"/>
          <p:cNvSpPr txBox="1"/>
          <p:nvPr/>
        </p:nvSpPr>
        <p:spPr>
          <a:xfrm>
            <a:off x="1292925" y="2852936"/>
            <a:ext cx="902811" cy="369332"/>
          </a:xfrm>
          <a:prstGeom prst="rect">
            <a:avLst/>
          </a:prstGeom>
          <a:noFill/>
        </p:spPr>
        <p:txBody>
          <a:bodyPr wrap="none" rtlCol="0">
            <a:spAutoFit/>
          </a:bodyPr>
          <a:lstStyle/>
          <a:p>
            <a:r>
              <a:rPr kumimoji="1" lang="en-US" altLang="ja-JP" sz="1800" dirty="0" smtClean="0"/>
              <a:t>Internet</a:t>
            </a:r>
            <a:endParaRPr kumimoji="1" lang="ja-JP" altLang="en-US" sz="1800" dirty="0"/>
          </a:p>
        </p:txBody>
      </p:sp>
      <p:sp>
        <p:nvSpPr>
          <p:cNvPr id="12" name="円/楕円 11"/>
          <p:cNvSpPr/>
          <p:nvPr/>
        </p:nvSpPr>
        <p:spPr bwMode="auto">
          <a:xfrm>
            <a:off x="683568" y="3501008"/>
            <a:ext cx="929515" cy="720080"/>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14" name="直線コネクタ 13"/>
          <p:cNvCxnSpPr>
            <a:stCxn id="18" idx="2"/>
            <a:endCxn id="22" idx="6"/>
          </p:cNvCxnSpPr>
          <p:nvPr/>
        </p:nvCxnSpPr>
        <p:spPr bwMode="auto">
          <a:xfrm flipH="1" flipV="1">
            <a:off x="899592" y="3811900"/>
            <a:ext cx="216443" cy="4118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円/楕円 14"/>
          <p:cNvSpPr/>
          <p:nvPr/>
        </p:nvSpPr>
        <p:spPr bwMode="auto">
          <a:xfrm>
            <a:off x="972015" y="3573016"/>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8" name="円/楕円 17"/>
          <p:cNvSpPr/>
          <p:nvPr/>
        </p:nvSpPr>
        <p:spPr bwMode="auto">
          <a:xfrm flipV="1">
            <a:off x="1116035" y="3789039"/>
            <a:ext cx="137640" cy="128098"/>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9" name="円/楕円 18"/>
          <p:cNvSpPr/>
          <p:nvPr/>
        </p:nvSpPr>
        <p:spPr bwMode="auto">
          <a:xfrm>
            <a:off x="1429937" y="3789040"/>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0" name="円/楕円 19"/>
          <p:cNvSpPr/>
          <p:nvPr/>
        </p:nvSpPr>
        <p:spPr bwMode="auto">
          <a:xfrm>
            <a:off x="1348823" y="4031353"/>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1" name="円/楕円 20"/>
          <p:cNvSpPr/>
          <p:nvPr/>
        </p:nvSpPr>
        <p:spPr bwMode="auto">
          <a:xfrm>
            <a:off x="1070312" y="4031353"/>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2" name="円/楕円 21"/>
          <p:cNvSpPr/>
          <p:nvPr/>
        </p:nvSpPr>
        <p:spPr bwMode="auto">
          <a:xfrm>
            <a:off x="853873" y="3789040"/>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25" name="直線コネクタ 24"/>
          <p:cNvCxnSpPr>
            <a:stCxn id="18" idx="0"/>
          </p:cNvCxnSpPr>
          <p:nvPr/>
        </p:nvCxnSpPr>
        <p:spPr bwMode="auto">
          <a:xfrm flipH="1">
            <a:off x="1116035" y="3917137"/>
            <a:ext cx="68820" cy="11928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a:stCxn id="18" idx="7"/>
          </p:cNvCxnSpPr>
          <p:nvPr/>
        </p:nvCxnSpPr>
        <p:spPr bwMode="auto">
          <a:xfrm>
            <a:off x="1233518" y="3898377"/>
            <a:ext cx="170545" cy="15583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直線コネクタ 28"/>
          <p:cNvCxnSpPr>
            <a:stCxn id="15" idx="4"/>
            <a:endCxn id="18" idx="3"/>
          </p:cNvCxnSpPr>
          <p:nvPr/>
        </p:nvCxnSpPr>
        <p:spPr bwMode="auto">
          <a:xfrm>
            <a:off x="994875" y="3618735"/>
            <a:ext cx="141317" cy="18906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直線コネクタ 31"/>
          <p:cNvCxnSpPr>
            <a:endCxn id="18" idx="5"/>
          </p:cNvCxnSpPr>
          <p:nvPr/>
        </p:nvCxnSpPr>
        <p:spPr bwMode="auto">
          <a:xfrm flipH="1">
            <a:off x="1233518" y="3326234"/>
            <a:ext cx="242142" cy="48156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円/楕円 34"/>
          <p:cNvSpPr/>
          <p:nvPr/>
        </p:nvSpPr>
        <p:spPr bwMode="auto">
          <a:xfrm>
            <a:off x="1935987" y="3424789"/>
            <a:ext cx="929515" cy="879775"/>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36" name="直線コネクタ 35"/>
          <p:cNvCxnSpPr/>
          <p:nvPr/>
        </p:nvCxnSpPr>
        <p:spPr bwMode="auto">
          <a:xfrm flipH="1">
            <a:off x="2268159" y="3629345"/>
            <a:ext cx="72008" cy="17537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円/楕円 36"/>
          <p:cNvSpPr/>
          <p:nvPr/>
        </p:nvSpPr>
        <p:spPr bwMode="auto">
          <a:xfrm>
            <a:off x="2340167" y="3519340"/>
            <a:ext cx="121156" cy="12568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8" name="円/楕円 37"/>
          <p:cNvSpPr/>
          <p:nvPr/>
        </p:nvSpPr>
        <p:spPr bwMode="auto">
          <a:xfrm>
            <a:off x="2564575" y="3813103"/>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39" name="円/楕円 38"/>
          <p:cNvSpPr/>
          <p:nvPr/>
        </p:nvSpPr>
        <p:spPr bwMode="auto">
          <a:xfrm>
            <a:off x="2716975" y="4047032"/>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0" name="円/楕円 39"/>
          <p:cNvSpPr/>
          <p:nvPr/>
        </p:nvSpPr>
        <p:spPr bwMode="auto">
          <a:xfrm>
            <a:off x="2716975" y="4047032"/>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1" name="円/楕円 40"/>
          <p:cNvSpPr/>
          <p:nvPr/>
        </p:nvSpPr>
        <p:spPr bwMode="auto">
          <a:xfrm>
            <a:off x="2438464" y="4092751"/>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42" name="円/楕円 41"/>
          <p:cNvSpPr/>
          <p:nvPr/>
        </p:nvSpPr>
        <p:spPr bwMode="auto">
          <a:xfrm>
            <a:off x="2222440" y="3804719"/>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43" name="直線コネクタ 42"/>
          <p:cNvCxnSpPr/>
          <p:nvPr/>
        </p:nvCxnSpPr>
        <p:spPr bwMode="auto">
          <a:xfrm flipH="1">
            <a:off x="2484183" y="3876727"/>
            <a:ext cx="72008" cy="17537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直線コネクタ 43"/>
          <p:cNvCxnSpPr/>
          <p:nvPr/>
        </p:nvCxnSpPr>
        <p:spPr bwMode="auto">
          <a:xfrm>
            <a:off x="2610294" y="3876727"/>
            <a:ext cx="161921" cy="19316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直線コネクタ 44"/>
          <p:cNvCxnSpPr>
            <a:stCxn id="37" idx="5"/>
            <a:endCxn id="38" idx="1"/>
          </p:cNvCxnSpPr>
          <p:nvPr/>
        </p:nvCxnSpPr>
        <p:spPr bwMode="auto">
          <a:xfrm>
            <a:off x="2443580" y="3626618"/>
            <a:ext cx="127690" cy="19318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直線コネクタ 45"/>
          <p:cNvCxnSpPr>
            <a:endCxn id="37" idx="1"/>
          </p:cNvCxnSpPr>
          <p:nvPr/>
        </p:nvCxnSpPr>
        <p:spPr bwMode="auto">
          <a:xfrm>
            <a:off x="2195736" y="3276857"/>
            <a:ext cx="162174" cy="26088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直線コネクタ 69"/>
          <p:cNvCxnSpPr>
            <a:stCxn id="18" idx="6"/>
            <a:endCxn id="19" idx="2"/>
          </p:cNvCxnSpPr>
          <p:nvPr/>
        </p:nvCxnSpPr>
        <p:spPr bwMode="auto">
          <a:xfrm flipV="1">
            <a:off x="1253675" y="3811900"/>
            <a:ext cx="176262" cy="4118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1" name="テキスト ボックス 90"/>
          <p:cNvSpPr txBox="1"/>
          <p:nvPr/>
        </p:nvSpPr>
        <p:spPr>
          <a:xfrm>
            <a:off x="323528" y="3841303"/>
            <a:ext cx="744114" cy="307777"/>
          </a:xfrm>
          <a:prstGeom prst="rect">
            <a:avLst/>
          </a:prstGeom>
          <a:noFill/>
        </p:spPr>
        <p:txBody>
          <a:bodyPr wrap="none" rtlCol="0">
            <a:spAutoFit/>
          </a:bodyPr>
          <a:lstStyle/>
          <a:p>
            <a:r>
              <a:rPr kumimoji="1" lang="en-US" altLang="ja-JP" sz="1400" b="1" dirty="0" smtClean="0"/>
              <a:t>WLAN</a:t>
            </a:r>
            <a:endParaRPr kumimoji="1" lang="ja-JP" altLang="en-US" sz="1400" b="1" dirty="0"/>
          </a:p>
        </p:txBody>
      </p:sp>
      <p:sp>
        <p:nvSpPr>
          <p:cNvPr id="124" name="テキスト ボックス 123"/>
          <p:cNvSpPr txBox="1"/>
          <p:nvPr/>
        </p:nvSpPr>
        <p:spPr>
          <a:xfrm>
            <a:off x="1692204" y="3933056"/>
            <a:ext cx="719556" cy="307777"/>
          </a:xfrm>
          <a:prstGeom prst="rect">
            <a:avLst/>
          </a:prstGeom>
          <a:noFill/>
        </p:spPr>
        <p:txBody>
          <a:bodyPr wrap="none" rtlCol="0">
            <a:spAutoFit/>
          </a:bodyPr>
          <a:lstStyle/>
          <a:p>
            <a:r>
              <a:rPr kumimoji="1" lang="en-US" altLang="ja-JP" sz="1400" b="1" dirty="0" smtClean="0"/>
              <a:t>WPAN</a:t>
            </a:r>
            <a:endParaRPr kumimoji="1" lang="ja-JP" altLang="en-US" sz="1400" b="1" dirty="0"/>
          </a:p>
        </p:txBody>
      </p:sp>
      <p:sp>
        <p:nvSpPr>
          <p:cNvPr id="125" name="円/楕円 124"/>
          <p:cNvSpPr/>
          <p:nvPr/>
        </p:nvSpPr>
        <p:spPr bwMode="auto">
          <a:xfrm>
            <a:off x="3326170" y="3545392"/>
            <a:ext cx="929515" cy="720080"/>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126" name="直線コネクタ 125"/>
          <p:cNvCxnSpPr>
            <a:stCxn id="128" idx="1"/>
            <a:endCxn id="132" idx="6"/>
          </p:cNvCxnSpPr>
          <p:nvPr/>
        </p:nvCxnSpPr>
        <p:spPr bwMode="auto">
          <a:xfrm flipH="1">
            <a:off x="3542194" y="3813622"/>
            <a:ext cx="324142" cy="42662"/>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7" name="円/楕円 126"/>
          <p:cNvSpPr/>
          <p:nvPr/>
        </p:nvSpPr>
        <p:spPr bwMode="auto">
          <a:xfrm>
            <a:off x="3614617" y="3617400"/>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28" name="円/楕円 127"/>
          <p:cNvSpPr/>
          <p:nvPr/>
        </p:nvSpPr>
        <p:spPr bwMode="auto">
          <a:xfrm flipV="1">
            <a:off x="3850908" y="3738778"/>
            <a:ext cx="105349" cy="87685"/>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29" name="円/楕円 128"/>
          <p:cNvSpPr/>
          <p:nvPr/>
        </p:nvSpPr>
        <p:spPr bwMode="auto">
          <a:xfrm>
            <a:off x="3704265" y="4121456"/>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30" name="円/楕円 129"/>
          <p:cNvSpPr/>
          <p:nvPr/>
        </p:nvSpPr>
        <p:spPr bwMode="auto">
          <a:xfrm>
            <a:off x="3991425" y="4075737"/>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31" name="円/楕円 130"/>
          <p:cNvSpPr/>
          <p:nvPr/>
        </p:nvSpPr>
        <p:spPr bwMode="auto">
          <a:xfrm>
            <a:off x="3781675" y="3924706"/>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32" name="円/楕円 131"/>
          <p:cNvSpPr/>
          <p:nvPr/>
        </p:nvSpPr>
        <p:spPr bwMode="auto">
          <a:xfrm>
            <a:off x="3496475" y="3833424"/>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133" name="直線コネクタ 132"/>
          <p:cNvCxnSpPr>
            <a:stCxn id="128" idx="0"/>
            <a:endCxn id="131" idx="6"/>
          </p:cNvCxnSpPr>
          <p:nvPr/>
        </p:nvCxnSpPr>
        <p:spPr bwMode="auto">
          <a:xfrm flipH="1">
            <a:off x="3827394" y="3826463"/>
            <a:ext cx="76189" cy="121103"/>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4" name="直線コネクタ 133"/>
          <p:cNvCxnSpPr>
            <a:stCxn id="128" idx="0"/>
            <a:endCxn id="130" idx="7"/>
          </p:cNvCxnSpPr>
          <p:nvPr/>
        </p:nvCxnSpPr>
        <p:spPr bwMode="auto">
          <a:xfrm>
            <a:off x="3903583" y="3826463"/>
            <a:ext cx="126866" cy="255969"/>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5" name="直線コネクタ 134"/>
          <p:cNvCxnSpPr>
            <a:stCxn id="127" idx="6"/>
            <a:endCxn id="128" idx="2"/>
          </p:cNvCxnSpPr>
          <p:nvPr/>
        </p:nvCxnSpPr>
        <p:spPr bwMode="auto">
          <a:xfrm>
            <a:off x="3660336" y="3640260"/>
            <a:ext cx="190572" cy="14236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6" name="直線コネクタ 135"/>
          <p:cNvCxnSpPr>
            <a:endCxn id="128" idx="5"/>
          </p:cNvCxnSpPr>
          <p:nvPr/>
        </p:nvCxnSpPr>
        <p:spPr bwMode="auto">
          <a:xfrm flipH="1">
            <a:off x="3940829" y="2866302"/>
            <a:ext cx="453958" cy="885317"/>
          </a:xfrm>
          <a:prstGeom prst="line">
            <a:avLst/>
          </a:prstGeom>
          <a:solidFill>
            <a:schemeClr val="accent1"/>
          </a:solidFill>
          <a:ln w="12700" cap="flat" cmpd="sng" algn="ctr">
            <a:solidFill>
              <a:schemeClr val="tx1"/>
            </a:solidFill>
            <a:prstDash val="solid"/>
            <a:round/>
            <a:headEnd type="stealth" w="lg" len="lg"/>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7" name="円/楕円 136"/>
          <p:cNvSpPr/>
          <p:nvPr/>
        </p:nvSpPr>
        <p:spPr bwMode="auto">
          <a:xfrm>
            <a:off x="4650597" y="3356992"/>
            <a:ext cx="929515" cy="1039947"/>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138" name="直線コネクタ 137"/>
          <p:cNvCxnSpPr/>
          <p:nvPr/>
        </p:nvCxnSpPr>
        <p:spPr bwMode="auto">
          <a:xfrm flipH="1">
            <a:off x="4910761" y="3673729"/>
            <a:ext cx="72008" cy="17537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9" name="円/楕円 138"/>
          <p:cNvSpPr/>
          <p:nvPr/>
        </p:nvSpPr>
        <p:spPr bwMode="auto">
          <a:xfrm>
            <a:off x="4982769" y="3563724"/>
            <a:ext cx="121156" cy="125684"/>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40" name="円/楕円 139"/>
          <p:cNvSpPr/>
          <p:nvPr/>
        </p:nvSpPr>
        <p:spPr bwMode="auto">
          <a:xfrm>
            <a:off x="5207177" y="3857487"/>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41" name="円/楕円 140"/>
          <p:cNvSpPr/>
          <p:nvPr/>
        </p:nvSpPr>
        <p:spPr bwMode="auto">
          <a:xfrm>
            <a:off x="5359577" y="4091416"/>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42" name="円/楕円 141"/>
          <p:cNvSpPr/>
          <p:nvPr/>
        </p:nvSpPr>
        <p:spPr bwMode="auto">
          <a:xfrm>
            <a:off x="5359577" y="4091416"/>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43" name="円/楕円 142"/>
          <p:cNvSpPr/>
          <p:nvPr/>
        </p:nvSpPr>
        <p:spPr bwMode="auto">
          <a:xfrm>
            <a:off x="5081066" y="4137135"/>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44" name="円/楕円 143"/>
          <p:cNvSpPr/>
          <p:nvPr/>
        </p:nvSpPr>
        <p:spPr bwMode="auto">
          <a:xfrm>
            <a:off x="4865042" y="3849103"/>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145" name="直線コネクタ 144"/>
          <p:cNvCxnSpPr/>
          <p:nvPr/>
        </p:nvCxnSpPr>
        <p:spPr bwMode="auto">
          <a:xfrm flipH="1">
            <a:off x="5126785" y="3921111"/>
            <a:ext cx="72008" cy="17537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6" name="直線コネクタ 145"/>
          <p:cNvCxnSpPr/>
          <p:nvPr/>
        </p:nvCxnSpPr>
        <p:spPr bwMode="auto">
          <a:xfrm>
            <a:off x="5252896" y="3921111"/>
            <a:ext cx="161921" cy="19316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7" name="直線コネクタ 146"/>
          <p:cNvCxnSpPr>
            <a:stCxn id="139" idx="6"/>
            <a:endCxn id="140" idx="1"/>
          </p:cNvCxnSpPr>
          <p:nvPr/>
        </p:nvCxnSpPr>
        <p:spPr bwMode="auto">
          <a:xfrm>
            <a:off x="5103925" y="3626566"/>
            <a:ext cx="109947" cy="23761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8" name="直線コネクタ 147"/>
          <p:cNvCxnSpPr>
            <a:endCxn id="139" idx="0"/>
          </p:cNvCxnSpPr>
          <p:nvPr/>
        </p:nvCxnSpPr>
        <p:spPr bwMode="auto">
          <a:xfrm>
            <a:off x="4578589" y="2960948"/>
            <a:ext cx="464758" cy="602776"/>
          </a:xfrm>
          <a:prstGeom prst="line">
            <a:avLst/>
          </a:prstGeom>
          <a:solidFill>
            <a:schemeClr val="accent1"/>
          </a:solidFill>
          <a:ln w="12700" cap="flat" cmpd="sng" algn="ctr">
            <a:solidFill>
              <a:schemeClr val="tx1"/>
            </a:solidFill>
            <a:prstDash val="solid"/>
            <a:round/>
            <a:headEnd type="stealth" w="lg" len="lg"/>
            <a:tailEnd type="stealth"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9" name="直線コネクタ 148"/>
          <p:cNvCxnSpPr>
            <a:stCxn id="131" idx="4"/>
            <a:endCxn id="129" idx="6"/>
          </p:cNvCxnSpPr>
          <p:nvPr/>
        </p:nvCxnSpPr>
        <p:spPr bwMode="auto">
          <a:xfrm flipH="1">
            <a:off x="3749984" y="3970425"/>
            <a:ext cx="54551" cy="17389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テキスト ボックス 149"/>
          <p:cNvSpPr txBox="1"/>
          <p:nvPr/>
        </p:nvSpPr>
        <p:spPr>
          <a:xfrm>
            <a:off x="2966130" y="3885687"/>
            <a:ext cx="719556" cy="307777"/>
          </a:xfrm>
          <a:prstGeom prst="rect">
            <a:avLst/>
          </a:prstGeom>
          <a:noFill/>
        </p:spPr>
        <p:txBody>
          <a:bodyPr wrap="none" rtlCol="0">
            <a:spAutoFit/>
          </a:bodyPr>
          <a:lstStyle/>
          <a:p>
            <a:r>
              <a:rPr kumimoji="1" lang="en-US" altLang="ja-JP" sz="1400" b="1" dirty="0" smtClean="0"/>
              <a:t>WPAN</a:t>
            </a:r>
            <a:endParaRPr kumimoji="1" lang="ja-JP" altLang="en-US" sz="1400" b="1" dirty="0"/>
          </a:p>
        </p:txBody>
      </p:sp>
      <p:sp>
        <p:nvSpPr>
          <p:cNvPr id="151" name="テキスト ボックス 150"/>
          <p:cNvSpPr txBox="1"/>
          <p:nvPr/>
        </p:nvSpPr>
        <p:spPr>
          <a:xfrm>
            <a:off x="4334806" y="3977440"/>
            <a:ext cx="719556" cy="307777"/>
          </a:xfrm>
          <a:prstGeom prst="rect">
            <a:avLst/>
          </a:prstGeom>
          <a:noFill/>
        </p:spPr>
        <p:txBody>
          <a:bodyPr wrap="none" rtlCol="0">
            <a:spAutoFit/>
          </a:bodyPr>
          <a:lstStyle/>
          <a:p>
            <a:r>
              <a:rPr kumimoji="1" lang="en-US" altLang="ja-JP" sz="1400" b="1" dirty="0" smtClean="0"/>
              <a:t>WPAN</a:t>
            </a:r>
            <a:endParaRPr kumimoji="1" lang="ja-JP" altLang="en-US" sz="1400" b="1" dirty="0"/>
          </a:p>
        </p:txBody>
      </p:sp>
      <p:sp>
        <p:nvSpPr>
          <p:cNvPr id="152" name="Trapezoid 15"/>
          <p:cNvSpPr/>
          <p:nvPr/>
        </p:nvSpPr>
        <p:spPr bwMode="auto">
          <a:xfrm>
            <a:off x="4429745" y="3068960"/>
            <a:ext cx="135579" cy="160022"/>
          </a:xfrm>
          <a:prstGeom prst="trapezoid">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153" name="Straight Connector 16"/>
          <p:cNvCxnSpPr>
            <a:stCxn id="152" idx="0"/>
            <a:endCxn id="154" idx="3"/>
          </p:cNvCxnSpPr>
          <p:nvPr/>
        </p:nvCxnSpPr>
        <p:spPr bwMode="auto">
          <a:xfrm flipV="1">
            <a:off x="4497535" y="2852936"/>
            <a:ext cx="3338" cy="216024"/>
          </a:xfrm>
          <a:prstGeom prst="line">
            <a:avLst/>
          </a:prstGeom>
          <a:solidFill>
            <a:schemeClr val="accent1"/>
          </a:solidFill>
          <a:ln w="254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4" name="Isosceles Triangle 17"/>
          <p:cNvSpPr/>
          <p:nvPr/>
        </p:nvSpPr>
        <p:spPr bwMode="auto">
          <a:xfrm flipV="1">
            <a:off x="4429745" y="2852936"/>
            <a:ext cx="142255" cy="108012"/>
          </a:xfrm>
          <a:prstGeom prst="triangle">
            <a:avLst/>
          </a:prstGeom>
          <a:noFill/>
          <a:ln w="254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98" name="テキスト ボックス 97"/>
          <p:cNvSpPr txBox="1"/>
          <p:nvPr/>
        </p:nvSpPr>
        <p:spPr>
          <a:xfrm>
            <a:off x="3184243" y="2852936"/>
            <a:ext cx="1099725" cy="738664"/>
          </a:xfrm>
          <a:prstGeom prst="rect">
            <a:avLst/>
          </a:prstGeom>
          <a:noFill/>
        </p:spPr>
        <p:txBody>
          <a:bodyPr wrap="none" rtlCol="0">
            <a:spAutoFit/>
          </a:bodyPr>
          <a:lstStyle/>
          <a:p>
            <a:r>
              <a:rPr kumimoji="1" lang="en-US" altLang="ja-JP" sz="1400" b="1" dirty="0" smtClean="0"/>
              <a:t>Common</a:t>
            </a:r>
          </a:p>
          <a:p>
            <a:r>
              <a:rPr kumimoji="1" lang="en-US" altLang="ja-JP" sz="1400" b="1" dirty="0" smtClean="0"/>
              <a:t>IEEE802.11</a:t>
            </a:r>
          </a:p>
          <a:p>
            <a:r>
              <a:rPr kumimoji="1" lang="en-US" altLang="ja-JP" sz="1400" b="1" dirty="0" smtClean="0"/>
              <a:t>Back haul</a:t>
            </a:r>
            <a:endParaRPr kumimoji="1" lang="ja-JP" altLang="en-US" sz="1400" b="1" dirty="0"/>
          </a:p>
        </p:txBody>
      </p:sp>
      <p:cxnSp>
        <p:nvCxnSpPr>
          <p:cNvPr id="110" name="カギ線コネクタ 109"/>
          <p:cNvCxnSpPr/>
          <p:nvPr/>
        </p:nvCxnSpPr>
        <p:spPr bwMode="auto">
          <a:xfrm rot="10800000" flipV="1">
            <a:off x="6544336" y="3276857"/>
            <a:ext cx="118984" cy="60390"/>
          </a:xfrm>
          <a:prstGeom prst="bentConnector3">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4" name="カギ線コネクタ 173"/>
          <p:cNvCxnSpPr/>
          <p:nvPr/>
        </p:nvCxnSpPr>
        <p:spPr bwMode="auto">
          <a:xfrm rot="10800000" flipV="1">
            <a:off x="6663320" y="3132841"/>
            <a:ext cx="118984" cy="60390"/>
          </a:xfrm>
          <a:prstGeom prst="bentConnector3">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5" name="カギ線コネクタ 174"/>
          <p:cNvCxnSpPr/>
          <p:nvPr/>
        </p:nvCxnSpPr>
        <p:spPr bwMode="auto">
          <a:xfrm rot="10800000" flipV="1">
            <a:off x="6591312" y="3193231"/>
            <a:ext cx="118984" cy="60390"/>
          </a:xfrm>
          <a:prstGeom prst="bentConnector3">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6" name="カギ線コネクタ 175"/>
          <p:cNvCxnSpPr/>
          <p:nvPr/>
        </p:nvCxnSpPr>
        <p:spPr bwMode="auto">
          <a:xfrm rot="10800000" flipV="1">
            <a:off x="6735328" y="3049215"/>
            <a:ext cx="118984" cy="66429"/>
          </a:xfrm>
          <a:prstGeom prst="bentConnector3">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9" name="カギ線コネクタ 178"/>
          <p:cNvCxnSpPr/>
          <p:nvPr/>
        </p:nvCxnSpPr>
        <p:spPr bwMode="auto">
          <a:xfrm rot="10800000" flipH="1" flipV="1">
            <a:off x="6926320" y="3276857"/>
            <a:ext cx="118984" cy="60390"/>
          </a:xfrm>
          <a:prstGeom prst="bentConnector3">
            <a:avLst>
              <a:gd name="adj1" fmla="val 72941"/>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0" name="カギ線コネクタ 179"/>
          <p:cNvCxnSpPr/>
          <p:nvPr/>
        </p:nvCxnSpPr>
        <p:spPr bwMode="auto">
          <a:xfrm rot="10800000" flipH="1" flipV="1">
            <a:off x="7117312" y="3132841"/>
            <a:ext cx="118984" cy="60390"/>
          </a:xfrm>
          <a:prstGeom prst="bentConnector3">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1" name="カギ線コネクタ 180"/>
          <p:cNvCxnSpPr/>
          <p:nvPr/>
        </p:nvCxnSpPr>
        <p:spPr bwMode="auto">
          <a:xfrm rot="10800000" flipH="1" flipV="1">
            <a:off x="7045304" y="3193231"/>
            <a:ext cx="118984" cy="60390"/>
          </a:xfrm>
          <a:prstGeom prst="bentConnector3">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2" name="カギ線コネクタ 181"/>
          <p:cNvCxnSpPr/>
          <p:nvPr/>
        </p:nvCxnSpPr>
        <p:spPr bwMode="auto">
          <a:xfrm rot="10800000" flipH="1" flipV="1">
            <a:off x="7189320" y="3049215"/>
            <a:ext cx="118984" cy="66429"/>
          </a:xfrm>
          <a:prstGeom prst="bentConnector3">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4" name="直方体 183"/>
          <p:cNvSpPr/>
          <p:nvPr/>
        </p:nvSpPr>
        <p:spPr bwMode="auto">
          <a:xfrm>
            <a:off x="6663320" y="2977207"/>
            <a:ext cx="551032" cy="326611"/>
          </a:xfrm>
          <a:prstGeom prst="cube">
            <a:avLst>
              <a:gd name="adj" fmla="val 79439"/>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85" name="円/楕円 184"/>
          <p:cNvSpPr/>
          <p:nvPr/>
        </p:nvSpPr>
        <p:spPr bwMode="auto">
          <a:xfrm>
            <a:off x="5868144" y="3585565"/>
            <a:ext cx="929515" cy="720080"/>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186" name="直線コネクタ 185"/>
          <p:cNvCxnSpPr>
            <a:stCxn id="184" idx="3"/>
            <a:endCxn id="192" idx="6"/>
          </p:cNvCxnSpPr>
          <p:nvPr/>
        </p:nvCxnSpPr>
        <p:spPr bwMode="auto">
          <a:xfrm flipH="1">
            <a:off x="6156176" y="3303818"/>
            <a:ext cx="652932" cy="75039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7" name="円/楕円 186"/>
          <p:cNvSpPr/>
          <p:nvPr/>
        </p:nvSpPr>
        <p:spPr bwMode="auto">
          <a:xfrm>
            <a:off x="6156591" y="3657573"/>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89" name="円/楕円 188"/>
          <p:cNvSpPr/>
          <p:nvPr/>
        </p:nvSpPr>
        <p:spPr bwMode="auto">
          <a:xfrm>
            <a:off x="6246239" y="4161629"/>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90" name="円/楕円 189"/>
          <p:cNvSpPr/>
          <p:nvPr/>
        </p:nvSpPr>
        <p:spPr bwMode="auto">
          <a:xfrm>
            <a:off x="6533399" y="4115910"/>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192" name="円/楕円 191"/>
          <p:cNvSpPr/>
          <p:nvPr/>
        </p:nvSpPr>
        <p:spPr bwMode="auto">
          <a:xfrm>
            <a:off x="6110457" y="4031353"/>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194" name="直線コネクタ 193"/>
          <p:cNvCxnSpPr>
            <a:stCxn id="184" idx="3"/>
            <a:endCxn id="190" idx="7"/>
          </p:cNvCxnSpPr>
          <p:nvPr/>
        </p:nvCxnSpPr>
        <p:spPr bwMode="auto">
          <a:xfrm flipH="1">
            <a:off x="6572423" y="3303818"/>
            <a:ext cx="236685" cy="81878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5" name="直線コネクタ 194"/>
          <p:cNvCxnSpPr>
            <a:stCxn id="187" idx="6"/>
            <a:endCxn id="184" idx="3"/>
          </p:cNvCxnSpPr>
          <p:nvPr/>
        </p:nvCxnSpPr>
        <p:spPr bwMode="auto">
          <a:xfrm flipV="1">
            <a:off x="6202310" y="3303818"/>
            <a:ext cx="606798" cy="37661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6" name="円/楕円 195"/>
          <p:cNvSpPr/>
          <p:nvPr/>
        </p:nvSpPr>
        <p:spPr bwMode="auto">
          <a:xfrm>
            <a:off x="7192571" y="3397165"/>
            <a:ext cx="929515" cy="1039947"/>
          </a:xfrm>
          <a:prstGeom prst="ellipse">
            <a:avLst/>
          </a:prstGeom>
          <a:no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197" name="直線コネクタ 196"/>
          <p:cNvCxnSpPr>
            <a:endCxn id="203" idx="1"/>
          </p:cNvCxnSpPr>
          <p:nvPr/>
        </p:nvCxnSpPr>
        <p:spPr bwMode="auto">
          <a:xfrm>
            <a:off x="7236296" y="3337247"/>
            <a:ext cx="249008" cy="55872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9" name="円/楕円 198"/>
          <p:cNvSpPr/>
          <p:nvPr/>
        </p:nvSpPr>
        <p:spPr bwMode="auto">
          <a:xfrm>
            <a:off x="7749151" y="3897660"/>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00" name="円/楕円 199"/>
          <p:cNvSpPr/>
          <p:nvPr/>
        </p:nvSpPr>
        <p:spPr bwMode="auto">
          <a:xfrm>
            <a:off x="7901551" y="4131589"/>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01" name="円/楕円 200"/>
          <p:cNvSpPr/>
          <p:nvPr/>
        </p:nvSpPr>
        <p:spPr bwMode="auto">
          <a:xfrm>
            <a:off x="7901551" y="4131589"/>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02" name="円/楕円 201"/>
          <p:cNvSpPr/>
          <p:nvPr/>
        </p:nvSpPr>
        <p:spPr bwMode="auto">
          <a:xfrm>
            <a:off x="7623040" y="4177308"/>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sp>
        <p:nvSpPr>
          <p:cNvPr id="203" name="円/楕円 202"/>
          <p:cNvSpPr/>
          <p:nvPr/>
        </p:nvSpPr>
        <p:spPr bwMode="auto">
          <a:xfrm>
            <a:off x="7478609" y="3889276"/>
            <a:ext cx="45719" cy="45719"/>
          </a:xfrm>
          <a:prstGeom prst="ellips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ja-JP" altLang="en-US" sz="1200" b="0" i="0" u="none" strike="noStrike" cap="none" normalizeH="0" baseline="0" smtClean="0">
              <a:ln>
                <a:noFill/>
              </a:ln>
              <a:solidFill>
                <a:schemeClr val="tx1"/>
              </a:solidFill>
              <a:effectLst/>
              <a:latin typeface="Times New Roman" pitchFamily="18" charset="0"/>
            </a:endParaRPr>
          </a:p>
        </p:txBody>
      </p:sp>
      <p:cxnSp>
        <p:nvCxnSpPr>
          <p:cNvPr id="204" name="直線コネクタ 203"/>
          <p:cNvCxnSpPr/>
          <p:nvPr/>
        </p:nvCxnSpPr>
        <p:spPr bwMode="auto">
          <a:xfrm flipH="1">
            <a:off x="7668759" y="3961284"/>
            <a:ext cx="72008" cy="17537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5" name="直線コネクタ 204"/>
          <p:cNvCxnSpPr/>
          <p:nvPr/>
        </p:nvCxnSpPr>
        <p:spPr bwMode="auto">
          <a:xfrm>
            <a:off x="7794870" y="3961284"/>
            <a:ext cx="161921" cy="19316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6" name="直線コネクタ 205"/>
          <p:cNvCxnSpPr>
            <a:endCxn id="199" idx="1"/>
          </p:cNvCxnSpPr>
          <p:nvPr/>
        </p:nvCxnSpPr>
        <p:spPr bwMode="auto">
          <a:xfrm>
            <a:off x="7236296" y="3337247"/>
            <a:ext cx="519550" cy="567108"/>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7" name="直線コネクタ 206"/>
          <p:cNvCxnSpPr>
            <a:stCxn id="184" idx="3"/>
            <a:endCxn id="189" idx="6"/>
          </p:cNvCxnSpPr>
          <p:nvPr/>
        </p:nvCxnSpPr>
        <p:spPr bwMode="auto">
          <a:xfrm flipH="1">
            <a:off x="6291958" y="3303818"/>
            <a:ext cx="517150" cy="88067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8" name="テキスト ボックス 207"/>
          <p:cNvSpPr txBox="1"/>
          <p:nvPr/>
        </p:nvSpPr>
        <p:spPr>
          <a:xfrm>
            <a:off x="7668868" y="3573016"/>
            <a:ext cx="719556" cy="307777"/>
          </a:xfrm>
          <a:prstGeom prst="rect">
            <a:avLst/>
          </a:prstGeom>
          <a:noFill/>
        </p:spPr>
        <p:txBody>
          <a:bodyPr wrap="none" rtlCol="0">
            <a:spAutoFit/>
          </a:bodyPr>
          <a:lstStyle/>
          <a:p>
            <a:r>
              <a:rPr kumimoji="1" lang="en-US" altLang="ja-JP" sz="1400" b="1" dirty="0" smtClean="0"/>
              <a:t>WPAN</a:t>
            </a:r>
            <a:endParaRPr kumimoji="1" lang="ja-JP" altLang="en-US" sz="1400" b="1" dirty="0"/>
          </a:p>
        </p:txBody>
      </p:sp>
      <p:sp>
        <p:nvSpPr>
          <p:cNvPr id="226" name="テキスト ボックス 225"/>
          <p:cNvSpPr txBox="1"/>
          <p:nvPr/>
        </p:nvSpPr>
        <p:spPr>
          <a:xfrm>
            <a:off x="5652120" y="3697287"/>
            <a:ext cx="744114" cy="307777"/>
          </a:xfrm>
          <a:prstGeom prst="rect">
            <a:avLst/>
          </a:prstGeom>
          <a:noFill/>
        </p:spPr>
        <p:txBody>
          <a:bodyPr wrap="none" rtlCol="0">
            <a:spAutoFit/>
          </a:bodyPr>
          <a:lstStyle/>
          <a:p>
            <a:r>
              <a:rPr kumimoji="1" lang="en-US" altLang="ja-JP" sz="1400" b="1" dirty="0" smtClean="0"/>
              <a:t>WLAN</a:t>
            </a:r>
            <a:endParaRPr kumimoji="1" lang="ja-JP" altLang="en-US" sz="1400" b="1" dirty="0"/>
          </a:p>
        </p:txBody>
      </p:sp>
      <p:sp>
        <p:nvSpPr>
          <p:cNvPr id="227" name="テキスト ボックス 226"/>
          <p:cNvSpPr txBox="1"/>
          <p:nvPr/>
        </p:nvSpPr>
        <p:spPr>
          <a:xfrm>
            <a:off x="4580534" y="2708920"/>
            <a:ext cx="423514" cy="307777"/>
          </a:xfrm>
          <a:prstGeom prst="rect">
            <a:avLst/>
          </a:prstGeom>
          <a:noFill/>
        </p:spPr>
        <p:txBody>
          <a:bodyPr wrap="none" rtlCol="0">
            <a:spAutoFit/>
          </a:bodyPr>
          <a:lstStyle/>
          <a:p>
            <a:r>
              <a:rPr kumimoji="1" lang="en-US" altLang="ja-JP" sz="1400" b="1" dirty="0" smtClean="0"/>
              <a:t>AP</a:t>
            </a:r>
            <a:endParaRPr kumimoji="1" lang="ja-JP" altLang="en-US" sz="1400" b="1" dirty="0"/>
          </a:p>
        </p:txBody>
      </p:sp>
      <p:sp>
        <p:nvSpPr>
          <p:cNvPr id="228" name="テキスト ボックス 227"/>
          <p:cNvSpPr txBox="1"/>
          <p:nvPr/>
        </p:nvSpPr>
        <p:spPr>
          <a:xfrm>
            <a:off x="6236718" y="3029470"/>
            <a:ext cx="423514" cy="307777"/>
          </a:xfrm>
          <a:prstGeom prst="rect">
            <a:avLst/>
          </a:prstGeom>
          <a:noFill/>
        </p:spPr>
        <p:txBody>
          <a:bodyPr wrap="none" rtlCol="0">
            <a:spAutoFit/>
          </a:bodyPr>
          <a:lstStyle/>
          <a:p>
            <a:r>
              <a:rPr kumimoji="1" lang="en-US" altLang="ja-JP" sz="1400" b="1" dirty="0" smtClean="0"/>
              <a:t>AP</a:t>
            </a:r>
            <a:endParaRPr kumimoji="1" lang="ja-JP" altLang="en-US" sz="1400" b="1" dirty="0"/>
          </a:p>
        </p:txBody>
      </p:sp>
      <p:sp>
        <p:nvSpPr>
          <p:cNvPr id="229" name="テキスト ボックス 228"/>
          <p:cNvSpPr txBox="1"/>
          <p:nvPr/>
        </p:nvSpPr>
        <p:spPr>
          <a:xfrm>
            <a:off x="7236296" y="3049215"/>
            <a:ext cx="1541897" cy="307777"/>
          </a:xfrm>
          <a:prstGeom prst="rect">
            <a:avLst/>
          </a:prstGeom>
          <a:noFill/>
        </p:spPr>
        <p:txBody>
          <a:bodyPr wrap="none" rtlCol="0">
            <a:spAutoFit/>
          </a:bodyPr>
          <a:lstStyle/>
          <a:p>
            <a:r>
              <a:rPr kumimoji="1" lang="en-US" altLang="ja-JP" sz="1400" b="1" dirty="0" smtClean="0"/>
              <a:t>PAN Coordinator</a:t>
            </a:r>
            <a:endParaRPr kumimoji="1" lang="ja-JP" altLang="en-US" sz="1400" b="1" dirty="0"/>
          </a:p>
        </p:txBody>
      </p:sp>
      <p:sp>
        <p:nvSpPr>
          <p:cNvPr id="230" name="テキスト ボックス 229"/>
          <p:cNvSpPr txBox="1"/>
          <p:nvPr/>
        </p:nvSpPr>
        <p:spPr>
          <a:xfrm>
            <a:off x="6444208" y="2741438"/>
            <a:ext cx="1130438" cy="307777"/>
          </a:xfrm>
          <a:prstGeom prst="rect">
            <a:avLst/>
          </a:prstGeom>
          <a:noFill/>
        </p:spPr>
        <p:txBody>
          <a:bodyPr wrap="none" rtlCol="0">
            <a:spAutoFit/>
          </a:bodyPr>
          <a:lstStyle/>
          <a:p>
            <a:r>
              <a:rPr kumimoji="1" lang="en-US" altLang="ja-JP" sz="1400" b="1" dirty="0" smtClean="0"/>
              <a:t>Combo-chip</a:t>
            </a:r>
            <a:endParaRPr kumimoji="1" lang="ja-JP" altLang="en-US" sz="1400" b="1" dirty="0"/>
          </a:p>
        </p:txBody>
      </p:sp>
      <p:cxnSp>
        <p:nvCxnSpPr>
          <p:cNvPr id="106" name="Straight Connector 105"/>
          <p:cNvCxnSpPr/>
          <p:nvPr/>
        </p:nvCxnSpPr>
        <p:spPr bwMode="auto">
          <a:xfrm>
            <a:off x="926296" y="2545159"/>
            <a:ext cx="7083488" cy="0"/>
          </a:xfrm>
          <a:prstGeom prst="line">
            <a:avLst/>
          </a:prstGeom>
          <a:solidFill>
            <a:schemeClr val="accent1"/>
          </a:solidFill>
          <a:ln w="44450" cap="flat" cmpd="sng" algn="ctr">
            <a:solidFill>
              <a:srgbClr val="00206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7" name="Straight Connector 106"/>
          <p:cNvCxnSpPr/>
          <p:nvPr/>
        </p:nvCxnSpPr>
        <p:spPr bwMode="auto">
          <a:xfrm>
            <a:off x="926296" y="2113111"/>
            <a:ext cx="7083488" cy="0"/>
          </a:xfrm>
          <a:prstGeom prst="line">
            <a:avLst/>
          </a:prstGeom>
          <a:solidFill>
            <a:schemeClr val="accent1"/>
          </a:solidFill>
          <a:ln w="44450" cap="flat" cmpd="sng" algn="ctr">
            <a:solidFill>
              <a:srgbClr val="002060"/>
            </a:solidFill>
            <a:prstDash val="sysDot"/>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8" name="TextBox 107"/>
          <p:cNvSpPr txBox="1"/>
          <p:nvPr/>
        </p:nvSpPr>
        <p:spPr>
          <a:xfrm>
            <a:off x="4767683" y="2185119"/>
            <a:ext cx="3350469" cy="307777"/>
          </a:xfrm>
          <a:prstGeom prst="rect">
            <a:avLst/>
          </a:prstGeom>
          <a:noFill/>
        </p:spPr>
        <p:txBody>
          <a:bodyPr wrap="none" rtlCol="0">
            <a:spAutoFit/>
          </a:bodyPr>
          <a:lstStyle/>
          <a:p>
            <a:r>
              <a:rPr kumimoji="1" lang="en-US" altLang="ja-JP" sz="1400" b="1" dirty="0" smtClean="0"/>
              <a:t>&lt; Shared Radio Resource Information &gt;</a:t>
            </a:r>
            <a:endParaRPr kumimoji="1" lang="ja-JP" altLang="en-US" sz="1400" b="1" dirty="0"/>
          </a:p>
        </p:txBody>
      </p:sp>
      <p:sp>
        <p:nvSpPr>
          <p:cNvPr id="109" name="TextBox 108"/>
          <p:cNvSpPr txBox="1"/>
          <p:nvPr/>
        </p:nvSpPr>
        <p:spPr>
          <a:xfrm>
            <a:off x="827584" y="2093366"/>
            <a:ext cx="1726691" cy="307777"/>
          </a:xfrm>
          <a:prstGeom prst="rect">
            <a:avLst/>
          </a:prstGeom>
          <a:noFill/>
        </p:spPr>
        <p:txBody>
          <a:bodyPr wrap="none" rtlCol="0">
            <a:spAutoFit/>
          </a:bodyPr>
          <a:lstStyle/>
          <a:p>
            <a:r>
              <a:rPr kumimoji="1" lang="en-US" altLang="ja-JP" sz="1400" b="1" dirty="0" smtClean="0"/>
              <a:t>Common Media or</a:t>
            </a:r>
            <a:r>
              <a:rPr kumimoji="1" lang="ja-JP" altLang="en-US" sz="1400" b="1" dirty="0" smtClean="0"/>
              <a:t> </a:t>
            </a:r>
            <a:endParaRPr kumimoji="1" lang="en-US" altLang="ja-JP" sz="1400" b="1" dirty="0" smtClean="0"/>
          </a:p>
        </p:txBody>
      </p:sp>
      <p:sp>
        <p:nvSpPr>
          <p:cNvPr id="111" name="TextBox 110"/>
          <p:cNvSpPr txBox="1"/>
          <p:nvPr/>
        </p:nvSpPr>
        <p:spPr>
          <a:xfrm>
            <a:off x="827584" y="2257127"/>
            <a:ext cx="3772123" cy="307777"/>
          </a:xfrm>
          <a:prstGeom prst="rect">
            <a:avLst/>
          </a:prstGeom>
          <a:noFill/>
        </p:spPr>
        <p:txBody>
          <a:bodyPr wrap="none" rtlCol="0">
            <a:spAutoFit/>
          </a:bodyPr>
          <a:lstStyle/>
          <a:p>
            <a:r>
              <a:rPr kumimoji="1" lang="en-US" altLang="ja-JP" sz="1400" b="1" dirty="0" smtClean="0"/>
              <a:t>Co-located node with plural wireless networks </a:t>
            </a:r>
          </a:p>
        </p:txBody>
      </p:sp>
    </p:spTree>
    <p:extLst>
      <p:ext uri="{BB962C8B-B14F-4D97-AF65-F5344CB8AC3E}">
        <p14:creationId xmlns:p14="http://schemas.microsoft.com/office/powerpoint/2010/main" val="16963941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Shusaku Shimada, Schubiquist Technologies Guild</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10B4F79A-F97D-4415-A6BA-56D54E5A1E71}" type="slidenum">
              <a:rPr lang="en-US" altLang="ja-JP"/>
              <a:pPr/>
              <a:t>8</a:t>
            </a:fld>
            <a:endParaRPr lang="en-US" altLang="ja-JP"/>
          </a:p>
        </p:txBody>
      </p:sp>
      <p:sp>
        <p:nvSpPr>
          <p:cNvPr id="4098" name="Rectangle 2"/>
          <p:cNvSpPr>
            <a:spLocks noGrp="1" noChangeArrowheads="1"/>
          </p:cNvSpPr>
          <p:nvPr>
            <p:ph type="title"/>
          </p:nvPr>
        </p:nvSpPr>
        <p:spPr>
          <a:xfrm>
            <a:off x="323528" y="685800"/>
            <a:ext cx="8424936" cy="1066800"/>
          </a:xfrm>
          <a:ln/>
        </p:spPr>
        <p:txBody>
          <a:bodyPr/>
          <a:lstStyle/>
          <a:p>
            <a:r>
              <a:rPr lang="en-US" altLang="ja-JP" sz="2800" dirty="0" smtClean="0">
                <a:ea typeface="ＭＳ Ｐゴシック" charset="-128"/>
              </a:rPr>
              <a:t>Examples of measurement procedures to be defined</a:t>
            </a:r>
            <a:endParaRPr lang="ja-JP" altLang="ja-JP" sz="2800" dirty="0"/>
          </a:p>
        </p:txBody>
      </p:sp>
      <p:sp>
        <p:nvSpPr>
          <p:cNvPr id="4099" name="Rectangle 3"/>
          <p:cNvSpPr>
            <a:spLocks noGrp="1" noChangeArrowheads="1"/>
          </p:cNvSpPr>
          <p:nvPr>
            <p:ph type="body" idx="1"/>
          </p:nvPr>
        </p:nvSpPr>
        <p:spPr>
          <a:ln/>
        </p:spPr>
        <p:txBody>
          <a:bodyPr/>
          <a:lstStyle/>
          <a:p>
            <a:r>
              <a:rPr lang="en-US" altLang="ja-JP" sz="2000" dirty="0" smtClean="0">
                <a:latin typeface="+mj-lt"/>
              </a:rPr>
              <a:t>Existing channel Scan (ED/Passive/Active) has to be a base.</a:t>
            </a:r>
          </a:p>
          <a:p>
            <a:pPr lvl="1"/>
            <a:r>
              <a:rPr lang="en-US" altLang="ja-JP" sz="2000" dirty="0" smtClean="0">
                <a:latin typeface="+mj-lt"/>
              </a:rPr>
              <a:t>However the set of statistics with either time-stamped record or synchronized-trap measurement may be instrumental as well. </a:t>
            </a:r>
          </a:p>
          <a:p>
            <a:r>
              <a:rPr lang="en-US" altLang="ja-JP" sz="2000" dirty="0" smtClean="0">
                <a:latin typeface="+mj-lt"/>
              </a:rPr>
              <a:t>New measurement</a:t>
            </a:r>
          </a:p>
          <a:p>
            <a:pPr lvl="1"/>
            <a:r>
              <a:rPr lang="en-US" altLang="ja-JP" sz="2000" dirty="0" smtClean="0">
                <a:latin typeface="+mj-lt"/>
              </a:rPr>
              <a:t>Noise and interference measurement </a:t>
            </a:r>
          </a:p>
          <a:p>
            <a:pPr lvl="1"/>
            <a:r>
              <a:rPr lang="en-US" altLang="ja-JP" sz="2000" dirty="0" smtClean="0">
                <a:latin typeface="+mj-lt"/>
              </a:rPr>
              <a:t>(Hidden node detection)</a:t>
            </a:r>
            <a:endParaRPr lang="en-US" altLang="ja-JP" sz="2000" dirty="0">
              <a:latin typeface="+mj-lt"/>
            </a:endParaRPr>
          </a:p>
          <a:p>
            <a:pPr lvl="1"/>
            <a:r>
              <a:rPr lang="en-US" altLang="ja-JP" sz="2000" dirty="0" smtClean="0">
                <a:latin typeface="+mj-lt"/>
              </a:rPr>
              <a:t>Node statistics measurement (error count, timeout count, etc.)  </a:t>
            </a:r>
          </a:p>
          <a:p>
            <a:pPr lvl="1"/>
            <a:r>
              <a:rPr lang="en-US" altLang="ja-JP" sz="2000" dirty="0" smtClean="0">
                <a:latin typeface="+mj-lt"/>
              </a:rPr>
              <a:t>Media sensing histogram (CCA value, CA count, etc.)</a:t>
            </a:r>
          </a:p>
          <a:p>
            <a:pPr lvl="1"/>
            <a:r>
              <a:rPr lang="en-US" altLang="ja-JP" sz="2000" dirty="0" smtClean="0">
                <a:latin typeface="+mj-lt"/>
              </a:rPr>
              <a:t>Channel occupancy measurement (e.g. frame air time statistics) </a:t>
            </a:r>
          </a:p>
          <a:p>
            <a:pPr lvl="1"/>
            <a:r>
              <a:rPr lang="en-US" altLang="ja-JP" sz="2000" dirty="0" smtClean="0">
                <a:latin typeface="+mj-lt"/>
              </a:rPr>
              <a:t>Others</a:t>
            </a:r>
          </a:p>
        </p:txBody>
      </p:sp>
    </p:spTree>
    <p:extLst>
      <p:ext uri="{BB962C8B-B14F-4D97-AF65-F5344CB8AC3E}">
        <p14:creationId xmlns:p14="http://schemas.microsoft.com/office/powerpoint/2010/main" val="37514976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smtClean="0"/>
              <a:t>March 2013</a:t>
            </a:r>
            <a:endParaRPr lang="en-US" altLang="ja-JP"/>
          </a:p>
        </p:txBody>
      </p:sp>
      <p:sp>
        <p:nvSpPr>
          <p:cNvPr id="5" name="フッター プレースホルダー 4"/>
          <p:cNvSpPr>
            <a:spLocks noGrp="1"/>
          </p:cNvSpPr>
          <p:nvPr>
            <p:ph type="ftr" sz="quarter" idx="11"/>
          </p:nvPr>
        </p:nvSpPr>
        <p:spPr/>
        <p:txBody>
          <a:bodyPr/>
          <a:lstStyle/>
          <a:p>
            <a:r>
              <a:rPr lang="en-US" altLang="ja-JP" smtClean="0"/>
              <a:t>Shusaku Shimada, Schubiquist Technologies Guild</a:t>
            </a:r>
            <a:endParaRPr lang="en-US" altLang="ja-JP"/>
          </a:p>
        </p:txBody>
      </p:sp>
      <p:sp>
        <p:nvSpPr>
          <p:cNvPr id="6" name="スライド番号プレースホルダー 5"/>
          <p:cNvSpPr>
            <a:spLocks noGrp="1"/>
          </p:cNvSpPr>
          <p:nvPr>
            <p:ph type="sldNum" sz="quarter" idx="12"/>
          </p:nvPr>
        </p:nvSpPr>
        <p:spPr/>
        <p:txBody>
          <a:bodyPr/>
          <a:lstStyle/>
          <a:p>
            <a:r>
              <a:rPr lang="en-US" altLang="ja-JP"/>
              <a:t>Slide </a:t>
            </a:r>
            <a:fld id="{10B4F79A-F97D-4415-A6BA-56D54E5A1E71}" type="slidenum">
              <a:rPr lang="en-US" altLang="ja-JP"/>
              <a:pPr/>
              <a:t>9</a:t>
            </a:fld>
            <a:endParaRPr lang="en-US" altLang="ja-JP"/>
          </a:p>
        </p:txBody>
      </p:sp>
      <p:sp>
        <p:nvSpPr>
          <p:cNvPr id="4098" name="Rectangle 2"/>
          <p:cNvSpPr>
            <a:spLocks noGrp="1" noChangeArrowheads="1"/>
          </p:cNvSpPr>
          <p:nvPr>
            <p:ph type="title"/>
          </p:nvPr>
        </p:nvSpPr>
        <p:spPr>
          <a:xfrm>
            <a:off x="323528" y="685800"/>
            <a:ext cx="8424936" cy="1066800"/>
          </a:xfrm>
          <a:ln/>
        </p:spPr>
        <p:txBody>
          <a:bodyPr/>
          <a:lstStyle/>
          <a:p>
            <a:r>
              <a:rPr lang="en-US" altLang="ja-JP" sz="2800" dirty="0" smtClean="0">
                <a:ea typeface="ＭＳ Ｐゴシック" charset="-128"/>
              </a:rPr>
              <a:t>Examples of management reports to be defined</a:t>
            </a:r>
            <a:endParaRPr lang="ja-JP" altLang="ja-JP" sz="2800" dirty="0"/>
          </a:p>
        </p:txBody>
      </p:sp>
      <p:sp>
        <p:nvSpPr>
          <p:cNvPr id="4099" name="Rectangle 3"/>
          <p:cNvSpPr>
            <a:spLocks noGrp="1" noChangeArrowheads="1"/>
          </p:cNvSpPr>
          <p:nvPr>
            <p:ph type="body" idx="1"/>
          </p:nvPr>
        </p:nvSpPr>
        <p:spPr>
          <a:ln/>
        </p:spPr>
        <p:txBody>
          <a:bodyPr/>
          <a:lstStyle/>
          <a:p>
            <a:r>
              <a:rPr lang="en-US" altLang="ja-JP" sz="2000" dirty="0" smtClean="0">
                <a:latin typeface="+mj-lt"/>
              </a:rPr>
              <a:t>Beacon report</a:t>
            </a:r>
          </a:p>
          <a:p>
            <a:r>
              <a:rPr lang="en-US" altLang="ja-JP" sz="2000" dirty="0" err="1" smtClean="0">
                <a:latin typeface="+mj-lt"/>
              </a:rPr>
              <a:t>Slotframe</a:t>
            </a:r>
            <a:r>
              <a:rPr lang="en-US" altLang="ja-JP" sz="2000" dirty="0" smtClean="0">
                <a:latin typeface="+mj-lt"/>
              </a:rPr>
              <a:t> report </a:t>
            </a:r>
          </a:p>
          <a:p>
            <a:r>
              <a:rPr lang="en-US" altLang="ja-JP" sz="2000" dirty="0" smtClean="0">
                <a:latin typeface="+mj-lt"/>
              </a:rPr>
              <a:t>Data/Ack report</a:t>
            </a:r>
          </a:p>
          <a:p>
            <a:r>
              <a:rPr lang="en-US" altLang="ja-JP" sz="2000" dirty="0" smtClean="0">
                <a:latin typeface="+mj-lt"/>
              </a:rPr>
              <a:t>Hopping channel set report</a:t>
            </a:r>
          </a:p>
          <a:p>
            <a:r>
              <a:rPr lang="en-US" altLang="ja-JP" sz="2000" dirty="0" smtClean="0">
                <a:latin typeface="+mj-lt"/>
              </a:rPr>
              <a:t>Noise and interference histogram report </a:t>
            </a:r>
          </a:p>
          <a:p>
            <a:r>
              <a:rPr lang="en-US" altLang="ja-JP" sz="2000" dirty="0" smtClean="0">
                <a:latin typeface="+mj-lt"/>
              </a:rPr>
              <a:t>(Hidden node report)</a:t>
            </a:r>
          </a:p>
          <a:p>
            <a:r>
              <a:rPr lang="en-US" altLang="ja-JP" sz="2000" dirty="0" smtClean="0">
                <a:latin typeface="+mj-lt"/>
              </a:rPr>
              <a:t>Node statistics report </a:t>
            </a:r>
          </a:p>
          <a:p>
            <a:r>
              <a:rPr lang="en-US" altLang="ja-JP" sz="2000" dirty="0" smtClean="0">
                <a:latin typeface="+mj-lt"/>
              </a:rPr>
              <a:t>Media sensing histogram report</a:t>
            </a:r>
          </a:p>
          <a:p>
            <a:r>
              <a:rPr lang="en-US" altLang="ja-JP" sz="2000" dirty="0" smtClean="0">
                <a:latin typeface="+mj-lt"/>
              </a:rPr>
              <a:t>Channel occupancy report</a:t>
            </a:r>
          </a:p>
          <a:p>
            <a:r>
              <a:rPr lang="en-US" altLang="ja-JP" sz="2000" dirty="0" smtClean="0">
                <a:latin typeface="+mj-lt"/>
              </a:rPr>
              <a:t>PANID list report</a:t>
            </a:r>
          </a:p>
          <a:p>
            <a:pPr marL="0" indent="0">
              <a:buNone/>
            </a:pPr>
            <a:endParaRPr lang="ja-JP" altLang="ja-JP" sz="2000" dirty="0">
              <a:latin typeface="+mj-lt"/>
            </a:endParaRPr>
          </a:p>
        </p:txBody>
      </p:sp>
    </p:spTree>
    <p:extLst>
      <p:ext uri="{BB962C8B-B14F-4D97-AF65-F5344CB8AC3E}">
        <p14:creationId xmlns:p14="http://schemas.microsoft.com/office/powerpoint/2010/main" val="696017979"/>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3908</TotalTime>
  <Words>1012</Words>
  <Application>Microsoft Office PowerPoint</Application>
  <PresentationFormat>On-screen Show (4:3)</PresentationFormat>
  <Paragraphs>181</Paragraphs>
  <Slides>12</Slides>
  <Notes>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IEEE-P802_15</vt:lpstr>
      <vt:lpstr>Document</vt:lpstr>
      <vt:lpstr>PowerPoint Presentation</vt:lpstr>
      <vt:lpstr>PowerPoint Presentation</vt:lpstr>
      <vt:lpstr>Radio resource measurement &amp; management (RRMM)  for enhanced reliability</vt:lpstr>
      <vt:lpstr>Radio resource measurement &amp; management (RRMM)  for enhanced reliability</vt:lpstr>
      <vt:lpstr>Common network management by shared information</vt:lpstr>
      <vt:lpstr>Diverse media for network information sharing</vt:lpstr>
      <vt:lpstr>Diverse media for network information sharing</vt:lpstr>
      <vt:lpstr>Examples of measurement procedures to be defined</vt:lpstr>
      <vt:lpstr>Examples of management reports to be defined</vt:lpstr>
      <vt:lpstr>PowerPoint Presentation</vt:lpstr>
      <vt:lpstr>PowerPoint Presentation</vt:lpstr>
      <vt:lpstr>PowerPoint Presentation</vt:lpstr>
    </vt:vector>
  </TitlesOfParts>
  <Company>横河電機株式会社</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Shimada, Shuusaku (Shuusaku.Shimada@jp.yokogawa.com)</dc:creator>
  <dc:description>&lt;doc#&gt;</dc:description>
  <cp:lastModifiedBy>SchubiquisT</cp:lastModifiedBy>
  <cp:revision>72</cp:revision>
  <cp:lastPrinted>1998-02-10T13:28:06Z</cp:lastPrinted>
  <dcterms:created xsi:type="dcterms:W3CDTF">2013-02-06T01:00:15Z</dcterms:created>
  <dcterms:modified xsi:type="dcterms:W3CDTF">2013-03-21T19:28:34Z</dcterms:modified>
</cp:coreProperties>
</file>