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6" r:id="rId3"/>
    <p:sldId id="267" r:id="rId4"/>
    <p:sldId id="264" r:id="rId5"/>
    <p:sldId id="260" r:id="rId6"/>
    <p:sldId id="261" r:id="rId7"/>
    <p:sldId id="266" r:id="rId8"/>
    <p:sldId id="262" r:id="rId9"/>
    <p:sldId id="263" r:id="rId10"/>
    <p:sldId id="258" r:id="rId11"/>
    <p:sldId id="26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18"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3F65FA3C-7E07-49D1-A726-8B8C9DF74DA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306724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763A2F58-572E-4269-B6F7-D05497B853AD}"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968328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8</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9</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3A14426-902C-43FD-830E-04D1C2AF30A1}" type="slidenum">
              <a:rPr lang="en-US" altLang="ja-JP"/>
              <a:pPr/>
              <a:t>‹#›</a:t>
            </a:fld>
            <a:endParaRPr lang="en-US" altLang="ja-JP"/>
          </a:p>
        </p:txBody>
      </p:sp>
    </p:spTree>
    <p:extLst>
      <p:ext uri="{BB962C8B-B14F-4D97-AF65-F5344CB8AC3E}">
        <p14:creationId xmlns:p14="http://schemas.microsoft.com/office/powerpoint/2010/main" val="4140840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C38CA08-E8A9-4EDE-A3DD-D5957209952E}" type="slidenum">
              <a:rPr lang="en-US" altLang="ja-JP"/>
              <a:pPr/>
              <a:t>‹#›</a:t>
            </a:fld>
            <a:endParaRPr lang="en-US" altLang="ja-JP"/>
          </a:p>
        </p:txBody>
      </p:sp>
    </p:spTree>
    <p:extLst>
      <p:ext uri="{BB962C8B-B14F-4D97-AF65-F5344CB8AC3E}">
        <p14:creationId xmlns:p14="http://schemas.microsoft.com/office/powerpoint/2010/main" val="1898471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CC9EAB4-1901-4456-B63B-D208810B776E}" type="slidenum">
              <a:rPr lang="en-US" altLang="ja-JP"/>
              <a:pPr/>
              <a:t>‹#›</a:t>
            </a:fld>
            <a:endParaRPr lang="en-US" altLang="ja-JP"/>
          </a:p>
        </p:txBody>
      </p:sp>
    </p:spTree>
    <p:extLst>
      <p:ext uri="{BB962C8B-B14F-4D97-AF65-F5344CB8AC3E}">
        <p14:creationId xmlns:p14="http://schemas.microsoft.com/office/powerpoint/2010/main" val="83487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24FDBEF-8B7A-44F1-8E5A-7A9CF4BC5F4A}" type="slidenum">
              <a:rPr lang="en-US" altLang="ja-JP"/>
              <a:pPr/>
              <a:t>‹#›</a:t>
            </a:fld>
            <a:endParaRPr lang="en-US" altLang="ja-JP"/>
          </a:p>
        </p:txBody>
      </p:sp>
    </p:spTree>
    <p:extLst>
      <p:ext uri="{BB962C8B-B14F-4D97-AF65-F5344CB8AC3E}">
        <p14:creationId xmlns:p14="http://schemas.microsoft.com/office/powerpoint/2010/main" val="271712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C9DF2F7-493E-4958-9EC2-870B552737D5}" type="slidenum">
              <a:rPr lang="en-US" altLang="ja-JP"/>
              <a:pPr/>
              <a:t>‹#›</a:t>
            </a:fld>
            <a:endParaRPr lang="en-US" altLang="ja-JP"/>
          </a:p>
        </p:txBody>
      </p:sp>
    </p:spTree>
    <p:extLst>
      <p:ext uri="{BB962C8B-B14F-4D97-AF65-F5344CB8AC3E}">
        <p14:creationId xmlns:p14="http://schemas.microsoft.com/office/powerpoint/2010/main" val="288327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2B66C51-4665-4F2A-8D97-0750F9A02239}" type="slidenum">
              <a:rPr lang="en-US" altLang="ja-JP"/>
              <a:pPr/>
              <a:t>‹#›</a:t>
            </a:fld>
            <a:endParaRPr lang="en-US" altLang="ja-JP"/>
          </a:p>
        </p:txBody>
      </p:sp>
    </p:spTree>
    <p:extLst>
      <p:ext uri="{BB962C8B-B14F-4D97-AF65-F5344CB8AC3E}">
        <p14:creationId xmlns:p14="http://schemas.microsoft.com/office/powerpoint/2010/main" val="334724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3710DAC-AC41-4381-BF34-2BB2D64D8779}" type="slidenum">
              <a:rPr lang="en-US" altLang="ja-JP"/>
              <a:pPr/>
              <a:t>‹#›</a:t>
            </a:fld>
            <a:endParaRPr lang="en-US" altLang="ja-JP"/>
          </a:p>
        </p:txBody>
      </p:sp>
    </p:spTree>
    <p:extLst>
      <p:ext uri="{BB962C8B-B14F-4D97-AF65-F5344CB8AC3E}">
        <p14:creationId xmlns:p14="http://schemas.microsoft.com/office/powerpoint/2010/main" val="91650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93B0F95-B611-4A6E-BF93-68767ABD9715}" type="slidenum">
              <a:rPr lang="en-US" altLang="ja-JP"/>
              <a:pPr/>
              <a:t>‹#›</a:t>
            </a:fld>
            <a:endParaRPr lang="en-US" altLang="ja-JP"/>
          </a:p>
        </p:txBody>
      </p:sp>
    </p:spTree>
    <p:extLst>
      <p:ext uri="{BB962C8B-B14F-4D97-AF65-F5344CB8AC3E}">
        <p14:creationId xmlns:p14="http://schemas.microsoft.com/office/powerpoint/2010/main" val="4368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2013</a:t>
            </a:r>
            <a:endParaRPr lang="en-US" altLang="ja-JP" dirty="0"/>
          </a:p>
        </p:txBody>
      </p:sp>
      <p:sp>
        <p:nvSpPr>
          <p:cNvPr id="3" name="フッター プレースホルダー 2"/>
          <p:cNvSpPr>
            <a:spLocks noGrp="1"/>
          </p:cNvSpPr>
          <p:nvPr>
            <p:ph type="ftr" sz="quarter" idx="11"/>
          </p:nvPr>
        </p:nvSpPr>
        <p:spPr>
          <a:xfrm>
            <a:off x="5292080" y="6475413"/>
            <a:ext cx="3318520" cy="184666"/>
          </a:xfrm>
        </p:spPr>
        <p:txBody>
          <a:bodyPr/>
          <a:lstStyle>
            <a:lvl1pPr>
              <a:defRPr/>
            </a:lvl1pPr>
          </a:lstStyle>
          <a:p>
            <a:r>
              <a:rPr lang="en-US" altLang="ja-JP" dirty="0" smtClean="0"/>
              <a:t>Shusaku Shimada, Schubiquist Technologies Guild</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BC99F158-C75B-40F8-B5DE-94E6E0D9E7AA}" type="slidenum">
              <a:rPr lang="en-US" altLang="ja-JP"/>
              <a:pPr/>
              <a:t>‹#›</a:t>
            </a:fld>
            <a:endParaRPr lang="en-US" altLang="ja-JP"/>
          </a:p>
        </p:txBody>
      </p:sp>
    </p:spTree>
    <p:extLst>
      <p:ext uri="{BB962C8B-B14F-4D97-AF65-F5344CB8AC3E}">
        <p14:creationId xmlns:p14="http://schemas.microsoft.com/office/powerpoint/2010/main" val="56849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B000AC5-C7BD-44A7-A8AD-21CBDBBC0BCF}" type="slidenum">
              <a:rPr lang="en-US" altLang="ja-JP"/>
              <a:pPr/>
              <a:t>‹#›</a:t>
            </a:fld>
            <a:endParaRPr lang="en-US" altLang="ja-JP"/>
          </a:p>
        </p:txBody>
      </p:sp>
    </p:spTree>
    <p:extLst>
      <p:ext uri="{BB962C8B-B14F-4D97-AF65-F5344CB8AC3E}">
        <p14:creationId xmlns:p14="http://schemas.microsoft.com/office/powerpoint/2010/main" val="292433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D890F59-8B36-4C87-A7FC-448BD6F35B03}" type="slidenum">
              <a:rPr lang="en-US" altLang="ja-JP"/>
              <a:pPr/>
              <a:t>‹#›</a:t>
            </a:fld>
            <a:endParaRPr lang="en-US" altLang="ja-JP"/>
          </a:p>
        </p:txBody>
      </p:sp>
    </p:spTree>
    <p:extLst>
      <p:ext uri="{BB962C8B-B14F-4D97-AF65-F5344CB8AC3E}">
        <p14:creationId xmlns:p14="http://schemas.microsoft.com/office/powerpoint/2010/main" val="417741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Shusaku Shimada, Schubiquist Technologies Guild</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99D229D6-F542-4569-8181-FAF54ECB323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802.15-13-0132-00-0sru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A20A923F-56EE-47D7-A48C-10D383ED5EC8}" type="slidenum">
              <a:rPr lang="en-US" altLang="ja-JP"/>
              <a:pPr/>
              <a:t>1</a:t>
            </a:fld>
            <a:endParaRPr lang="en-US" altLang="ja-JP"/>
          </a:p>
        </p:txBody>
      </p:sp>
      <p:sp>
        <p:nvSpPr>
          <p:cNvPr id="27651" name="Rectangle 3"/>
          <p:cNvSpPr>
            <a:spLocks noChangeArrowheads="1"/>
          </p:cNvSpPr>
          <p:nvPr/>
        </p:nvSpPr>
        <p:spPr bwMode="auto">
          <a:xfrm>
            <a:off x="152400" y="609600"/>
            <a:ext cx="8884096"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[SRU by Radio Resource Measurement &amp; Management for the enhanced reliability]</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 Mar. 2013]</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[Shusaku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[Schubiquist Technologies Guild]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[1-28 </a:t>
            </a:r>
            <a:r>
              <a:rPr lang="en-US" altLang="ja-JP" sz="1600" dirty="0" err="1" smtClean="0">
                <a:solidFill>
                  <a:schemeClr val="tx2"/>
                </a:solidFill>
                <a:ea typeface="ＭＳ Ｐゴシック" charset="-128"/>
              </a:rPr>
              <a:t>Nishiarai</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Chuoh-shi</a:t>
            </a:r>
            <a:r>
              <a:rPr lang="en-US" altLang="ja-JP" sz="1600" dirty="0" smtClean="0">
                <a:solidFill>
                  <a:schemeClr val="tx2"/>
                </a:solidFill>
                <a:ea typeface="ＭＳ Ｐゴシック" charset="-128"/>
              </a:rPr>
              <a:t>, Yamanashi, 409-3802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:[+81-55-274-1266],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[+81-3-468-0625],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:[shusaku@ieee.org]</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kumimoji="1" lang="en-GB" altLang="ja-JP" sz="1600" dirty="0"/>
              <a:t>Next Steps for IG</a:t>
            </a:r>
            <a:r>
              <a:rPr kumimoji="1" lang="ja-JP" altLang="en-US" sz="1600" dirty="0"/>
              <a:t> </a:t>
            </a:r>
            <a:r>
              <a:rPr kumimoji="1" lang="en-GB" altLang="ja-JP" sz="1600" dirty="0" smtClean="0"/>
              <a:t>SRU (IEEE802.15-13-0009-00-0sru)</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activity focusing on “Radio resource measurement &amp; management (RRMM)” is requested, in order to reflect the needs of broad potential markets of IEEE802.15 standards including medical and hospital, social infrastructure and industrial control systems.]</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support, reinforce and accelerate the planned next step of IG-SRU commencing swift SG activity by focusing on RRMM toward the diverse and flexible solutions of better spectral resource utilization.]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CDB90698-06E5-44AA-B3B4-2B0A4BDA4D60}" type="slidenum">
              <a:rPr lang="en-US" altLang="ja-JP"/>
              <a:pPr/>
              <a:t>10</a:t>
            </a:fld>
            <a:endParaRPr lang="en-US" altLang="ja-JP"/>
          </a:p>
        </p:txBody>
      </p:sp>
      <p:sp>
        <p:nvSpPr>
          <p:cNvPr id="3" name="TextBox 2"/>
          <p:cNvSpPr txBox="1"/>
          <p:nvPr/>
        </p:nvSpPr>
        <p:spPr>
          <a:xfrm>
            <a:off x="808342" y="2337842"/>
            <a:ext cx="7661072" cy="3970318"/>
          </a:xfrm>
          <a:prstGeom prst="rect">
            <a:avLst/>
          </a:prstGeom>
          <a:noFill/>
        </p:spPr>
        <p:txBody>
          <a:bodyPr wrap="none" rtlCol="0">
            <a:spAutoFit/>
          </a:bodyPr>
          <a:lstStyle/>
          <a:p>
            <a:pPr marL="457200" indent="-457200">
              <a:buFont typeface="Arial" pitchFamily="34" charset="0"/>
              <a:buChar char="•"/>
            </a:pPr>
            <a:r>
              <a:rPr lang="en-US" altLang="ja-JP" sz="2800" dirty="0"/>
              <a:t>Stair up to SG from IG-SRU by focusing on </a:t>
            </a:r>
            <a:endParaRPr lang="en-US" altLang="ja-JP" sz="2800" dirty="0" smtClean="0"/>
          </a:p>
          <a:p>
            <a:r>
              <a:rPr lang="en-US" altLang="ja-JP" sz="2800" dirty="0" smtClean="0"/>
              <a:t>   Radio </a:t>
            </a:r>
            <a:r>
              <a:rPr lang="en-US" altLang="ja-JP" sz="2800" dirty="0"/>
              <a:t>Resource Measurement &amp; Management </a:t>
            </a:r>
            <a:br>
              <a:rPr lang="en-US" altLang="ja-JP" sz="2800" dirty="0"/>
            </a:br>
            <a:r>
              <a:rPr lang="en-US" altLang="ja-JP" sz="2800" dirty="0" smtClean="0"/>
              <a:t>   (RRMM) for crafting PAR and 5C.</a:t>
            </a:r>
          </a:p>
          <a:p>
            <a:pPr marL="457200" indent="-457200">
              <a:buFont typeface="Arial" pitchFamily="34" charset="0"/>
              <a:buChar char="•"/>
            </a:pPr>
            <a:r>
              <a:rPr lang="en-US" altLang="ja-JP" sz="2800" dirty="0" smtClean="0"/>
              <a:t>Standardized </a:t>
            </a:r>
            <a:r>
              <a:rPr lang="en-US" altLang="ja-JP" sz="2800" dirty="0"/>
              <a:t>and explicitly defined methods for </a:t>
            </a:r>
            <a:endParaRPr lang="en-US" altLang="ja-JP" sz="2800" dirty="0" smtClean="0"/>
          </a:p>
          <a:p>
            <a:r>
              <a:rPr lang="en-US" altLang="ja-JP" sz="2800" dirty="0" smtClean="0"/>
              <a:t>   performing </a:t>
            </a:r>
            <a:r>
              <a:rPr lang="en-US" altLang="ja-JP" sz="2800" dirty="0"/>
              <a:t>RRMM within IEEE802.15.4 were </a:t>
            </a:r>
            <a:endParaRPr lang="en-US" altLang="ja-JP" sz="2800" dirty="0" smtClean="0"/>
          </a:p>
          <a:p>
            <a:r>
              <a:rPr lang="en-US" altLang="ja-JP" sz="2800" dirty="0" smtClean="0"/>
              <a:t>   a common part of past submissions of SRU and </a:t>
            </a:r>
          </a:p>
          <a:p>
            <a:r>
              <a:rPr lang="en-US" altLang="ja-JP" sz="2800" dirty="0"/>
              <a:t> </a:t>
            </a:r>
            <a:r>
              <a:rPr lang="en-US" altLang="ja-JP" sz="2800" dirty="0" smtClean="0"/>
              <a:t>  the enhanced reliability requirements in </a:t>
            </a:r>
            <a:r>
              <a:rPr lang="en-US" altLang="ja-JP" sz="2800" dirty="0"/>
              <a:t>various </a:t>
            </a:r>
            <a:endParaRPr lang="en-US" altLang="ja-JP" sz="2800" dirty="0" smtClean="0"/>
          </a:p>
          <a:p>
            <a:r>
              <a:rPr lang="en-US" altLang="ja-JP" sz="2800" dirty="0"/>
              <a:t> </a:t>
            </a:r>
            <a:r>
              <a:rPr lang="en-US" altLang="ja-JP" sz="2800" dirty="0" smtClean="0"/>
              <a:t>  applications, e.g. medical/hospital, industrial, and </a:t>
            </a:r>
          </a:p>
          <a:p>
            <a:r>
              <a:rPr lang="en-US" altLang="ja-JP" sz="2800" dirty="0"/>
              <a:t> </a:t>
            </a:r>
            <a:r>
              <a:rPr lang="en-US" altLang="ja-JP" sz="2800" dirty="0" smtClean="0"/>
              <a:t>  so on. </a:t>
            </a:r>
            <a:endParaRPr kumimoji="1" lang="ja-JP" altLang="en-US" sz="2800" dirty="0"/>
          </a:p>
        </p:txBody>
      </p:sp>
      <p:sp>
        <p:nvSpPr>
          <p:cNvPr id="7" name="TextBox 6"/>
          <p:cNvSpPr txBox="1"/>
          <p:nvPr/>
        </p:nvSpPr>
        <p:spPr>
          <a:xfrm>
            <a:off x="1475656" y="1196752"/>
            <a:ext cx="6133410" cy="584775"/>
          </a:xfrm>
          <a:prstGeom prst="rect">
            <a:avLst/>
          </a:prstGeom>
          <a:noFill/>
        </p:spPr>
        <p:txBody>
          <a:bodyPr wrap="none" rtlCol="0">
            <a:spAutoFit/>
          </a:bodyPr>
          <a:lstStyle/>
          <a:p>
            <a:r>
              <a:rPr kumimoji="1" lang="en-US" altLang="ja-JP" sz="3200" dirty="0" smtClean="0"/>
              <a:t>Proposal to SC-WNG from IG-SRU</a:t>
            </a:r>
            <a:endParaRPr kumimoji="1" lang="ja-JP" alt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March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724FDBEF-8B7A-44F1-8E5A-7A9CF4BC5F4A}" type="slidenum">
              <a:rPr lang="en-US" altLang="ja-JP" smtClean="0"/>
              <a:pPr/>
              <a:t>11</a:t>
            </a:fld>
            <a:endParaRPr lang="en-US" altLang="ja-JP"/>
          </a:p>
        </p:txBody>
      </p:sp>
      <p:sp>
        <p:nvSpPr>
          <p:cNvPr id="9"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3200" b="0" i="0" u="none" strike="noStrike" kern="0" cap="none" spc="0" normalizeH="0" baseline="0" noProof="0" smtClean="0">
                <a:ln>
                  <a:noFill/>
                </a:ln>
                <a:solidFill>
                  <a:srgbClr val="000000"/>
                </a:solidFill>
                <a:effectLst/>
                <a:uLnTx/>
                <a:uFillTx/>
                <a:latin typeface="Times New Roman"/>
                <a:ea typeface="MS Gothic"/>
                <a:cs typeface="+mj-cs"/>
              </a:rPr>
              <a:t>References</a:t>
            </a:r>
            <a:endParaRPr kumimoji="0" lang="en-GB" sz="3200" b="0" i="0" u="none" strike="noStrike" kern="0" cap="none" spc="0" normalizeH="0" baseline="0" noProof="0">
              <a:ln>
                <a:noFill/>
              </a:ln>
              <a:solidFill>
                <a:srgbClr val="000000"/>
              </a:solidFill>
              <a:effectLst/>
              <a:uLnTx/>
              <a:uFillTx/>
              <a:latin typeface="Times New Roman"/>
              <a:ea typeface="MS Gothic"/>
              <a:cs typeface="+mj-cs"/>
            </a:endParaRPr>
          </a:p>
        </p:txBody>
      </p:sp>
      <p:sp>
        <p:nvSpPr>
          <p:cNvPr id="10" name="Rectangle 2"/>
          <p:cNvSpPr txBox="1">
            <a:spLocks noChangeArrowheads="1"/>
          </p:cNvSpPr>
          <p:nvPr/>
        </p:nvSpPr>
        <p:spPr bwMode="auto">
          <a:xfrm>
            <a:off x="685800" y="1981200"/>
            <a:ext cx="7772400" cy="4208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US" sz="2000" b="0" kern="0" dirty="0">
                <a:latin typeface="Times New Roman"/>
                <a:ea typeface="MS Gothic"/>
              </a:rPr>
              <a:t>[1] 15-10-0739r1 “A Proposal toward Better Use of Spectrum Resources in future WPAN”</a:t>
            </a:r>
          </a:p>
          <a:p>
            <a:pPr lvl="0"/>
            <a:r>
              <a:rPr lang="en-US" sz="2000" b="0" kern="0" dirty="0">
                <a:latin typeface="Times New Roman"/>
                <a:ea typeface="MS Gothic"/>
              </a:rPr>
              <a:t>[2] 15-10/886r0 “Experimental results of  High traffic-load situation” </a:t>
            </a:r>
          </a:p>
          <a:p>
            <a:pPr lvl="0"/>
            <a:r>
              <a:rPr lang="en-US" sz="2000" b="0" kern="0" dirty="0" smtClean="0">
                <a:latin typeface="Times New Roman"/>
                <a:ea typeface="MS Gothic"/>
              </a:rPr>
              <a:t>[3] 15-11/161r1 </a:t>
            </a:r>
            <a:r>
              <a:rPr lang="en-US" sz="2000" b="0" kern="0" dirty="0">
                <a:latin typeface="Times New Roman"/>
                <a:ea typeface="MS Gothic"/>
              </a:rPr>
              <a:t>“Current situation in 2.4GHz ISM band” </a:t>
            </a:r>
          </a:p>
          <a:p>
            <a:pPr lvl="0"/>
            <a:r>
              <a:rPr lang="en-US" sz="2000" b="0" kern="0" dirty="0" smtClean="0">
                <a:latin typeface="Times New Roman"/>
                <a:ea typeface="MS Gothic"/>
              </a:rPr>
              <a:t>[4] 15-11/528r0 “Intelligent </a:t>
            </a:r>
            <a:r>
              <a:rPr lang="en-US" sz="2000" b="0" kern="0" dirty="0">
                <a:latin typeface="Times New Roman"/>
                <a:ea typeface="MS Gothic"/>
              </a:rPr>
              <a:t>Spectrum Sensing for vehicular Communications in the ISM </a:t>
            </a:r>
            <a:r>
              <a:rPr lang="en-US" sz="2000" b="0" kern="0" dirty="0" smtClean="0">
                <a:latin typeface="Times New Roman"/>
                <a:ea typeface="MS Gothic"/>
              </a:rPr>
              <a:t>Bands” </a:t>
            </a:r>
            <a:endParaRPr lang="en-US" sz="2000" b="0" kern="0" dirty="0">
              <a:latin typeface="Times New Roman"/>
              <a:ea typeface="MS Gothic"/>
            </a:endParaRPr>
          </a:p>
          <a:p>
            <a:pPr lvl="0"/>
            <a:r>
              <a:rPr lang="en-US" sz="2000" b="0" kern="0" dirty="0" smtClean="0">
                <a:latin typeface="Times New Roman"/>
                <a:ea typeface="MS Gothic"/>
              </a:rPr>
              <a:t>[5] 15-12/183r0 “Cooperative </a:t>
            </a:r>
            <a:r>
              <a:rPr lang="en-US" sz="2000" b="0" kern="0" dirty="0">
                <a:latin typeface="Times New Roman"/>
                <a:ea typeface="MS Gothic"/>
              </a:rPr>
              <a:t>Channel Segmentation for Interference Mitigation in the 2.4GHz </a:t>
            </a:r>
            <a:r>
              <a:rPr lang="en-US" sz="2000" b="0" kern="0" dirty="0" smtClean="0">
                <a:latin typeface="Times New Roman"/>
                <a:ea typeface="MS Gothic"/>
              </a:rPr>
              <a:t>Band”</a:t>
            </a:r>
            <a:endParaRPr lang="en-US" sz="2000" b="0" kern="0" dirty="0">
              <a:latin typeface="Times New Roman"/>
              <a:ea typeface="MS Gothic"/>
            </a:endParaRPr>
          </a:p>
          <a:p>
            <a:pPr lvl="0"/>
            <a:r>
              <a:rPr lang="en-US" sz="2000" b="0" kern="0" dirty="0" smtClean="0">
                <a:latin typeface="Times New Roman"/>
                <a:ea typeface="MS Gothic"/>
              </a:rPr>
              <a:t>[6] 15-12/184r1 “IG </a:t>
            </a:r>
            <a:r>
              <a:rPr lang="en-US" sz="2000" b="0" kern="0" dirty="0">
                <a:latin typeface="Times New Roman"/>
                <a:ea typeface="MS Gothic"/>
              </a:rPr>
              <a:t>SRU Technical </a:t>
            </a:r>
            <a:r>
              <a:rPr lang="en-US" sz="2000" b="0" kern="0" dirty="0" smtClean="0">
                <a:latin typeface="Times New Roman"/>
                <a:ea typeface="MS Gothic"/>
              </a:rPr>
              <a:t>Document”</a:t>
            </a:r>
            <a:endParaRPr lang="en-US" sz="2000" b="0" kern="0" dirty="0">
              <a:latin typeface="Times New Roman"/>
              <a:ea typeface="MS Gothic"/>
            </a:endParaRP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[7</a:t>
            </a:r>
            <a:r>
              <a:rPr lang="en-US" sz="2000" b="0" kern="0" dirty="0" smtClean="0">
                <a:latin typeface="Times New Roman"/>
                <a:ea typeface="MS Gothic"/>
              </a:rPr>
              <a:t>] 15-12/603r</a:t>
            </a:r>
            <a:r>
              <a:rPr lang="en-US" altLang="ja-JP" sz="2000" b="0" kern="0" dirty="0" smtClean="0">
                <a:latin typeface="Times New Roman"/>
                <a:ea typeface="MS Gothic"/>
              </a:rPr>
              <a:t>1</a:t>
            </a:r>
            <a:r>
              <a:rPr lang="ja-JP" altLang="en-US" sz="2000" b="0" kern="0" dirty="0">
                <a:latin typeface="Times New Roman"/>
                <a:ea typeface="MS Gothic"/>
              </a:rPr>
              <a:t> </a:t>
            </a:r>
            <a:r>
              <a:rPr lang="en-US" sz="2000" b="0" kern="0" dirty="0" smtClean="0">
                <a:latin typeface="Times New Roman"/>
                <a:ea typeface="MS Gothic"/>
              </a:rPr>
              <a:t>“Conceptual </a:t>
            </a:r>
            <a:r>
              <a:rPr lang="en-US" sz="2000" b="0" kern="0" dirty="0">
                <a:latin typeface="Times New Roman"/>
                <a:ea typeface="MS Gothic"/>
              </a:rPr>
              <a:t>proposal of autonomously distributed wireless system based on dynamic multi-layer </a:t>
            </a:r>
            <a:r>
              <a:rPr lang="en-US" sz="2000" b="0" kern="0" dirty="0" smtClean="0">
                <a:latin typeface="Times New Roman"/>
                <a:ea typeface="MS Gothic"/>
              </a:rPr>
              <a:t>control”</a:t>
            </a:r>
            <a:r>
              <a:rPr kumimoji="0" lang="en-US" altLang="ko-KR" sz="2000" b="0" i="0" u="none" strike="noStrike" kern="0" cap="none" spc="0" normalizeH="0" baseline="0" noProof="0" dirty="0" smtClean="0">
                <a:ln>
                  <a:noFill/>
                </a:ln>
                <a:solidFill>
                  <a:srgbClr val="000000"/>
                </a:solidFill>
                <a:effectLst/>
                <a:uLnTx/>
                <a:uFillTx/>
                <a:latin typeface="Times New Roman"/>
                <a:ea typeface="굴림" charset="-127"/>
                <a:cs typeface="+mn-cs"/>
              </a:rPr>
              <a:t> </a:t>
            </a:r>
            <a:endPar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endParaRP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[8</a:t>
            </a:r>
            <a:r>
              <a:rPr lang="en-US" sz="2000" b="0" kern="0" dirty="0" smtClean="0">
                <a:latin typeface="Times New Roman"/>
                <a:ea typeface="MS Gothic"/>
              </a:rPr>
              <a:t>] 15-13/056r0 “Wireless </a:t>
            </a:r>
            <a:r>
              <a:rPr lang="en-US" sz="2000" b="0" kern="0" dirty="0">
                <a:latin typeface="Times New Roman"/>
                <a:ea typeface="MS Gothic"/>
              </a:rPr>
              <a:t>coexistence for industrial </a:t>
            </a:r>
            <a:r>
              <a:rPr lang="en-US" sz="2000" b="0" kern="0" dirty="0" smtClean="0">
                <a:latin typeface="Times New Roman"/>
                <a:ea typeface="MS Gothic"/>
              </a:rPr>
              <a:t>automation</a:t>
            </a:r>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a:t>
            </a:r>
          </a:p>
        </p:txBody>
      </p:sp>
    </p:spTree>
    <p:extLst>
      <p:ext uri="{BB962C8B-B14F-4D97-AF65-F5344CB8AC3E}">
        <p14:creationId xmlns:p14="http://schemas.microsoft.com/office/powerpoint/2010/main" val="2202892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2</a:t>
            </a:fld>
            <a:endParaRPr lang="en-US" altLang="ja-JP"/>
          </a:p>
        </p:txBody>
      </p:sp>
      <p:sp>
        <p:nvSpPr>
          <p:cNvPr id="13"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a:solidFill>
                  <a:schemeClr val="tx2"/>
                </a:solidFill>
                <a:ea typeface="ＭＳ Ｐゴシック" charset="-128"/>
              </a:rPr>
              <a:t>SRU by “Radio resource measurement &amp; management” for enhanced reliability</a:t>
            </a:r>
            <a:r>
              <a:rPr kumimoji="1" lang="en-US" altLang="ja-JP" sz="2800" b="0" i="0" u="none" strike="noStrike" kern="0" cap="none" spc="0" normalizeH="0" baseline="0" noProof="0" dirty="0" smtClean="0">
                <a:ln>
                  <a:noFill/>
                </a:ln>
                <a:solidFill>
                  <a:srgbClr val="000000"/>
                </a:solidFill>
                <a:effectLst/>
                <a:uLnTx/>
                <a:uFillTx/>
                <a:latin typeface="Times New Roman"/>
                <a:ea typeface="MS Gothic"/>
              </a:rPr>
              <a:t>  </a:t>
            </a:r>
            <a:br>
              <a:rPr kumimoji="1" lang="en-US" altLang="ja-JP" sz="2800" b="0" i="0" u="none" strike="noStrike" kern="0" cap="none" spc="0" normalizeH="0" baseline="0" noProof="0" dirty="0" smtClean="0">
                <a:ln>
                  <a:noFill/>
                </a:ln>
                <a:solidFill>
                  <a:srgbClr val="000000"/>
                </a:solidFill>
                <a:effectLst/>
                <a:uLnTx/>
                <a:uFillTx/>
                <a:latin typeface="Times New Roman"/>
                <a:ea typeface="MS Gothic"/>
              </a:rPr>
            </a:b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14"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201</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3</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-0</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3</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20</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15" name="Object 3"/>
          <p:cNvGraphicFramePr>
            <a:graphicFrameLocks noChangeAspect="1"/>
          </p:cNvGraphicFramePr>
          <p:nvPr>
            <p:extLst>
              <p:ext uri="{D42A27DB-BD31-4B8C-83A1-F6EECF244321}">
                <p14:modId xmlns:p14="http://schemas.microsoft.com/office/powerpoint/2010/main" val="4262404412"/>
              </p:ext>
            </p:extLst>
          </p:nvPr>
        </p:nvGraphicFramePr>
        <p:xfrm>
          <a:off x="531813" y="2306638"/>
          <a:ext cx="8093075" cy="3806825"/>
        </p:xfrm>
        <a:graphic>
          <a:graphicData uri="http://schemas.openxmlformats.org/presentationml/2006/ole">
            <mc:AlternateContent xmlns:mc="http://schemas.openxmlformats.org/markup-compatibility/2006">
              <mc:Choice xmlns:v="urn:schemas-microsoft-com:vml" Requires="v">
                <p:oleObj spid="_x0000_s1032" name="Document" r:id="rId4" imgW="9122681" imgH="4298280" progId="Word.Document.8">
                  <p:embed/>
                </p:oleObj>
              </mc:Choice>
              <mc:Fallback>
                <p:oleObj name="Document" r:id="rId4" imgW="9122681" imgH="4298280" progId="Word.Document.8">
                  <p:embed/>
                  <p:pic>
                    <p:nvPicPr>
                      <p:cNvPr id="0" name=""/>
                      <p:cNvPicPr>
                        <a:picLocks noChangeAspect="1" noChangeArrowheads="1"/>
                      </p:cNvPicPr>
                      <p:nvPr/>
                    </p:nvPicPr>
                    <p:blipFill>
                      <a:blip r:embed="rId5"/>
                      <a:srcRect/>
                      <a:stretch>
                        <a:fillRect/>
                      </a:stretch>
                    </p:blipFill>
                    <p:spPr bwMode="auto">
                      <a:xfrm>
                        <a:off x="531813" y="2306638"/>
                        <a:ext cx="8093075" cy="3806825"/>
                      </a:xfrm>
                      <a:prstGeom prst="rect">
                        <a:avLst/>
                      </a:prstGeom>
                      <a:noFill/>
                      <a:extLst/>
                    </p:spPr>
                  </p:pic>
                </p:oleObj>
              </mc:Fallback>
            </mc:AlternateContent>
          </a:graphicData>
        </a:graphic>
      </p:graphicFrame>
      <p:sp>
        <p:nvSpPr>
          <p:cNvPr id="1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6" charset="0"/>
                <a:ea typeface="MS Gothic" charset="-128"/>
              </a:rPr>
              <a:t>Authors: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3</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a:ea typeface="ＭＳ Ｐゴシック" charset="-128"/>
              </a:rPr>
              <a:t>resource measurement &amp; </a:t>
            </a:r>
            <a:r>
              <a:rPr lang="en-US" altLang="ja-JP" sz="2800" dirty="0" smtClean="0">
                <a:ea typeface="ＭＳ Ｐゴシック" charset="-128"/>
              </a:rPr>
              <a:t>management (RRMM) </a:t>
            </a:r>
            <a:br>
              <a:rPr lang="en-US" altLang="ja-JP" sz="2800" dirty="0" smtClean="0">
                <a:ea typeface="ＭＳ Ｐゴシック" charset="-128"/>
              </a:rPr>
            </a:br>
            <a:r>
              <a:rPr lang="en-US" altLang="ja-JP" sz="2800" dirty="0" smtClean="0">
                <a:ea typeface="ＭＳ Ｐゴシック" charset="-128"/>
              </a:rPr>
              <a:t>for enhanced </a:t>
            </a:r>
            <a:r>
              <a:rPr lang="en-US" altLang="ja-JP" sz="2800" dirty="0">
                <a:ea typeface="ＭＳ Ｐゴシック" charset="-128"/>
              </a:rPr>
              <a:t>reliability</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The better spectral resource utilization (SRU) is obviously inevitable challenge to achieve the enhanced reliability of IEEE802.15 wireless networks, especially for social infrastructure, medical and healthcare, and industrial control systems using 2.4GHz ISM band. </a:t>
            </a:r>
          </a:p>
          <a:p>
            <a:r>
              <a:rPr lang="en-US" altLang="ja-JP" sz="2000" dirty="0" smtClean="0">
                <a:latin typeface="+mj-lt"/>
              </a:rPr>
              <a:t>To achieve such SRU, the standardized RRMM capability should be an imperative element and may facilitate the diverse and flexible solution of SRU. </a:t>
            </a:r>
          </a:p>
          <a:p>
            <a:r>
              <a:rPr lang="en-US" altLang="ja-JP" sz="2000" dirty="0" smtClean="0">
                <a:latin typeface="+mj-lt"/>
              </a:rPr>
              <a:t>A well-defined radio resource measurement procedures and resulting information bases are prerequisite elements provided multiple wireless networks in user’s radio sphere and physical environment. </a:t>
            </a:r>
            <a:endParaRPr lang="ja-JP" altLang="ja-JP" sz="2000" dirty="0">
              <a:latin typeface="+mj-lt"/>
            </a:endParaRPr>
          </a:p>
        </p:txBody>
      </p:sp>
    </p:spTree>
    <p:extLst>
      <p:ext uri="{BB962C8B-B14F-4D97-AF65-F5344CB8AC3E}">
        <p14:creationId xmlns:p14="http://schemas.microsoft.com/office/powerpoint/2010/main" val="2013796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4</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a:ea typeface="ＭＳ Ｐゴシック" charset="-128"/>
              </a:rPr>
              <a:t>resource measurement &amp; </a:t>
            </a:r>
            <a:r>
              <a:rPr lang="en-US" altLang="ja-JP" sz="2800" dirty="0" smtClean="0">
                <a:ea typeface="ＭＳ Ｐゴシック" charset="-128"/>
              </a:rPr>
              <a:t>management (RRMM) </a:t>
            </a:r>
            <a:br>
              <a:rPr lang="en-US" altLang="ja-JP" sz="2800" dirty="0" smtClean="0">
                <a:ea typeface="ＭＳ Ｐゴシック" charset="-128"/>
              </a:rPr>
            </a:br>
            <a:r>
              <a:rPr lang="en-US" altLang="ja-JP" sz="2800" dirty="0" smtClean="0">
                <a:ea typeface="ＭＳ Ｐゴシック" charset="-128"/>
              </a:rPr>
              <a:t>for enhanced </a:t>
            </a:r>
            <a:r>
              <a:rPr lang="en-US" altLang="ja-JP" sz="2800" dirty="0">
                <a:ea typeface="ＭＳ Ｐゴシック" charset="-128"/>
              </a:rPr>
              <a:t>reliability</a:t>
            </a:r>
            <a:endParaRPr lang="ja-JP" altLang="ja-JP" sz="2800" dirty="0"/>
          </a:p>
        </p:txBody>
      </p:sp>
      <p:sp>
        <p:nvSpPr>
          <p:cNvPr id="3" name="Frame 2"/>
          <p:cNvSpPr/>
          <p:nvPr/>
        </p:nvSpPr>
        <p:spPr bwMode="auto">
          <a:xfrm>
            <a:off x="5508104" y="1916832"/>
            <a:ext cx="648072" cy="432048"/>
          </a:xfrm>
          <a:prstGeom prst="frame">
            <a:avLst>
              <a:gd name="adj1" fmla="val 156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 name="Trapezoid 6"/>
          <p:cNvSpPr/>
          <p:nvPr/>
        </p:nvSpPr>
        <p:spPr bwMode="auto">
          <a:xfrm>
            <a:off x="5364088" y="2348880"/>
            <a:ext cx="939626" cy="180020"/>
          </a:xfrm>
          <a:prstGeom prst="trapezoid">
            <a:avLst>
              <a:gd name="adj" fmla="val 10839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Trapezoid 10"/>
          <p:cNvSpPr/>
          <p:nvPr/>
        </p:nvSpPr>
        <p:spPr bwMode="auto">
          <a:xfrm>
            <a:off x="5535464" y="2420888"/>
            <a:ext cx="647416" cy="54006"/>
          </a:xfrm>
          <a:prstGeom prst="trapezoid">
            <a:avLst>
              <a:gd name="adj" fmla="val 108394"/>
            </a:avLst>
          </a:prstGeom>
          <a:no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Trapezoid 15"/>
          <p:cNvSpPr/>
          <p:nvPr/>
        </p:nvSpPr>
        <p:spPr bwMode="auto">
          <a:xfrm>
            <a:off x="1979712" y="43651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7" name="Straight Connector 16"/>
          <p:cNvCxnSpPr>
            <a:stCxn id="16" idx="0"/>
          </p:cNvCxnSpPr>
          <p:nvPr/>
        </p:nvCxnSpPr>
        <p:spPr bwMode="auto">
          <a:xfrm flipV="1">
            <a:off x="2121967" y="41490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Isosceles Triangle 17"/>
          <p:cNvSpPr/>
          <p:nvPr/>
        </p:nvSpPr>
        <p:spPr bwMode="auto">
          <a:xfrm flipV="1">
            <a:off x="1979712" y="414908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Trapezoid 18"/>
          <p:cNvSpPr/>
          <p:nvPr/>
        </p:nvSpPr>
        <p:spPr bwMode="auto">
          <a:xfrm>
            <a:off x="4431506" y="45175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flipV="1">
            <a:off x="4572000" y="43014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Isosceles Triangle 20"/>
          <p:cNvSpPr/>
          <p:nvPr/>
        </p:nvSpPr>
        <p:spPr bwMode="auto">
          <a:xfrm flipV="1">
            <a:off x="4427984" y="4293096"/>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Trapezoid 21"/>
          <p:cNvSpPr/>
          <p:nvPr/>
        </p:nvSpPr>
        <p:spPr bwMode="auto">
          <a:xfrm>
            <a:off x="6735762" y="462112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a:stCxn id="22" idx="0"/>
          </p:cNvCxnSpPr>
          <p:nvPr/>
        </p:nvCxnSpPr>
        <p:spPr bwMode="auto">
          <a:xfrm flipV="1">
            <a:off x="6878017" y="440510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p:cNvSpPr/>
          <p:nvPr/>
        </p:nvSpPr>
        <p:spPr bwMode="auto">
          <a:xfrm flipV="1">
            <a:off x="6735762" y="440510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Explosion 2 13"/>
          <p:cNvSpPr/>
          <p:nvPr/>
        </p:nvSpPr>
        <p:spPr bwMode="auto">
          <a:xfrm rot="837320" flipH="1" flipV="1">
            <a:off x="4860032" y="3091822"/>
            <a:ext cx="3816424" cy="3456384"/>
          </a:xfrm>
          <a:prstGeom prst="irregularSeal2">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Explosion 2 26"/>
          <p:cNvSpPr/>
          <p:nvPr/>
        </p:nvSpPr>
        <p:spPr bwMode="auto">
          <a:xfrm rot="381950" flipH="1" flipV="1">
            <a:off x="2236102" y="3201466"/>
            <a:ext cx="4284476" cy="3240360"/>
          </a:xfrm>
          <a:prstGeom prst="irregularSeal2">
            <a:avLst/>
          </a:prstGeom>
          <a:no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Explosion 2 27"/>
          <p:cNvSpPr/>
          <p:nvPr/>
        </p:nvSpPr>
        <p:spPr bwMode="auto">
          <a:xfrm rot="11608038" flipH="1" flipV="1">
            <a:off x="539553" y="3189931"/>
            <a:ext cx="3672407" cy="3240360"/>
          </a:xfrm>
          <a:prstGeom prst="irregularSeal2">
            <a:avLst/>
          </a:prstGeom>
          <a:noFill/>
          <a:ln w="12700" cap="flat" cmpd="sng" algn="ctr">
            <a:solidFill>
              <a:schemeClr val="bg2">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16" idx="3"/>
          </p:cNvCxnSpPr>
          <p:nvPr/>
        </p:nvCxnSpPr>
        <p:spPr bwMode="auto">
          <a:xfrm>
            <a:off x="2228658" y="452512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p:cNvCxnSpPr/>
          <p:nvPr/>
        </p:nvCxnSpPr>
        <p:spPr bwMode="auto">
          <a:xfrm>
            <a:off x="4676930" y="46531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6981186" y="48055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a:off x="6687009" y="3068960"/>
            <a:ext cx="765311" cy="1736576"/>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a:off x="4499574" y="3068960"/>
            <a:ext cx="648490" cy="159256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a:off x="2121967" y="3068960"/>
            <a:ext cx="577825" cy="1448544"/>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a:off x="638264" y="3068960"/>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638264" y="2636912"/>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99574" y="2276872"/>
            <a:ext cx="1008530"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4499992" y="2276872"/>
            <a:ext cx="170793" cy="36004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4479651" y="2708920"/>
            <a:ext cx="3350469" cy="307777"/>
          </a:xfrm>
          <a:prstGeom prst="rect">
            <a:avLst/>
          </a:prstGeom>
          <a:noFill/>
        </p:spPr>
        <p:txBody>
          <a:bodyPr wrap="none" rtlCol="0">
            <a:spAutoFit/>
          </a:bodyPr>
          <a:lstStyle/>
          <a:p>
            <a:r>
              <a:rPr kumimoji="1" lang="en-US" altLang="ja-JP" sz="1400" b="1" dirty="0" smtClean="0"/>
              <a:t>&lt; Shared </a:t>
            </a:r>
            <a:r>
              <a:rPr kumimoji="1" lang="en-US" altLang="ja-JP" sz="1400" b="1" dirty="0" smtClean="0"/>
              <a:t>Radio Resource </a:t>
            </a:r>
            <a:r>
              <a:rPr kumimoji="1" lang="en-US" altLang="ja-JP" sz="1400" b="1" dirty="0" smtClean="0"/>
              <a:t>Information &gt;</a:t>
            </a:r>
            <a:endParaRPr kumimoji="1" lang="ja-JP" altLang="en-US" sz="1400" b="1" dirty="0"/>
          </a:p>
        </p:txBody>
      </p:sp>
      <p:sp>
        <p:nvSpPr>
          <p:cNvPr id="61" name="TextBox 60"/>
          <p:cNvSpPr txBox="1"/>
          <p:nvPr/>
        </p:nvSpPr>
        <p:spPr>
          <a:xfrm>
            <a:off x="3853753" y="1628800"/>
            <a:ext cx="2446439" cy="523220"/>
          </a:xfrm>
          <a:prstGeom prst="rect">
            <a:avLst/>
          </a:prstGeom>
          <a:noFill/>
        </p:spPr>
        <p:txBody>
          <a:bodyPr wrap="none" rtlCol="0">
            <a:spAutoFit/>
          </a:bodyPr>
          <a:lstStyle/>
          <a:p>
            <a:pPr algn="ctr"/>
            <a:r>
              <a:rPr kumimoji="1" lang="en-US" altLang="ja-JP" sz="1400" b="1" dirty="0" smtClean="0"/>
              <a:t>Radio Resource Management</a:t>
            </a:r>
          </a:p>
          <a:p>
            <a:pPr algn="ctr"/>
            <a:r>
              <a:rPr kumimoji="1" lang="en-US" altLang="ja-JP" sz="1400" b="1" dirty="0" smtClean="0"/>
              <a:t>Entity</a:t>
            </a:r>
            <a:endParaRPr kumimoji="1" lang="ja-JP" altLang="en-US" sz="1400" b="1" dirty="0"/>
          </a:p>
        </p:txBody>
      </p:sp>
      <p:sp>
        <p:nvSpPr>
          <p:cNvPr id="62" name="TextBox 61"/>
          <p:cNvSpPr txBox="1"/>
          <p:nvPr/>
        </p:nvSpPr>
        <p:spPr>
          <a:xfrm>
            <a:off x="539552" y="2617167"/>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63" name="TextBox 62"/>
          <p:cNvSpPr txBox="1"/>
          <p:nvPr/>
        </p:nvSpPr>
        <p:spPr>
          <a:xfrm>
            <a:off x="539552" y="2780928"/>
            <a:ext cx="3772123" cy="307777"/>
          </a:xfrm>
          <a:prstGeom prst="rect">
            <a:avLst/>
          </a:prstGeom>
          <a:noFill/>
        </p:spPr>
        <p:txBody>
          <a:bodyPr wrap="none" rtlCol="0">
            <a:spAutoFit/>
          </a:bodyPr>
          <a:lstStyle/>
          <a:p>
            <a:r>
              <a:rPr kumimoji="1" lang="en-US" altLang="ja-JP" sz="1400" b="1" dirty="0" smtClean="0"/>
              <a:t>Co-located node with plural wireless networks </a:t>
            </a:r>
          </a:p>
        </p:txBody>
      </p:sp>
      <p:sp>
        <p:nvSpPr>
          <p:cNvPr id="38" name="環状矢印 37"/>
          <p:cNvSpPr/>
          <p:nvPr/>
        </p:nvSpPr>
        <p:spPr bwMode="auto">
          <a:xfrm rot="5400000">
            <a:off x="5818353" y="1976498"/>
            <a:ext cx="2508920" cy="2697368"/>
          </a:xfrm>
          <a:prstGeom prst="circularArrow">
            <a:avLst>
              <a:gd name="adj1" fmla="val 3421"/>
              <a:gd name="adj2" fmla="val 1142319"/>
              <a:gd name="adj3" fmla="val 20499690"/>
              <a:gd name="adj4" fmla="val 10800000"/>
              <a:gd name="adj5" fmla="val 5246"/>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rgbClr val="FF0000"/>
              </a:solidFill>
              <a:effectLst/>
              <a:latin typeface="Times New Roman" pitchFamily="18" charset="0"/>
            </a:endParaRPr>
          </a:p>
        </p:txBody>
      </p:sp>
      <p:sp>
        <p:nvSpPr>
          <p:cNvPr id="58" name="環状矢印 57"/>
          <p:cNvSpPr/>
          <p:nvPr/>
        </p:nvSpPr>
        <p:spPr bwMode="auto">
          <a:xfrm rot="16200000" flipV="1">
            <a:off x="6111639" y="1944303"/>
            <a:ext cx="3008330" cy="2697368"/>
          </a:xfrm>
          <a:prstGeom prst="circularArrow">
            <a:avLst>
              <a:gd name="adj1" fmla="val 2519"/>
              <a:gd name="adj2" fmla="val 1142319"/>
              <a:gd name="adj3" fmla="val 20492459"/>
              <a:gd name="adj4" fmla="val 10800000"/>
              <a:gd name="adj5" fmla="val 4410"/>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6382894" y="1722294"/>
            <a:ext cx="2005530" cy="338554"/>
          </a:xfrm>
          <a:prstGeom prst="rect">
            <a:avLst/>
          </a:prstGeom>
          <a:noFill/>
        </p:spPr>
        <p:txBody>
          <a:bodyPr wrap="square" rtlCol="0">
            <a:spAutoFit/>
          </a:bodyPr>
          <a:lstStyle/>
          <a:p>
            <a:r>
              <a:rPr kumimoji="1" lang="en-US" altLang="ja-JP" sz="1600" b="1" dirty="0" smtClean="0">
                <a:solidFill>
                  <a:srgbClr val="FFC000"/>
                </a:solidFill>
                <a:effectLst>
                  <a:outerShdw blurRad="38100" dist="38100" dir="2700000" algn="tl">
                    <a:srgbClr val="000000">
                      <a:alpha val="43137"/>
                    </a:srgbClr>
                  </a:outerShdw>
                </a:effectLst>
              </a:rPr>
              <a:t>RM Report</a:t>
            </a:r>
            <a:endParaRPr kumimoji="1" lang="ja-JP" altLang="en-US" sz="1600" b="1" dirty="0">
              <a:solidFill>
                <a:srgbClr val="FFC000"/>
              </a:solidFill>
              <a:effectLst>
                <a:outerShdw blurRad="38100" dist="38100" dir="2700000" algn="tl">
                  <a:srgbClr val="000000">
                    <a:alpha val="43137"/>
                  </a:srgbClr>
                </a:outerShdw>
              </a:effectLst>
            </a:endParaRPr>
          </a:p>
        </p:txBody>
      </p:sp>
      <p:sp>
        <p:nvSpPr>
          <p:cNvPr id="59" name="テキスト ボックス 58"/>
          <p:cNvSpPr txBox="1"/>
          <p:nvPr/>
        </p:nvSpPr>
        <p:spPr>
          <a:xfrm>
            <a:off x="7020272" y="3162454"/>
            <a:ext cx="1213442" cy="584775"/>
          </a:xfrm>
          <a:prstGeom prst="rect">
            <a:avLst/>
          </a:prstGeom>
          <a:noFill/>
        </p:spPr>
        <p:txBody>
          <a:bodyPr wrap="square" rtlCol="0">
            <a:spAutoFit/>
          </a:bodyPr>
          <a:lstStyle/>
          <a:p>
            <a:pPr algn="r"/>
            <a:r>
              <a:rPr kumimoji="1" lang="en-US" altLang="ja-JP" sz="1600" b="1" dirty="0" smtClean="0">
                <a:solidFill>
                  <a:srgbClr val="FF0000"/>
                </a:solidFill>
                <a:effectLst>
                  <a:outerShdw blurRad="38100" dist="38100" dir="2700000" algn="tl">
                    <a:srgbClr val="000000">
                      <a:alpha val="43137"/>
                    </a:srgbClr>
                  </a:outerShdw>
                </a:effectLst>
              </a:rPr>
              <a:t>RM </a:t>
            </a:r>
          </a:p>
          <a:p>
            <a:pPr algn="r"/>
            <a:r>
              <a:rPr kumimoji="1" lang="en-US" altLang="ja-JP" sz="1600" b="1" dirty="0" smtClean="0">
                <a:solidFill>
                  <a:srgbClr val="FF0000"/>
                </a:solidFill>
                <a:effectLst>
                  <a:outerShdw blurRad="38100" dist="38100" dir="2700000" algn="tl">
                    <a:srgbClr val="000000">
                      <a:alpha val="43137"/>
                    </a:srgbClr>
                  </a:outerShdw>
                </a:effectLst>
              </a:rPr>
              <a:t>Request</a:t>
            </a:r>
            <a:endParaRPr kumimoji="1" lang="ja-JP" altLang="en-US" sz="1600" b="1" dirty="0">
              <a:solidFill>
                <a:srgbClr val="FF0000"/>
              </a:solidFill>
              <a:effectLst>
                <a:outerShdw blurRad="38100" dist="38100" dir="2700000" algn="tl">
                  <a:srgbClr val="000000">
                    <a:alpha val="43137"/>
                  </a:srgbClr>
                </a:outerShdw>
              </a:effectLst>
            </a:endParaRPr>
          </a:p>
        </p:txBody>
      </p:sp>
      <p:cxnSp>
        <p:nvCxnSpPr>
          <p:cNvPr id="45" name="Straight Connector 44"/>
          <p:cNvCxnSpPr/>
          <p:nvPr/>
        </p:nvCxnSpPr>
        <p:spPr bwMode="auto">
          <a:xfrm>
            <a:off x="4211960" y="2276872"/>
            <a:ext cx="170793" cy="360040"/>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flipV="1">
            <a:off x="4310745" y="3140968"/>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p:nvPr/>
        </p:nvCxnSpPr>
        <p:spPr bwMode="auto">
          <a:xfrm flipH="1" flipV="1">
            <a:off x="1907704"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H="1" flipV="1">
            <a:off x="6467463"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059832" y="227687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2" name="TextBox 51"/>
          <p:cNvSpPr txBox="1"/>
          <p:nvPr/>
        </p:nvSpPr>
        <p:spPr>
          <a:xfrm>
            <a:off x="313184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3" name="TextBox 52"/>
          <p:cNvSpPr txBox="1"/>
          <p:nvPr/>
        </p:nvSpPr>
        <p:spPr>
          <a:xfrm>
            <a:off x="529208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60" name="TextBox 59"/>
          <p:cNvSpPr txBox="1"/>
          <p:nvPr/>
        </p:nvSpPr>
        <p:spPr>
          <a:xfrm>
            <a:off x="723984"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Tree>
    <p:extLst>
      <p:ext uri="{BB962C8B-B14F-4D97-AF65-F5344CB8AC3E}">
        <p14:creationId xmlns:p14="http://schemas.microsoft.com/office/powerpoint/2010/main" val="2082386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5</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Common network management by shared information</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Common network manager is going to be feasible by sharing each information of co-existing networks in same area, e.g. hospitals, social facilities and industrial plant using 2.4GHz ISM </a:t>
            </a:r>
            <a:r>
              <a:rPr lang="en-US" altLang="ja-JP" sz="2000" dirty="0" smtClean="0">
                <a:latin typeface="+mj-lt"/>
              </a:rPr>
              <a:t>band. </a:t>
            </a:r>
            <a:endParaRPr lang="en-US" altLang="ja-JP" sz="2000" dirty="0" smtClean="0">
              <a:latin typeface="+mj-lt"/>
            </a:endParaRPr>
          </a:p>
          <a:p>
            <a:r>
              <a:rPr lang="en-US" altLang="ja-JP" sz="2000" dirty="0" smtClean="0">
                <a:latin typeface="+mj-lt"/>
              </a:rPr>
              <a:t>RRMM management report system facilitates arbitrating, controlling and managing the radio resource usage in time, frequency and space domains.</a:t>
            </a:r>
          </a:p>
          <a:p>
            <a:endParaRPr lang="en-US" altLang="ja-JP" sz="2000" dirty="0">
              <a:latin typeface="+mj-lt"/>
            </a:endParaRPr>
          </a:p>
          <a:p>
            <a:r>
              <a:rPr lang="en-US" altLang="ja-JP" sz="2000" dirty="0" smtClean="0">
                <a:latin typeface="+mj-lt"/>
              </a:rPr>
              <a:t>Media </a:t>
            </a:r>
            <a:r>
              <a:rPr lang="en-US" altLang="ja-JP" sz="2000" dirty="0">
                <a:latin typeface="+mj-lt"/>
              </a:rPr>
              <a:t>agnostic approach </a:t>
            </a:r>
            <a:r>
              <a:rPr lang="en-US" altLang="ja-JP" sz="2000" dirty="0" smtClean="0">
                <a:latin typeface="+mj-lt"/>
              </a:rPr>
              <a:t>of network management for sharing network information </a:t>
            </a:r>
            <a:r>
              <a:rPr lang="en-US" altLang="ja-JP" sz="2000" dirty="0">
                <a:latin typeface="+mj-lt"/>
              </a:rPr>
              <a:t>is preferred</a:t>
            </a:r>
            <a:r>
              <a:rPr lang="en-US" altLang="ja-JP" sz="2000" dirty="0" smtClean="0">
                <a:latin typeface="+mj-lt"/>
              </a:rPr>
              <a:t>. </a:t>
            </a:r>
            <a:endParaRPr lang="en-US" altLang="ja-JP" sz="2000" dirty="0">
              <a:latin typeface="+mj-lt"/>
            </a:endParaRPr>
          </a:p>
        </p:txBody>
      </p:sp>
    </p:spTree>
    <p:extLst>
      <p:ext uri="{BB962C8B-B14F-4D97-AF65-F5344CB8AC3E}">
        <p14:creationId xmlns:p14="http://schemas.microsoft.com/office/powerpoint/2010/main" val="395606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6</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Diverse media for network information sharing</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Dedicated common wireless channel. </a:t>
            </a:r>
          </a:p>
          <a:p>
            <a:r>
              <a:rPr lang="en-US" altLang="ja-JP" sz="2000" dirty="0" smtClean="0">
                <a:latin typeface="+mj-lt"/>
              </a:rPr>
              <a:t>Classic but seldom available</a:t>
            </a:r>
          </a:p>
          <a:p>
            <a:r>
              <a:rPr lang="en-US" altLang="ja-JP" sz="2000" dirty="0" smtClean="0">
                <a:latin typeface="+mj-lt"/>
              </a:rPr>
              <a:t>Information sharing via Internet. </a:t>
            </a:r>
          </a:p>
          <a:p>
            <a:r>
              <a:rPr lang="en-US" altLang="ja-JP" sz="2000" dirty="0" smtClean="0">
                <a:latin typeface="+mj-lt"/>
              </a:rPr>
              <a:t>Common practice in large scale networks</a:t>
            </a:r>
          </a:p>
          <a:p>
            <a:r>
              <a:rPr lang="en-US" altLang="ja-JP" sz="2000" dirty="0" smtClean="0">
                <a:latin typeface="+mj-lt"/>
              </a:rPr>
              <a:t>Virtual common channel over multiple networks using Combo-chip. </a:t>
            </a:r>
          </a:p>
          <a:p>
            <a:r>
              <a:rPr lang="en-US" altLang="ja-JP" sz="2000" dirty="0" smtClean="0">
                <a:latin typeface="+mj-lt"/>
              </a:rPr>
              <a:t>Growing trend due to recent VLSI availability, even for small network</a:t>
            </a:r>
          </a:p>
          <a:p>
            <a:endParaRPr lang="en-US" altLang="ja-JP" sz="2000" dirty="0" smtClean="0">
              <a:latin typeface="+mj-lt"/>
            </a:endParaRPr>
          </a:p>
          <a:p>
            <a:r>
              <a:rPr lang="en-US" altLang="ja-JP" sz="2000" dirty="0">
                <a:latin typeface="+mj-lt"/>
              </a:rPr>
              <a:t>Media agnostic approach </a:t>
            </a:r>
            <a:r>
              <a:rPr lang="en-US" altLang="ja-JP" sz="2000" dirty="0" smtClean="0">
                <a:latin typeface="+mj-lt"/>
              </a:rPr>
              <a:t>of common network management is able to sit on top of diverse media for </a:t>
            </a:r>
            <a:r>
              <a:rPr lang="en-US" altLang="ja-JP" sz="2000" dirty="0">
                <a:latin typeface="+mj-lt"/>
              </a:rPr>
              <a:t>sharing each </a:t>
            </a:r>
            <a:r>
              <a:rPr lang="en-US" altLang="ja-JP" sz="2000" dirty="0" smtClean="0">
                <a:latin typeface="+mj-lt"/>
              </a:rPr>
              <a:t>network information.</a:t>
            </a:r>
            <a:endParaRPr lang="en-US" altLang="ja-JP" sz="2000" dirty="0">
              <a:latin typeface="+mj-lt"/>
            </a:endParaRPr>
          </a:p>
        </p:txBody>
      </p:sp>
    </p:spTree>
    <p:extLst>
      <p:ext uri="{BB962C8B-B14F-4D97-AF65-F5344CB8AC3E}">
        <p14:creationId xmlns:p14="http://schemas.microsoft.com/office/powerpoint/2010/main" val="3060103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dirty="0"/>
              <a:t>Slide </a:t>
            </a:r>
            <a:fld id="{10B4F79A-F97D-4415-A6BA-56D54E5A1E71}" type="slidenum">
              <a:rPr lang="en-US" altLang="ja-JP"/>
              <a:pPr/>
              <a:t>7</a:t>
            </a:fld>
            <a:endParaRPr lang="en-US" altLang="ja-JP" dirty="0"/>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Diverse media for network information sharing</a:t>
            </a:r>
            <a:endParaRPr lang="ja-JP" altLang="ja-JP" sz="2800" dirty="0"/>
          </a:p>
        </p:txBody>
      </p:sp>
      <p:sp>
        <p:nvSpPr>
          <p:cNvPr id="4099" name="Rectangle 3"/>
          <p:cNvSpPr>
            <a:spLocks noGrp="1" noChangeArrowheads="1"/>
          </p:cNvSpPr>
          <p:nvPr>
            <p:ph type="body" idx="1"/>
          </p:nvPr>
        </p:nvSpPr>
        <p:spPr>
          <a:xfrm>
            <a:off x="685800" y="4653136"/>
            <a:ext cx="7772400" cy="1442864"/>
          </a:xfrm>
          <a:ln/>
        </p:spPr>
        <p:txBody>
          <a:bodyPr/>
          <a:lstStyle/>
          <a:p>
            <a:r>
              <a:rPr lang="en-US" altLang="ja-JP" sz="2000" dirty="0" smtClean="0">
                <a:latin typeface="+mj-lt"/>
              </a:rPr>
              <a:t>WPANs </a:t>
            </a:r>
            <a:r>
              <a:rPr lang="en-US" altLang="ja-JP" sz="2000" dirty="0" smtClean="0">
                <a:latin typeface="+mj-lt"/>
              </a:rPr>
              <a:t>may opt </a:t>
            </a:r>
            <a:r>
              <a:rPr lang="en-US" altLang="ja-JP" sz="2000" dirty="0" smtClean="0">
                <a:latin typeface="+mj-lt"/>
              </a:rPr>
              <a:t>to have IP gateways which connect to the internet. </a:t>
            </a:r>
          </a:p>
          <a:p>
            <a:r>
              <a:rPr lang="en-US" altLang="ja-JP" sz="2000" dirty="0" smtClean="0">
                <a:latin typeface="+mj-lt"/>
              </a:rPr>
              <a:t>WPANs may </a:t>
            </a:r>
            <a:r>
              <a:rPr lang="en-US" altLang="ja-JP" sz="2000" dirty="0" smtClean="0">
                <a:latin typeface="+mj-lt"/>
              </a:rPr>
              <a:t>be organized to have </a:t>
            </a:r>
            <a:r>
              <a:rPr lang="en-US" altLang="ja-JP" sz="2000" dirty="0" smtClean="0">
                <a:latin typeface="+mj-lt"/>
              </a:rPr>
              <a:t>a common back-haul network.</a:t>
            </a:r>
          </a:p>
          <a:p>
            <a:r>
              <a:rPr lang="en-US" altLang="ja-JP" sz="2000" dirty="0" smtClean="0">
                <a:latin typeface="+mj-lt"/>
              </a:rPr>
              <a:t>Combo-chips are available which integrate 802.15.4, 15.1 or 802.11 </a:t>
            </a:r>
            <a:endParaRPr lang="en-US" altLang="ja-JP" sz="2000" dirty="0">
              <a:latin typeface="+mj-lt"/>
            </a:endParaRPr>
          </a:p>
          <a:p>
            <a:r>
              <a:rPr lang="en-US" altLang="ja-JP" sz="2000" dirty="0" smtClean="0">
                <a:latin typeface="+mj-lt"/>
              </a:rPr>
              <a:t>Co-located node with plural wireless’ networking is common </a:t>
            </a:r>
            <a:r>
              <a:rPr lang="en-US" altLang="ja-JP" sz="2000" dirty="0" smtClean="0">
                <a:latin typeface="+mj-lt"/>
              </a:rPr>
              <a:t>practice.</a:t>
            </a:r>
            <a:endParaRPr lang="en-US" altLang="ja-JP" sz="2000" dirty="0" smtClean="0">
              <a:latin typeface="+mj-lt"/>
            </a:endParaRPr>
          </a:p>
        </p:txBody>
      </p:sp>
      <p:sp>
        <p:nvSpPr>
          <p:cNvPr id="2" name="雲 1"/>
          <p:cNvSpPr/>
          <p:nvPr/>
        </p:nvSpPr>
        <p:spPr bwMode="auto">
          <a:xfrm>
            <a:off x="990200" y="2780928"/>
            <a:ext cx="1448264" cy="576064"/>
          </a:xfrm>
          <a:prstGeom prst="cloud">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 name="テキスト ボックス 2"/>
          <p:cNvSpPr txBox="1"/>
          <p:nvPr/>
        </p:nvSpPr>
        <p:spPr>
          <a:xfrm>
            <a:off x="1292925" y="2852936"/>
            <a:ext cx="902811" cy="369332"/>
          </a:xfrm>
          <a:prstGeom prst="rect">
            <a:avLst/>
          </a:prstGeom>
          <a:noFill/>
        </p:spPr>
        <p:txBody>
          <a:bodyPr wrap="none" rtlCol="0">
            <a:spAutoFit/>
          </a:bodyPr>
          <a:lstStyle/>
          <a:p>
            <a:r>
              <a:rPr kumimoji="1" lang="en-US" altLang="ja-JP" sz="1800" dirty="0" smtClean="0"/>
              <a:t>Internet</a:t>
            </a:r>
            <a:endParaRPr kumimoji="1" lang="ja-JP" altLang="en-US" sz="1800" dirty="0"/>
          </a:p>
        </p:txBody>
      </p:sp>
      <p:sp>
        <p:nvSpPr>
          <p:cNvPr id="12" name="円/楕円 11"/>
          <p:cNvSpPr/>
          <p:nvPr/>
        </p:nvSpPr>
        <p:spPr bwMode="auto">
          <a:xfrm>
            <a:off x="683568" y="3501008"/>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 name="直線コネクタ 13"/>
          <p:cNvCxnSpPr>
            <a:stCxn id="18" idx="2"/>
            <a:endCxn id="22" idx="6"/>
          </p:cNvCxnSpPr>
          <p:nvPr/>
        </p:nvCxnSpPr>
        <p:spPr bwMode="auto">
          <a:xfrm flipH="1" flipV="1">
            <a:off x="899592" y="3811900"/>
            <a:ext cx="216443" cy="41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円/楕円 14"/>
          <p:cNvSpPr/>
          <p:nvPr/>
        </p:nvSpPr>
        <p:spPr bwMode="auto">
          <a:xfrm>
            <a:off x="972015" y="35730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flipV="1">
            <a:off x="1116035" y="3789039"/>
            <a:ext cx="137640" cy="128098"/>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1429937" y="378904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1348823"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1070312"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53873" y="378904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直線コネクタ 24"/>
          <p:cNvCxnSpPr>
            <a:stCxn id="18" idx="0"/>
          </p:cNvCxnSpPr>
          <p:nvPr/>
        </p:nvCxnSpPr>
        <p:spPr bwMode="auto">
          <a:xfrm flipH="1">
            <a:off x="1116035" y="3917137"/>
            <a:ext cx="68820" cy="11928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a:stCxn id="18" idx="7"/>
          </p:cNvCxnSpPr>
          <p:nvPr/>
        </p:nvCxnSpPr>
        <p:spPr bwMode="auto">
          <a:xfrm>
            <a:off x="1233518" y="3898377"/>
            <a:ext cx="170545" cy="15583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a:stCxn id="15" idx="4"/>
            <a:endCxn id="18" idx="3"/>
          </p:cNvCxnSpPr>
          <p:nvPr/>
        </p:nvCxnSpPr>
        <p:spPr bwMode="auto">
          <a:xfrm>
            <a:off x="994875" y="3618735"/>
            <a:ext cx="141317" cy="189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a:endCxn id="18" idx="5"/>
          </p:cNvCxnSpPr>
          <p:nvPr/>
        </p:nvCxnSpPr>
        <p:spPr bwMode="auto">
          <a:xfrm flipH="1">
            <a:off x="1233518" y="3326234"/>
            <a:ext cx="242142" cy="4815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1935987" y="3424789"/>
            <a:ext cx="929515" cy="879775"/>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6" name="直線コネクタ 35"/>
          <p:cNvCxnSpPr/>
          <p:nvPr/>
        </p:nvCxnSpPr>
        <p:spPr bwMode="auto">
          <a:xfrm flipH="1">
            <a:off x="2268159" y="3629345"/>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2340167" y="3519340"/>
            <a:ext cx="121156" cy="12568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2564575" y="381310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716975" y="4047032"/>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716975" y="4047032"/>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円/楕円 40"/>
          <p:cNvSpPr/>
          <p:nvPr/>
        </p:nvSpPr>
        <p:spPr bwMode="auto">
          <a:xfrm>
            <a:off x="2438464" y="4092751"/>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円/楕円 41"/>
          <p:cNvSpPr/>
          <p:nvPr/>
        </p:nvSpPr>
        <p:spPr bwMode="auto">
          <a:xfrm>
            <a:off x="2222440" y="380471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3" name="直線コネクタ 42"/>
          <p:cNvCxnSpPr/>
          <p:nvPr/>
        </p:nvCxnSpPr>
        <p:spPr bwMode="auto">
          <a:xfrm flipH="1">
            <a:off x="2484183" y="3876727"/>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2610294" y="3876727"/>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a:stCxn id="37" idx="5"/>
            <a:endCxn id="38" idx="1"/>
          </p:cNvCxnSpPr>
          <p:nvPr/>
        </p:nvCxnSpPr>
        <p:spPr bwMode="auto">
          <a:xfrm>
            <a:off x="2443580" y="3626618"/>
            <a:ext cx="127690" cy="1931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p:cNvCxnSpPr>
            <a:endCxn id="37" idx="1"/>
          </p:cNvCxnSpPr>
          <p:nvPr/>
        </p:nvCxnSpPr>
        <p:spPr bwMode="auto">
          <a:xfrm>
            <a:off x="2195736" y="3276857"/>
            <a:ext cx="162174" cy="26088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a:stCxn id="18" idx="6"/>
            <a:endCxn id="19" idx="2"/>
          </p:cNvCxnSpPr>
          <p:nvPr/>
        </p:nvCxnSpPr>
        <p:spPr bwMode="auto">
          <a:xfrm flipV="1">
            <a:off x="1253675" y="3811900"/>
            <a:ext cx="176262" cy="41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テキスト ボックス 90"/>
          <p:cNvSpPr txBox="1"/>
          <p:nvPr/>
        </p:nvSpPr>
        <p:spPr>
          <a:xfrm>
            <a:off x="323528" y="3841303"/>
            <a:ext cx="744114" cy="307777"/>
          </a:xfrm>
          <a:prstGeom prst="rect">
            <a:avLst/>
          </a:prstGeom>
          <a:noFill/>
        </p:spPr>
        <p:txBody>
          <a:bodyPr wrap="none" rtlCol="0">
            <a:spAutoFit/>
          </a:bodyPr>
          <a:lstStyle/>
          <a:p>
            <a:r>
              <a:rPr kumimoji="1" lang="en-US" altLang="ja-JP" sz="1400" b="1" dirty="0" smtClean="0"/>
              <a:t>WLAN</a:t>
            </a:r>
            <a:endParaRPr kumimoji="1" lang="ja-JP" altLang="en-US" sz="1400" b="1" dirty="0"/>
          </a:p>
        </p:txBody>
      </p:sp>
      <p:sp>
        <p:nvSpPr>
          <p:cNvPr id="124" name="テキスト ボックス 123"/>
          <p:cNvSpPr txBox="1"/>
          <p:nvPr/>
        </p:nvSpPr>
        <p:spPr>
          <a:xfrm>
            <a:off x="1692204" y="3933056"/>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25" name="円/楕円 124"/>
          <p:cNvSpPr/>
          <p:nvPr/>
        </p:nvSpPr>
        <p:spPr bwMode="auto">
          <a:xfrm>
            <a:off x="3326170" y="3545392"/>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6" name="直線コネクタ 125"/>
          <p:cNvCxnSpPr>
            <a:stCxn id="128" idx="1"/>
            <a:endCxn id="132" idx="6"/>
          </p:cNvCxnSpPr>
          <p:nvPr/>
        </p:nvCxnSpPr>
        <p:spPr bwMode="auto">
          <a:xfrm flipH="1">
            <a:off x="3542194" y="3813622"/>
            <a:ext cx="324142" cy="426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円/楕円 126"/>
          <p:cNvSpPr/>
          <p:nvPr/>
        </p:nvSpPr>
        <p:spPr bwMode="auto">
          <a:xfrm>
            <a:off x="3614617" y="361740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8" name="円/楕円 127"/>
          <p:cNvSpPr/>
          <p:nvPr/>
        </p:nvSpPr>
        <p:spPr bwMode="auto">
          <a:xfrm flipV="1">
            <a:off x="3850908" y="3738778"/>
            <a:ext cx="105349" cy="8768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9" name="円/楕円 128"/>
          <p:cNvSpPr/>
          <p:nvPr/>
        </p:nvSpPr>
        <p:spPr bwMode="auto">
          <a:xfrm>
            <a:off x="3704265" y="412145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0" name="円/楕円 129"/>
          <p:cNvSpPr/>
          <p:nvPr/>
        </p:nvSpPr>
        <p:spPr bwMode="auto">
          <a:xfrm>
            <a:off x="3991425" y="4075737"/>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1" name="円/楕円 130"/>
          <p:cNvSpPr/>
          <p:nvPr/>
        </p:nvSpPr>
        <p:spPr bwMode="auto">
          <a:xfrm>
            <a:off x="3781675" y="392470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2" name="円/楕円 131"/>
          <p:cNvSpPr/>
          <p:nvPr/>
        </p:nvSpPr>
        <p:spPr bwMode="auto">
          <a:xfrm>
            <a:off x="3496475" y="3833424"/>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3" name="直線コネクタ 132"/>
          <p:cNvCxnSpPr>
            <a:stCxn id="128" idx="0"/>
            <a:endCxn id="131" idx="6"/>
          </p:cNvCxnSpPr>
          <p:nvPr/>
        </p:nvCxnSpPr>
        <p:spPr bwMode="auto">
          <a:xfrm flipH="1">
            <a:off x="3827394" y="3826463"/>
            <a:ext cx="76189" cy="1211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コネクタ 133"/>
          <p:cNvCxnSpPr>
            <a:stCxn id="128" idx="0"/>
            <a:endCxn id="130" idx="7"/>
          </p:cNvCxnSpPr>
          <p:nvPr/>
        </p:nvCxnSpPr>
        <p:spPr bwMode="auto">
          <a:xfrm>
            <a:off x="3903583" y="3826463"/>
            <a:ext cx="126866" cy="25596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コネクタ 134"/>
          <p:cNvCxnSpPr>
            <a:stCxn id="127" idx="6"/>
            <a:endCxn id="128" idx="2"/>
          </p:cNvCxnSpPr>
          <p:nvPr/>
        </p:nvCxnSpPr>
        <p:spPr bwMode="auto">
          <a:xfrm>
            <a:off x="3660336" y="3640260"/>
            <a:ext cx="190572" cy="1423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コネクタ 135"/>
          <p:cNvCxnSpPr>
            <a:endCxn id="128" idx="5"/>
          </p:cNvCxnSpPr>
          <p:nvPr/>
        </p:nvCxnSpPr>
        <p:spPr bwMode="auto">
          <a:xfrm flipH="1">
            <a:off x="3940829" y="2866302"/>
            <a:ext cx="453958" cy="885317"/>
          </a:xfrm>
          <a:prstGeom prst="line">
            <a:avLst/>
          </a:prstGeom>
          <a:solidFill>
            <a:schemeClr val="accent1"/>
          </a:solidFill>
          <a:ln w="12700" cap="flat" cmpd="sng" algn="ctr">
            <a:solidFill>
              <a:schemeClr val="tx1"/>
            </a:solidFill>
            <a:prstDash val="solid"/>
            <a:round/>
            <a:headEnd type="stealth" w="lg" len="lg"/>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円/楕円 136"/>
          <p:cNvSpPr/>
          <p:nvPr/>
        </p:nvSpPr>
        <p:spPr bwMode="auto">
          <a:xfrm>
            <a:off x="4650597" y="3356992"/>
            <a:ext cx="929515" cy="1039947"/>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8" name="直線コネクタ 137"/>
          <p:cNvCxnSpPr/>
          <p:nvPr/>
        </p:nvCxnSpPr>
        <p:spPr bwMode="auto">
          <a:xfrm flipH="1">
            <a:off x="4910761" y="3673729"/>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円/楕円 138"/>
          <p:cNvSpPr/>
          <p:nvPr/>
        </p:nvSpPr>
        <p:spPr bwMode="auto">
          <a:xfrm>
            <a:off x="4982769" y="3563724"/>
            <a:ext cx="121156" cy="12568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0" name="円/楕円 139"/>
          <p:cNvSpPr/>
          <p:nvPr/>
        </p:nvSpPr>
        <p:spPr bwMode="auto">
          <a:xfrm>
            <a:off x="5207177" y="3857487"/>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1" name="円/楕円 140"/>
          <p:cNvSpPr/>
          <p:nvPr/>
        </p:nvSpPr>
        <p:spPr bwMode="auto">
          <a:xfrm>
            <a:off x="5359577" y="40914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2" name="円/楕円 141"/>
          <p:cNvSpPr/>
          <p:nvPr/>
        </p:nvSpPr>
        <p:spPr bwMode="auto">
          <a:xfrm>
            <a:off x="5359577" y="40914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3" name="円/楕円 142"/>
          <p:cNvSpPr/>
          <p:nvPr/>
        </p:nvSpPr>
        <p:spPr bwMode="auto">
          <a:xfrm>
            <a:off x="5081066" y="4137135"/>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4" name="円/楕円 143"/>
          <p:cNvSpPr/>
          <p:nvPr/>
        </p:nvSpPr>
        <p:spPr bwMode="auto">
          <a:xfrm>
            <a:off x="4865042" y="384910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5" name="直線コネクタ 144"/>
          <p:cNvCxnSpPr/>
          <p:nvPr/>
        </p:nvCxnSpPr>
        <p:spPr bwMode="auto">
          <a:xfrm flipH="1">
            <a:off x="5126785" y="3921111"/>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直線コネクタ 145"/>
          <p:cNvCxnSpPr/>
          <p:nvPr/>
        </p:nvCxnSpPr>
        <p:spPr bwMode="auto">
          <a:xfrm>
            <a:off x="5252896" y="3921111"/>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直線コネクタ 146"/>
          <p:cNvCxnSpPr>
            <a:stCxn id="139" idx="6"/>
            <a:endCxn id="140" idx="1"/>
          </p:cNvCxnSpPr>
          <p:nvPr/>
        </p:nvCxnSpPr>
        <p:spPr bwMode="auto">
          <a:xfrm>
            <a:off x="5103925" y="3626566"/>
            <a:ext cx="109947" cy="237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コネクタ 147"/>
          <p:cNvCxnSpPr>
            <a:endCxn id="139" idx="0"/>
          </p:cNvCxnSpPr>
          <p:nvPr/>
        </p:nvCxnSpPr>
        <p:spPr bwMode="auto">
          <a:xfrm>
            <a:off x="4578589" y="2960948"/>
            <a:ext cx="464758" cy="602776"/>
          </a:xfrm>
          <a:prstGeom prst="line">
            <a:avLst/>
          </a:prstGeom>
          <a:solidFill>
            <a:schemeClr val="accent1"/>
          </a:solidFill>
          <a:ln w="12700" cap="flat" cmpd="sng" algn="ctr">
            <a:solidFill>
              <a:schemeClr val="tx1"/>
            </a:solidFill>
            <a:prstDash val="solid"/>
            <a:round/>
            <a:headEnd type="stealth" w="lg" len="lg"/>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直線コネクタ 148"/>
          <p:cNvCxnSpPr>
            <a:stCxn id="131" idx="4"/>
            <a:endCxn id="129" idx="6"/>
          </p:cNvCxnSpPr>
          <p:nvPr/>
        </p:nvCxnSpPr>
        <p:spPr bwMode="auto">
          <a:xfrm flipH="1">
            <a:off x="3749984" y="3970425"/>
            <a:ext cx="54551" cy="1738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テキスト ボックス 149"/>
          <p:cNvSpPr txBox="1"/>
          <p:nvPr/>
        </p:nvSpPr>
        <p:spPr>
          <a:xfrm>
            <a:off x="2966130" y="3885687"/>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51" name="テキスト ボックス 150"/>
          <p:cNvSpPr txBox="1"/>
          <p:nvPr/>
        </p:nvSpPr>
        <p:spPr>
          <a:xfrm>
            <a:off x="4334806" y="3977440"/>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52" name="Trapezoid 15"/>
          <p:cNvSpPr/>
          <p:nvPr/>
        </p:nvSpPr>
        <p:spPr bwMode="auto">
          <a:xfrm>
            <a:off x="4429745" y="3068960"/>
            <a:ext cx="135579" cy="16002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53" name="Straight Connector 16"/>
          <p:cNvCxnSpPr>
            <a:stCxn id="152" idx="0"/>
            <a:endCxn id="154" idx="3"/>
          </p:cNvCxnSpPr>
          <p:nvPr/>
        </p:nvCxnSpPr>
        <p:spPr bwMode="auto">
          <a:xfrm flipV="1">
            <a:off x="4497535" y="2852936"/>
            <a:ext cx="3338"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Isosceles Triangle 17"/>
          <p:cNvSpPr/>
          <p:nvPr/>
        </p:nvSpPr>
        <p:spPr bwMode="auto">
          <a:xfrm flipV="1">
            <a:off x="4429745" y="2852936"/>
            <a:ext cx="142255"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8" name="テキスト ボックス 97"/>
          <p:cNvSpPr txBox="1"/>
          <p:nvPr/>
        </p:nvSpPr>
        <p:spPr>
          <a:xfrm>
            <a:off x="3184243" y="2852936"/>
            <a:ext cx="1099725" cy="738664"/>
          </a:xfrm>
          <a:prstGeom prst="rect">
            <a:avLst/>
          </a:prstGeom>
          <a:noFill/>
        </p:spPr>
        <p:txBody>
          <a:bodyPr wrap="none" rtlCol="0">
            <a:spAutoFit/>
          </a:bodyPr>
          <a:lstStyle/>
          <a:p>
            <a:r>
              <a:rPr kumimoji="1" lang="en-US" altLang="ja-JP" sz="1400" b="1" dirty="0" smtClean="0"/>
              <a:t>Common</a:t>
            </a:r>
          </a:p>
          <a:p>
            <a:r>
              <a:rPr kumimoji="1" lang="en-US" altLang="ja-JP" sz="1400" b="1" dirty="0" smtClean="0"/>
              <a:t>IEEE802.11</a:t>
            </a:r>
          </a:p>
          <a:p>
            <a:r>
              <a:rPr kumimoji="1" lang="en-US" altLang="ja-JP" sz="1400" b="1" dirty="0" smtClean="0"/>
              <a:t>Back haul</a:t>
            </a:r>
            <a:endParaRPr kumimoji="1" lang="ja-JP" altLang="en-US" sz="1400" b="1" dirty="0"/>
          </a:p>
        </p:txBody>
      </p:sp>
      <p:cxnSp>
        <p:nvCxnSpPr>
          <p:cNvPr id="110" name="カギ線コネクタ 109"/>
          <p:cNvCxnSpPr/>
          <p:nvPr/>
        </p:nvCxnSpPr>
        <p:spPr bwMode="auto">
          <a:xfrm rot="10800000" flipV="1">
            <a:off x="6544336" y="3276857"/>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カギ線コネクタ 173"/>
          <p:cNvCxnSpPr/>
          <p:nvPr/>
        </p:nvCxnSpPr>
        <p:spPr bwMode="auto">
          <a:xfrm rot="10800000" flipV="1">
            <a:off x="6663320" y="313284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カギ線コネクタ 174"/>
          <p:cNvCxnSpPr/>
          <p:nvPr/>
        </p:nvCxnSpPr>
        <p:spPr bwMode="auto">
          <a:xfrm rot="10800000" flipV="1">
            <a:off x="6591312" y="319323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カギ線コネクタ 175"/>
          <p:cNvCxnSpPr/>
          <p:nvPr/>
        </p:nvCxnSpPr>
        <p:spPr bwMode="auto">
          <a:xfrm rot="10800000" flipV="1">
            <a:off x="6735328" y="3049215"/>
            <a:ext cx="118984" cy="66429"/>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カギ線コネクタ 178"/>
          <p:cNvCxnSpPr/>
          <p:nvPr/>
        </p:nvCxnSpPr>
        <p:spPr bwMode="auto">
          <a:xfrm rot="10800000" flipH="1" flipV="1">
            <a:off x="6926320" y="3276857"/>
            <a:ext cx="118984" cy="60390"/>
          </a:xfrm>
          <a:prstGeom prst="bentConnector3">
            <a:avLst>
              <a:gd name="adj1" fmla="val 72941"/>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カギ線コネクタ 179"/>
          <p:cNvCxnSpPr/>
          <p:nvPr/>
        </p:nvCxnSpPr>
        <p:spPr bwMode="auto">
          <a:xfrm rot="10800000" flipH="1" flipV="1">
            <a:off x="7117312" y="313284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カギ線コネクタ 180"/>
          <p:cNvCxnSpPr/>
          <p:nvPr/>
        </p:nvCxnSpPr>
        <p:spPr bwMode="auto">
          <a:xfrm rot="10800000" flipH="1" flipV="1">
            <a:off x="7045304" y="319323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カギ線コネクタ 181"/>
          <p:cNvCxnSpPr/>
          <p:nvPr/>
        </p:nvCxnSpPr>
        <p:spPr bwMode="auto">
          <a:xfrm rot="10800000" flipH="1" flipV="1">
            <a:off x="7189320" y="3049215"/>
            <a:ext cx="118984" cy="66429"/>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直方体 183"/>
          <p:cNvSpPr/>
          <p:nvPr/>
        </p:nvSpPr>
        <p:spPr bwMode="auto">
          <a:xfrm>
            <a:off x="6663320" y="2977207"/>
            <a:ext cx="551032" cy="326611"/>
          </a:xfrm>
          <a:prstGeom prst="cube">
            <a:avLst>
              <a:gd name="adj" fmla="val 7943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5" name="円/楕円 184"/>
          <p:cNvSpPr/>
          <p:nvPr/>
        </p:nvSpPr>
        <p:spPr bwMode="auto">
          <a:xfrm>
            <a:off x="5868144" y="3585565"/>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6" name="直線コネクタ 185"/>
          <p:cNvCxnSpPr>
            <a:stCxn id="184" idx="3"/>
            <a:endCxn id="192" idx="6"/>
          </p:cNvCxnSpPr>
          <p:nvPr/>
        </p:nvCxnSpPr>
        <p:spPr bwMode="auto">
          <a:xfrm flipH="1">
            <a:off x="6156176" y="3303818"/>
            <a:ext cx="652932" cy="750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円/楕円 186"/>
          <p:cNvSpPr/>
          <p:nvPr/>
        </p:nvSpPr>
        <p:spPr bwMode="auto">
          <a:xfrm>
            <a:off x="6156591" y="365757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円/楕円 188"/>
          <p:cNvSpPr/>
          <p:nvPr/>
        </p:nvSpPr>
        <p:spPr bwMode="auto">
          <a:xfrm>
            <a:off x="6246239" y="416162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0" name="円/楕円 189"/>
          <p:cNvSpPr/>
          <p:nvPr/>
        </p:nvSpPr>
        <p:spPr bwMode="auto">
          <a:xfrm>
            <a:off x="6533399" y="411591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2" name="円/楕円 191"/>
          <p:cNvSpPr/>
          <p:nvPr/>
        </p:nvSpPr>
        <p:spPr bwMode="auto">
          <a:xfrm>
            <a:off x="6110457"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94" name="直線コネクタ 193"/>
          <p:cNvCxnSpPr>
            <a:stCxn id="184" idx="3"/>
            <a:endCxn id="190" idx="7"/>
          </p:cNvCxnSpPr>
          <p:nvPr/>
        </p:nvCxnSpPr>
        <p:spPr bwMode="auto">
          <a:xfrm flipH="1">
            <a:off x="6572423" y="3303818"/>
            <a:ext cx="236685" cy="8187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 name="直線コネクタ 194"/>
          <p:cNvCxnSpPr>
            <a:stCxn id="187" idx="6"/>
            <a:endCxn id="184" idx="3"/>
          </p:cNvCxnSpPr>
          <p:nvPr/>
        </p:nvCxnSpPr>
        <p:spPr bwMode="auto">
          <a:xfrm flipV="1">
            <a:off x="6202310" y="3303818"/>
            <a:ext cx="606798" cy="3766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円/楕円 195"/>
          <p:cNvSpPr/>
          <p:nvPr/>
        </p:nvSpPr>
        <p:spPr bwMode="auto">
          <a:xfrm>
            <a:off x="7192571" y="3397165"/>
            <a:ext cx="929515" cy="1039947"/>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97" name="直線コネクタ 196"/>
          <p:cNvCxnSpPr>
            <a:endCxn id="203" idx="1"/>
          </p:cNvCxnSpPr>
          <p:nvPr/>
        </p:nvCxnSpPr>
        <p:spPr bwMode="auto">
          <a:xfrm>
            <a:off x="7236296" y="3337247"/>
            <a:ext cx="249008" cy="5587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9" name="円/楕円 198"/>
          <p:cNvSpPr/>
          <p:nvPr/>
        </p:nvSpPr>
        <p:spPr bwMode="auto">
          <a:xfrm>
            <a:off x="7749151" y="389766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0" name="円/楕円 199"/>
          <p:cNvSpPr/>
          <p:nvPr/>
        </p:nvSpPr>
        <p:spPr bwMode="auto">
          <a:xfrm>
            <a:off x="7901551" y="413158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1" name="円/楕円 200"/>
          <p:cNvSpPr/>
          <p:nvPr/>
        </p:nvSpPr>
        <p:spPr bwMode="auto">
          <a:xfrm>
            <a:off x="7901551" y="413158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2" name="円/楕円 201"/>
          <p:cNvSpPr/>
          <p:nvPr/>
        </p:nvSpPr>
        <p:spPr bwMode="auto">
          <a:xfrm>
            <a:off x="7623040" y="4177308"/>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3" name="円/楕円 202"/>
          <p:cNvSpPr/>
          <p:nvPr/>
        </p:nvSpPr>
        <p:spPr bwMode="auto">
          <a:xfrm>
            <a:off x="7478609" y="388927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4" name="直線コネクタ 203"/>
          <p:cNvCxnSpPr/>
          <p:nvPr/>
        </p:nvCxnSpPr>
        <p:spPr bwMode="auto">
          <a:xfrm flipH="1">
            <a:off x="7668759" y="3961284"/>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直線コネクタ 204"/>
          <p:cNvCxnSpPr/>
          <p:nvPr/>
        </p:nvCxnSpPr>
        <p:spPr bwMode="auto">
          <a:xfrm>
            <a:off x="7794870" y="3961284"/>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直線コネクタ 205"/>
          <p:cNvCxnSpPr>
            <a:endCxn id="199" idx="1"/>
          </p:cNvCxnSpPr>
          <p:nvPr/>
        </p:nvCxnSpPr>
        <p:spPr bwMode="auto">
          <a:xfrm>
            <a:off x="7236296" y="3337247"/>
            <a:ext cx="519550" cy="56710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直線コネクタ 206"/>
          <p:cNvCxnSpPr>
            <a:stCxn id="184" idx="3"/>
            <a:endCxn id="189" idx="6"/>
          </p:cNvCxnSpPr>
          <p:nvPr/>
        </p:nvCxnSpPr>
        <p:spPr bwMode="auto">
          <a:xfrm flipH="1">
            <a:off x="6291958" y="3303818"/>
            <a:ext cx="517150" cy="88067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テキスト ボックス 207"/>
          <p:cNvSpPr txBox="1"/>
          <p:nvPr/>
        </p:nvSpPr>
        <p:spPr>
          <a:xfrm>
            <a:off x="7668868" y="3573016"/>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226" name="テキスト ボックス 225"/>
          <p:cNvSpPr txBox="1"/>
          <p:nvPr/>
        </p:nvSpPr>
        <p:spPr>
          <a:xfrm>
            <a:off x="5652120" y="3697287"/>
            <a:ext cx="744114" cy="307777"/>
          </a:xfrm>
          <a:prstGeom prst="rect">
            <a:avLst/>
          </a:prstGeom>
          <a:noFill/>
        </p:spPr>
        <p:txBody>
          <a:bodyPr wrap="none" rtlCol="0">
            <a:spAutoFit/>
          </a:bodyPr>
          <a:lstStyle/>
          <a:p>
            <a:r>
              <a:rPr kumimoji="1" lang="en-US" altLang="ja-JP" sz="1400" b="1" dirty="0" smtClean="0"/>
              <a:t>WLAN</a:t>
            </a:r>
            <a:endParaRPr kumimoji="1" lang="ja-JP" altLang="en-US" sz="1400" b="1" dirty="0"/>
          </a:p>
        </p:txBody>
      </p:sp>
      <p:sp>
        <p:nvSpPr>
          <p:cNvPr id="227" name="テキスト ボックス 226"/>
          <p:cNvSpPr txBox="1"/>
          <p:nvPr/>
        </p:nvSpPr>
        <p:spPr>
          <a:xfrm>
            <a:off x="4580534" y="2708920"/>
            <a:ext cx="423514" cy="307777"/>
          </a:xfrm>
          <a:prstGeom prst="rect">
            <a:avLst/>
          </a:prstGeom>
          <a:noFill/>
        </p:spPr>
        <p:txBody>
          <a:bodyPr wrap="none" rtlCol="0">
            <a:spAutoFit/>
          </a:bodyPr>
          <a:lstStyle/>
          <a:p>
            <a:r>
              <a:rPr kumimoji="1" lang="en-US" altLang="ja-JP" sz="1400" b="1" dirty="0" smtClean="0"/>
              <a:t>AP</a:t>
            </a:r>
            <a:endParaRPr kumimoji="1" lang="ja-JP" altLang="en-US" sz="1400" b="1" dirty="0"/>
          </a:p>
        </p:txBody>
      </p:sp>
      <p:sp>
        <p:nvSpPr>
          <p:cNvPr id="228" name="テキスト ボックス 227"/>
          <p:cNvSpPr txBox="1"/>
          <p:nvPr/>
        </p:nvSpPr>
        <p:spPr>
          <a:xfrm>
            <a:off x="6236718" y="3029470"/>
            <a:ext cx="423514" cy="307777"/>
          </a:xfrm>
          <a:prstGeom prst="rect">
            <a:avLst/>
          </a:prstGeom>
          <a:noFill/>
        </p:spPr>
        <p:txBody>
          <a:bodyPr wrap="none" rtlCol="0">
            <a:spAutoFit/>
          </a:bodyPr>
          <a:lstStyle/>
          <a:p>
            <a:r>
              <a:rPr kumimoji="1" lang="en-US" altLang="ja-JP" sz="1400" b="1" dirty="0" smtClean="0"/>
              <a:t>AP</a:t>
            </a:r>
            <a:endParaRPr kumimoji="1" lang="ja-JP" altLang="en-US" sz="1400" b="1" dirty="0"/>
          </a:p>
        </p:txBody>
      </p:sp>
      <p:sp>
        <p:nvSpPr>
          <p:cNvPr id="229" name="テキスト ボックス 228"/>
          <p:cNvSpPr txBox="1"/>
          <p:nvPr/>
        </p:nvSpPr>
        <p:spPr>
          <a:xfrm>
            <a:off x="7236296" y="3049215"/>
            <a:ext cx="1541897" cy="307777"/>
          </a:xfrm>
          <a:prstGeom prst="rect">
            <a:avLst/>
          </a:prstGeom>
          <a:noFill/>
        </p:spPr>
        <p:txBody>
          <a:bodyPr wrap="none" rtlCol="0">
            <a:spAutoFit/>
          </a:bodyPr>
          <a:lstStyle/>
          <a:p>
            <a:r>
              <a:rPr kumimoji="1" lang="en-US" altLang="ja-JP" sz="1400" b="1" dirty="0" smtClean="0"/>
              <a:t>PAN Coordinator</a:t>
            </a:r>
            <a:endParaRPr kumimoji="1" lang="ja-JP" altLang="en-US" sz="1400" b="1" dirty="0"/>
          </a:p>
        </p:txBody>
      </p:sp>
      <p:sp>
        <p:nvSpPr>
          <p:cNvPr id="230" name="テキスト ボックス 229"/>
          <p:cNvSpPr txBox="1"/>
          <p:nvPr/>
        </p:nvSpPr>
        <p:spPr>
          <a:xfrm>
            <a:off x="6444208" y="2741438"/>
            <a:ext cx="1130438" cy="307777"/>
          </a:xfrm>
          <a:prstGeom prst="rect">
            <a:avLst/>
          </a:prstGeom>
          <a:noFill/>
        </p:spPr>
        <p:txBody>
          <a:bodyPr wrap="none" rtlCol="0">
            <a:spAutoFit/>
          </a:bodyPr>
          <a:lstStyle/>
          <a:p>
            <a:r>
              <a:rPr kumimoji="1" lang="en-US" altLang="ja-JP" sz="1400" b="1" dirty="0" smtClean="0"/>
              <a:t>Combo-chip</a:t>
            </a:r>
            <a:endParaRPr kumimoji="1" lang="ja-JP" altLang="en-US" sz="1400" b="1" dirty="0"/>
          </a:p>
        </p:txBody>
      </p:sp>
      <p:cxnSp>
        <p:nvCxnSpPr>
          <p:cNvPr id="106" name="Straight Connector 105"/>
          <p:cNvCxnSpPr/>
          <p:nvPr/>
        </p:nvCxnSpPr>
        <p:spPr bwMode="auto">
          <a:xfrm>
            <a:off x="926296" y="2545159"/>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a:off x="926296" y="2113111"/>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TextBox 107"/>
          <p:cNvSpPr txBox="1"/>
          <p:nvPr/>
        </p:nvSpPr>
        <p:spPr>
          <a:xfrm>
            <a:off x="4767683" y="2185119"/>
            <a:ext cx="3350469" cy="307777"/>
          </a:xfrm>
          <a:prstGeom prst="rect">
            <a:avLst/>
          </a:prstGeom>
          <a:noFill/>
        </p:spPr>
        <p:txBody>
          <a:bodyPr wrap="none" rtlCol="0">
            <a:spAutoFit/>
          </a:bodyPr>
          <a:lstStyle/>
          <a:p>
            <a:r>
              <a:rPr kumimoji="1" lang="en-US" altLang="ja-JP" sz="1400" b="1" dirty="0" smtClean="0"/>
              <a:t>&lt; Shared </a:t>
            </a:r>
            <a:r>
              <a:rPr kumimoji="1" lang="en-US" altLang="ja-JP" sz="1400" b="1" dirty="0" smtClean="0"/>
              <a:t>Radio Resource </a:t>
            </a:r>
            <a:r>
              <a:rPr kumimoji="1" lang="en-US" altLang="ja-JP" sz="1400" b="1" dirty="0" smtClean="0"/>
              <a:t>Information &gt;</a:t>
            </a:r>
            <a:endParaRPr kumimoji="1" lang="ja-JP" altLang="en-US" sz="1400" b="1" dirty="0"/>
          </a:p>
        </p:txBody>
      </p:sp>
      <p:sp>
        <p:nvSpPr>
          <p:cNvPr id="109" name="TextBox 108"/>
          <p:cNvSpPr txBox="1"/>
          <p:nvPr/>
        </p:nvSpPr>
        <p:spPr>
          <a:xfrm>
            <a:off x="827584" y="2093366"/>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111" name="TextBox 110"/>
          <p:cNvSpPr txBox="1"/>
          <p:nvPr/>
        </p:nvSpPr>
        <p:spPr>
          <a:xfrm>
            <a:off x="827584" y="2257127"/>
            <a:ext cx="3772123" cy="307777"/>
          </a:xfrm>
          <a:prstGeom prst="rect">
            <a:avLst/>
          </a:prstGeom>
          <a:noFill/>
        </p:spPr>
        <p:txBody>
          <a:bodyPr wrap="none" rtlCol="0">
            <a:spAutoFit/>
          </a:bodyPr>
          <a:lstStyle/>
          <a:p>
            <a:r>
              <a:rPr kumimoji="1" lang="en-US" altLang="ja-JP" sz="1400" b="1" dirty="0" smtClean="0"/>
              <a:t>Co-located node with plural wireless networks </a:t>
            </a:r>
          </a:p>
        </p:txBody>
      </p:sp>
    </p:spTree>
    <p:extLst>
      <p:ext uri="{BB962C8B-B14F-4D97-AF65-F5344CB8AC3E}">
        <p14:creationId xmlns:p14="http://schemas.microsoft.com/office/powerpoint/2010/main" val="1696394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8</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measurement procedures to be defined</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Existing channel Scan (ED/Passive/Active) has to be a base.</a:t>
            </a:r>
          </a:p>
          <a:p>
            <a:pPr lvl="1"/>
            <a:r>
              <a:rPr lang="en-US" altLang="ja-JP" sz="2000" dirty="0" smtClean="0">
                <a:latin typeface="+mj-lt"/>
              </a:rPr>
              <a:t>However the set of statistics with either time-stamped record or synchronized-trap measurement may be instrumental</a:t>
            </a:r>
          </a:p>
          <a:p>
            <a:r>
              <a:rPr lang="en-US" altLang="ja-JP" sz="2000" dirty="0" smtClean="0">
                <a:latin typeface="+mj-lt"/>
              </a:rPr>
              <a:t>New measurement</a:t>
            </a:r>
          </a:p>
          <a:p>
            <a:pPr lvl="1"/>
            <a:r>
              <a:rPr lang="en-US" altLang="ja-JP" sz="2000" dirty="0" smtClean="0">
                <a:latin typeface="+mj-lt"/>
              </a:rPr>
              <a:t>Noise and interference measurement </a:t>
            </a:r>
          </a:p>
          <a:p>
            <a:pPr lvl="1"/>
            <a:r>
              <a:rPr lang="en-US" altLang="ja-JP" sz="2000" dirty="0" smtClean="0">
                <a:latin typeface="+mj-lt"/>
              </a:rPr>
              <a:t>(Hidden node detection)</a:t>
            </a:r>
            <a:endParaRPr lang="en-US" altLang="ja-JP" sz="2000" dirty="0">
              <a:latin typeface="+mj-lt"/>
            </a:endParaRPr>
          </a:p>
          <a:p>
            <a:pPr lvl="1"/>
            <a:r>
              <a:rPr lang="en-US" altLang="ja-JP" sz="2000" dirty="0" smtClean="0">
                <a:latin typeface="+mj-lt"/>
              </a:rPr>
              <a:t>Node statistics measurement (error count, timeout count, etc.)  </a:t>
            </a:r>
          </a:p>
          <a:p>
            <a:pPr lvl="1"/>
            <a:r>
              <a:rPr lang="en-US" altLang="ja-JP" sz="2000" dirty="0" smtClean="0">
                <a:latin typeface="+mj-lt"/>
              </a:rPr>
              <a:t>Media sensing histogram (CCA value, CA count, etc.)</a:t>
            </a:r>
          </a:p>
          <a:p>
            <a:pPr lvl="1"/>
            <a:r>
              <a:rPr lang="en-US" altLang="ja-JP" sz="2000" dirty="0" smtClean="0">
                <a:latin typeface="+mj-lt"/>
              </a:rPr>
              <a:t>Channel occupancy measurement </a:t>
            </a:r>
            <a:r>
              <a:rPr lang="en-US" altLang="ja-JP" sz="2000" dirty="0" smtClean="0">
                <a:latin typeface="+mj-lt"/>
              </a:rPr>
              <a:t>(e.g. frame </a:t>
            </a:r>
            <a:r>
              <a:rPr lang="en-US" altLang="ja-JP" sz="2000" dirty="0" smtClean="0">
                <a:latin typeface="+mj-lt"/>
              </a:rPr>
              <a:t>air time statistics) </a:t>
            </a:r>
          </a:p>
          <a:p>
            <a:pPr lvl="1"/>
            <a:r>
              <a:rPr lang="en-US" altLang="ja-JP" sz="2000" dirty="0" smtClean="0">
                <a:latin typeface="+mj-lt"/>
              </a:rPr>
              <a:t>Others</a:t>
            </a:r>
          </a:p>
        </p:txBody>
      </p:sp>
    </p:spTree>
    <p:extLst>
      <p:ext uri="{BB962C8B-B14F-4D97-AF65-F5344CB8AC3E}">
        <p14:creationId xmlns:p14="http://schemas.microsoft.com/office/powerpoint/2010/main" val="3751497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9</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management reports to be defined</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Beacon report</a:t>
            </a:r>
          </a:p>
          <a:p>
            <a:r>
              <a:rPr lang="en-US" altLang="ja-JP" sz="2000" dirty="0" err="1" smtClean="0">
                <a:latin typeface="+mj-lt"/>
              </a:rPr>
              <a:t>Slotframe</a:t>
            </a:r>
            <a:r>
              <a:rPr lang="en-US" altLang="ja-JP" sz="2000" dirty="0" smtClean="0">
                <a:latin typeface="+mj-lt"/>
              </a:rPr>
              <a:t> report </a:t>
            </a:r>
          </a:p>
          <a:p>
            <a:r>
              <a:rPr lang="en-US" altLang="ja-JP" sz="2000" dirty="0" smtClean="0">
                <a:latin typeface="+mj-lt"/>
              </a:rPr>
              <a:t>Data/Ack report</a:t>
            </a:r>
          </a:p>
          <a:p>
            <a:r>
              <a:rPr lang="en-US" altLang="ja-JP" sz="2000" dirty="0" smtClean="0">
                <a:latin typeface="+mj-lt"/>
              </a:rPr>
              <a:t>Hopping channel set report</a:t>
            </a:r>
          </a:p>
          <a:p>
            <a:r>
              <a:rPr lang="en-US" altLang="ja-JP" sz="2000" dirty="0" smtClean="0">
                <a:latin typeface="+mj-lt"/>
              </a:rPr>
              <a:t>Noise and interference histogram report </a:t>
            </a:r>
          </a:p>
          <a:p>
            <a:r>
              <a:rPr lang="en-US" altLang="ja-JP" sz="2000" dirty="0" smtClean="0">
                <a:latin typeface="+mj-lt"/>
              </a:rPr>
              <a:t>(Hidden node report)</a:t>
            </a:r>
          </a:p>
          <a:p>
            <a:r>
              <a:rPr lang="en-US" altLang="ja-JP" sz="2000" dirty="0" smtClean="0">
                <a:latin typeface="+mj-lt"/>
              </a:rPr>
              <a:t>Node statistics report </a:t>
            </a:r>
          </a:p>
          <a:p>
            <a:r>
              <a:rPr lang="en-US" altLang="ja-JP" sz="2000" dirty="0" smtClean="0">
                <a:latin typeface="+mj-lt"/>
              </a:rPr>
              <a:t>Media sensing histogram report</a:t>
            </a:r>
          </a:p>
          <a:p>
            <a:r>
              <a:rPr lang="en-US" altLang="ja-JP" sz="2000" dirty="0" smtClean="0">
                <a:latin typeface="+mj-lt"/>
              </a:rPr>
              <a:t>Channel occupancy report</a:t>
            </a:r>
          </a:p>
          <a:p>
            <a:r>
              <a:rPr lang="en-US" altLang="ja-JP" sz="2000" dirty="0" smtClean="0">
                <a:latin typeface="+mj-lt"/>
              </a:rPr>
              <a:t>PANID list report</a:t>
            </a:r>
          </a:p>
          <a:p>
            <a:pPr marL="0" indent="0">
              <a:buNone/>
            </a:pPr>
            <a:endParaRPr lang="ja-JP" altLang="ja-JP" sz="2000" dirty="0">
              <a:latin typeface="+mj-lt"/>
            </a:endParaRPr>
          </a:p>
        </p:txBody>
      </p:sp>
    </p:spTree>
    <p:extLst>
      <p:ext uri="{BB962C8B-B14F-4D97-AF65-F5344CB8AC3E}">
        <p14:creationId xmlns:p14="http://schemas.microsoft.com/office/powerpoint/2010/main" val="696017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3578</TotalTime>
  <Words>939</Words>
  <Application>Microsoft Office PowerPoint</Application>
  <PresentationFormat>On-screen Show (4:3)</PresentationFormat>
  <Paragraphs>172</Paragraphs>
  <Slides>11</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IEEE-P802_15</vt:lpstr>
      <vt:lpstr>Document</vt:lpstr>
      <vt:lpstr>PowerPoint Presentation</vt:lpstr>
      <vt:lpstr>PowerPoint Presentation</vt:lpstr>
      <vt:lpstr>Radio resource measurement &amp; management (RRMM)  for enhanced reliability</vt:lpstr>
      <vt:lpstr>Radio resource measurement &amp; management (RRMM)  for enhanced reliability</vt:lpstr>
      <vt:lpstr>Common network management by shared information</vt:lpstr>
      <vt:lpstr>Diverse media for network information sharing</vt:lpstr>
      <vt:lpstr>Diverse media for network information sharing</vt:lpstr>
      <vt:lpstr>Examples of measurement procedures to be defined</vt:lpstr>
      <vt:lpstr>Examples of management reports to be defined</vt:lpstr>
      <vt:lpstr>PowerPoint Presentation</vt:lpstr>
      <vt:lpstr>PowerPoint Presentation</vt:lpstr>
    </vt:vector>
  </TitlesOfParts>
  <Company>横河電機株式会社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Shimada, Shuusaku (Shuusaku.Shimada@jp.yokogawa.com)</dc:creator>
  <dc:description>&lt;doc#&gt;</dc:description>
  <cp:lastModifiedBy>SchubiquisT</cp:lastModifiedBy>
  <cp:revision>62</cp:revision>
  <cp:lastPrinted>1998-02-10T13:28:06Z</cp:lastPrinted>
  <dcterms:created xsi:type="dcterms:W3CDTF">2013-02-06T01:00:15Z</dcterms:created>
  <dcterms:modified xsi:type="dcterms:W3CDTF">2013-03-16T11:56:16Z</dcterms:modified>
</cp:coreProperties>
</file>