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
  </p:notesMasterIdLst>
  <p:handoutMasterIdLst>
    <p:handoutMasterId r:id="rId10"/>
  </p:handoutMasterIdLst>
  <p:sldIdLst>
    <p:sldId id="507" r:id="rId2"/>
    <p:sldId id="547" r:id="rId3"/>
    <p:sldId id="546" r:id="rId4"/>
    <p:sldId id="552" r:id="rId5"/>
    <p:sldId id="551" r:id="rId6"/>
    <p:sldId id="548" r:id="rId7"/>
    <p:sldId id="53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33CC"/>
    <a:srgbClr val="D46C2C"/>
    <a:srgbClr val="000000"/>
    <a:srgbClr val="FF99FF"/>
    <a:srgbClr val="E33E1D"/>
    <a:srgbClr val="D7E4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54" autoAdjust="0"/>
    <p:restoredTop sz="97522" autoAdjust="0"/>
  </p:normalViewPr>
  <p:slideViewPr>
    <p:cSldViewPr>
      <p:cViewPr varScale="1">
        <p:scale>
          <a:sx n="93" d="100"/>
          <a:sy n="93" d="100"/>
        </p:scale>
        <p:origin x="-14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2C455B-F0A0-4813-B15D-6A08E42DAEFC}" type="datetimeFigureOut">
              <a:rPr lang="ko-KR" altLang="en-US" smtClean="0"/>
              <a:pPr/>
              <a:t>2013-03-17</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297069-8D9D-4657-9ED2-F2848090BA43}" type="slidenum">
              <a:rPr lang="ko-KR" altLang="en-US" smtClean="0"/>
              <a:pPr/>
              <a:t>‹#›</a:t>
            </a:fld>
            <a:endParaRPr lang="ko-KR" altLang="en-US"/>
          </a:p>
        </p:txBody>
      </p:sp>
    </p:spTree>
    <p:extLst>
      <p:ext uri="{BB962C8B-B14F-4D97-AF65-F5344CB8AC3E}">
        <p14:creationId xmlns:p14="http://schemas.microsoft.com/office/powerpoint/2010/main" xmlns="" val="1718174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3/17/2013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xmlns=""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3/17/2013</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905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March 2013</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15-13-0129-00-0008</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248400" y="6324600"/>
            <a:ext cx="24384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Suhwook Kim, LG Electronics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3/17/2013</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5943600" y="632460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Suhwook Kim, LG Electronics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March 2013</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15-13-0129-00-0008</a:t>
            </a:r>
            <a:endParaRPr lang="en-US" sz="1400" b="1" dirty="0">
              <a:latin typeface="Times New Roman" pitchFamily="18" charset="0"/>
              <a:cs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3/17/2013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38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kisa.or.kr/notice/pressView.jsp?b_No=8&amp;d_No=1040&amp;mode=vie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616648"/>
          </a:xfrm>
          <a:prstGeom prst="rect">
            <a:avLst/>
          </a:prstGeom>
          <a:noFill/>
          <a:ln w="12700">
            <a:noFill/>
            <a:miter lim="800000"/>
            <a:headEnd type="none" w="sm" len="sm"/>
            <a:tailEnd type="none" w="sm" len="sm"/>
          </a:ln>
          <a:effectLst/>
        </p:spPr>
        <p:txBody>
          <a:bodyPr>
            <a:spAutoFit/>
          </a:bodyPr>
          <a:lstStyle/>
          <a:p>
            <a:pPr algn="ctr" latinLnBrk="0">
              <a:defRPr/>
            </a:pPr>
            <a:r>
              <a:rPr kumimoji="0" lang="en-US" altLang="ko-KR" b="1" u="sng" dirty="0">
                <a:effectLst>
                  <a:outerShdw blurRad="38100" dist="38100" dir="2700000" algn="tl">
                    <a:srgbClr val="C0C0C0"/>
                  </a:outerShdw>
                </a:effectLst>
                <a:latin typeface="Times New Roman" pitchFamily="18" charset="0"/>
                <a:ea typeface="굴림" pitchFamily="50" charset="-127"/>
                <a:cs typeface="Times New Roman" pitchFamily="18" charset="0"/>
              </a:rPr>
              <a:t>Project: IEEE P802.15 Working Group for Wireless Personal Area Networks (WPANs)</a:t>
            </a:r>
            <a:endParaRPr kumimoji="0" lang="en-US" altLang="ko-KR" sz="1600" b="1" dirty="0">
              <a:latin typeface="Times New Roman" pitchFamily="18" charset="0"/>
              <a:ea typeface="굴림" pitchFamily="50" charset="-127"/>
              <a:cs typeface="Times New Roman" pitchFamily="18" charset="0"/>
            </a:endParaRPr>
          </a:p>
          <a:p>
            <a:pPr latinLnBrk="0">
              <a:defRPr/>
            </a:pP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Submission Title:</a:t>
            </a:r>
            <a:r>
              <a:rPr kumimoji="0" lang="en-US" altLang="ko-KR" sz="1600" dirty="0">
                <a:latin typeface="Times New Roman" pitchFamily="18" charset="0"/>
                <a:ea typeface="굴림" pitchFamily="50" charset="-127"/>
                <a:cs typeface="Times New Roman" pitchFamily="18" charset="0"/>
              </a:rPr>
              <a:t> </a:t>
            </a:r>
            <a:r>
              <a:rPr lang="en-US" altLang="ko-KR" sz="1600" dirty="0" smtClean="0">
                <a:latin typeface="Times New Roman" pitchFamily="18" charset="0"/>
                <a:ea typeface="굴림" pitchFamily="50" charset="-127"/>
                <a:cs typeface="Times New Roman" pitchFamily="18" charset="0"/>
              </a:rPr>
              <a:t>Concurrent communications for PAC</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Date Submitted: </a:t>
            </a:r>
            <a:r>
              <a:rPr lang="en-US" altLang="ko-KR" sz="1600" dirty="0" smtClean="0">
                <a:latin typeface="Times New Roman" pitchFamily="18" charset="0"/>
                <a:ea typeface="굴림" pitchFamily="50" charset="-127"/>
                <a:cs typeface="Times New Roman" pitchFamily="18" charset="0"/>
              </a:rPr>
              <a:t>March</a:t>
            </a:r>
            <a:r>
              <a:rPr kumimoji="0" lang="en-US" altLang="ko-KR" sz="1600" dirty="0" smtClean="0">
                <a:latin typeface="Times New Roman" pitchFamily="18" charset="0"/>
                <a:ea typeface="굴림" pitchFamily="50" charset="-127"/>
                <a:cs typeface="Times New Roman" pitchFamily="18" charset="0"/>
              </a:rPr>
              <a:t> 2013</a:t>
            </a:r>
            <a:r>
              <a:rPr kumimoji="0" lang="en-US" altLang="ko-KR" sz="1600" dirty="0">
                <a:latin typeface="Times New Roman" pitchFamily="18" charset="0"/>
                <a:ea typeface="굴림" pitchFamily="50" charset="-127"/>
                <a:cs typeface="Times New Roman" pitchFamily="18" charset="0"/>
              </a:rPr>
              <a:t>	</a:t>
            </a:r>
          </a:p>
          <a:p>
            <a:pPr>
              <a:defRPr/>
            </a:pPr>
            <a:r>
              <a:rPr kumimoji="0" lang="en-US" altLang="ko-KR" sz="1600" b="1" dirty="0">
                <a:latin typeface="Times New Roman" pitchFamily="18" charset="0"/>
                <a:ea typeface="굴림" pitchFamily="50" charset="-127"/>
                <a:cs typeface="Times New Roman" pitchFamily="18" charset="0"/>
              </a:rPr>
              <a:t>Source:</a:t>
            </a:r>
            <a:r>
              <a:rPr kumimoji="0" lang="en-US" altLang="ko-KR" sz="1600" dirty="0">
                <a:latin typeface="Times New Roman" pitchFamily="18" charset="0"/>
                <a:ea typeface="굴림" pitchFamily="50" charset="-127"/>
                <a:cs typeface="Times New Roman" pitchFamily="18" charset="0"/>
              </a:rPr>
              <a:t> </a:t>
            </a:r>
            <a:r>
              <a:rPr lang="en-US" altLang="ko-KR" sz="1600" dirty="0" smtClean="0">
                <a:latin typeface="Times New Roman" pitchFamily="18" charset="0"/>
                <a:ea typeface="굴림" pitchFamily="50" charset="-127"/>
                <a:cs typeface="Times New Roman" pitchFamily="18" charset="0"/>
              </a:rPr>
              <a:t>Suhwook Kim</a:t>
            </a:r>
            <a:r>
              <a:rPr kumimoji="0" lang="en-US" altLang="ko-KR" sz="1600" dirty="0" smtClean="0">
                <a:latin typeface="Times New Roman" pitchFamily="18" charset="0"/>
                <a:ea typeface="굴림" pitchFamily="50" charset="-127"/>
                <a:cs typeface="Times New Roman" pitchFamily="18" charset="0"/>
              </a:rPr>
              <a:t>, Jinyoung Chun, </a:t>
            </a:r>
            <a:r>
              <a:rPr lang="en-US" altLang="ko-KR" sz="1600" dirty="0" smtClean="0">
                <a:latin typeface="Times New Roman" pitchFamily="18" charset="0"/>
                <a:ea typeface="굴림" pitchFamily="50" charset="-127"/>
                <a:cs typeface="Times New Roman" pitchFamily="18" charset="0"/>
              </a:rPr>
              <a:t>Han </a:t>
            </a:r>
            <a:r>
              <a:rPr lang="en-US" altLang="ko-KR" sz="1600" dirty="0" err="1" smtClean="0">
                <a:latin typeface="Times New Roman" pitchFamily="18" charset="0"/>
                <a:ea typeface="굴림" pitchFamily="50" charset="-127"/>
                <a:cs typeface="Times New Roman" pitchFamily="18" charset="0"/>
              </a:rPr>
              <a:t>Gyu</a:t>
            </a:r>
            <a:r>
              <a:rPr lang="en-US" altLang="ko-KR" sz="1600" dirty="0" smtClean="0">
                <a:latin typeface="Times New Roman" pitchFamily="18" charset="0"/>
                <a:ea typeface="굴림" pitchFamily="50" charset="-127"/>
                <a:cs typeface="Times New Roman" pitchFamily="18" charset="0"/>
              </a:rPr>
              <a:t> Cho </a:t>
            </a:r>
            <a:r>
              <a:rPr kumimoji="0" lang="en-US" altLang="ko-KR" sz="1600" dirty="0" smtClean="0">
                <a:latin typeface="Times New Roman" pitchFamily="18" charset="0"/>
                <a:ea typeface="굴림" pitchFamily="50" charset="-127"/>
                <a:cs typeface="Times New Roman" pitchFamily="18" charset="0"/>
              </a:rPr>
              <a:t>(LG Electronics)</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Address</a:t>
            </a:r>
            <a:r>
              <a:rPr kumimoji="0" lang="en-US" altLang="ko-KR" sz="1600" dirty="0">
                <a:latin typeface="Times New Roman" pitchFamily="18" charset="0"/>
                <a:ea typeface="굴림" pitchFamily="50" charset="-127"/>
                <a:cs typeface="Times New Roman" pitchFamily="18" charset="0"/>
              </a:rPr>
              <a:t>: LG R&amp;D Complex 533, Hogye-1dong, </a:t>
            </a:r>
            <a:r>
              <a:rPr kumimoji="0" lang="en-US" altLang="ko-KR" sz="1600" dirty="0" err="1">
                <a:latin typeface="Times New Roman" pitchFamily="18" charset="0"/>
                <a:ea typeface="굴림" pitchFamily="50" charset="-127"/>
                <a:cs typeface="Times New Roman" pitchFamily="18" charset="0"/>
              </a:rPr>
              <a:t>Dongan-gu</a:t>
            </a:r>
            <a:r>
              <a:rPr kumimoji="0" lang="en-US" altLang="ko-KR" sz="1600" dirty="0">
                <a:latin typeface="Times New Roman" pitchFamily="18" charset="0"/>
                <a:ea typeface="굴림" pitchFamily="50" charset="-127"/>
                <a:cs typeface="Times New Roman" pitchFamily="18" charset="0"/>
              </a:rPr>
              <a:t>, Anyang-</a:t>
            </a:r>
            <a:r>
              <a:rPr kumimoji="0" lang="en-US" altLang="ko-KR" sz="1600" dirty="0" err="1">
                <a:latin typeface="Times New Roman" pitchFamily="18" charset="0"/>
                <a:ea typeface="굴림" pitchFamily="50" charset="-127"/>
                <a:cs typeface="Times New Roman" pitchFamily="18" charset="0"/>
              </a:rPr>
              <a:t>shi</a:t>
            </a:r>
            <a:r>
              <a:rPr kumimoji="0" lang="en-US" altLang="ko-KR" sz="1600" dirty="0">
                <a:latin typeface="Times New Roman" pitchFamily="18" charset="0"/>
                <a:ea typeface="굴림" pitchFamily="50" charset="-127"/>
                <a:cs typeface="Times New Roman" pitchFamily="18" charset="0"/>
              </a:rPr>
              <a:t>, </a:t>
            </a:r>
            <a:r>
              <a:rPr kumimoji="0" lang="en-US" altLang="ko-KR" sz="1600" dirty="0" err="1">
                <a:latin typeface="Times New Roman" pitchFamily="18" charset="0"/>
                <a:ea typeface="굴림" pitchFamily="50" charset="-127"/>
                <a:cs typeface="Times New Roman" pitchFamily="18" charset="0"/>
              </a:rPr>
              <a:t>Kyungki</a:t>
            </a:r>
            <a:r>
              <a:rPr kumimoji="0" lang="en-US" altLang="ko-KR" sz="1600" dirty="0">
                <a:latin typeface="Times New Roman" pitchFamily="18" charset="0"/>
                <a:ea typeface="굴림" pitchFamily="50" charset="-127"/>
                <a:cs typeface="Times New Roman" pitchFamily="18" charset="0"/>
              </a:rPr>
              <a:t>-do, </a:t>
            </a:r>
            <a:r>
              <a:rPr kumimoji="0" lang="en-US" altLang="ko-KR" sz="1600" dirty="0" smtClean="0">
                <a:latin typeface="Times New Roman" pitchFamily="18" charset="0"/>
                <a:ea typeface="굴림" pitchFamily="50" charset="-127"/>
                <a:cs typeface="Times New Roman" pitchFamily="18" charset="0"/>
              </a:rPr>
              <a:t>Korea</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dirty="0">
                <a:latin typeface="Times New Roman" pitchFamily="18" charset="0"/>
                <a:ea typeface="굴림" pitchFamily="50" charset="-127"/>
                <a:cs typeface="Times New Roman" pitchFamily="18" charset="0"/>
              </a:rPr>
              <a:t>Voice</a:t>
            </a:r>
            <a:r>
              <a:rPr kumimoji="0" lang="en-US" altLang="ko-KR" sz="1600" dirty="0" smtClean="0">
                <a:latin typeface="Times New Roman" pitchFamily="18" charset="0"/>
                <a:ea typeface="굴림" pitchFamily="50" charset="-127"/>
                <a:cs typeface="Times New Roman" pitchFamily="18" charset="0"/>
              </a:rPr>
              <a:t>: +82-31-450-1901, </a:t>
            </a:r>
            <a:r>
              <a:rPr kumimoji="0" lang="en-US" altLang="ko-KR" sz="1600" dirty="0">
                <a:latin typeface="Times New Roman" pitchFamily="18" charset="0"/>
                <a:ea typeface="굴림" pitchFamily="50" charset="-127"/>
                <a:cs typeface="Times New Roman" pitchFamily="18" charset="0"/>
              </a:rPr>
              <a:t>FAX: </a:t>
            </a:r>
            <a:r>
              <a:rPr kumimoji="0" lang="en-US" altLang="ko-KR" sz="1600" dirty="0" smtClean="0">
                <a:latin typeface="Times New Roman" pitchFamily="18" charset="0"/>
                <a:ea typeface="굴림" pitchFamily="50" charset="-127"/>
                <a:cs typeface="Times New Roman" pitchFamily="18" charset="0"/>
              </a:rPr>
              <a:t>+82-31-450-4049, E-Mail: </a:t>
            </a:r>
            <a:r>
              <a:rPr lang="en-US" altLang="ko-KR" sz="1600" dirty="0" smtClean="0">
                <a:latin typeface="Times New Roman" pitchFamily="18" charset="0"/>
                <a:ea typeface="굴림" pitchFamily="50" charset="-127"/>
                <a:cs typeface="Times New Roman" pitchFamily="18" charset="0"/>
              </a:rPr>
              <a:t>suhwook</a:t>
            </a:r>
            <a:r>
              <a:rPr kumimoji="0" lang="en-US" altLang="ko-KR" sz="1600" dirty="0" smtClean="0">
                <a:latin typeface="Times New Roman" pitchFamily="18" charset="0"/>
                <a:ea typeface="굴림" pitchFamily="50" charset="-127"/>
                <a:cs typeface="Times New Roman" pitchFamily="18" charset="0"/>
              </a:rPr>
              <a:t>.kim@lge.com</a:t>
            </a:r>
          </a:p>
          <a:p>
            <a:pPr latinLnBrk="0">
              <a:defRPr/>
            </a:pPr>
            <a:endParaRPr kumimoji="0" lang="en-US" altLang="ko-KR" sz="1600" b="1" dirty="0">
              <a:latin typeface="Times New Roman" pitchFamily="18" charset="0"/>
              <a:ea typeface="굴림" pitchFamily="50" charset="-127"/>
              <a:cs typeface="Times New Roman" pitchFamily="18" charset="0"/>
            </a:endParaRPr>
          </a:p>
          <a:p>
            <a:pPr latinLnBrk="0">
              <a:defRPr/>
            </a:pPr>
            <a:r>
              <a:rPr kumimoji="0" lang="en-US" altLang="ko-KR" sz="1600" b="1" dirty="0" smtClean="0">
                <a:latin typeface="Times New Roman" pitchFamily="18" charset="0"/>
                <a:ea typeface="굴림" pitchFamily="50" charset="-127"/>
                <a:cs typeface="Times New Roman" pitchFamily="18" charset="0"/>
              </a:rPr>
              <a:t>Re:</a:t>
            </a:r>
            <a:endParaRPr kumimoji="0" lang="en-US" altLang="ko-KR" sz="1600" dirty="0">
              <a:latin typeface="Times New Roman" pitchFamily="18" charset="0"/>
              <a:ea typeface="굴림" pitchFamily="50" charset="-127"/>
              <a:cs typeface="Times New Roman" pitchFamily="18" charset="0"/>
            </a:endParaRPr>
          </a:p>
          <a:p>
            <a:pPr>
              <a:spcBef>
                <a:spcPts val="600"/>
              </a:spcBef>
              <a:spcAft>
                <a:spcPts val="600"/>
              </a:spcAft>
              <a:defRPr/>
            </a:pPr>
            <a:r>
              <a:rPr kumimoji="0" lang="en-US" altLang="ko-KR" sz="1600" b="1" dirty="0">
                <a:latin typeface="Times New Roman" pitchFamily="18" charset="0"/>
                <a:ea typeface="굴림" pitchFamily="50" charset="-127"/>
                <a:cs typeface="Times New Roman" pitchFamily="18" charset="0"/>
              </a:rPr>
              <a:t>Abstract: </a:t>
            </a:r>
            <a:r>
              <a:rPr lang="en-US" altLang="ko-KR" sz="1600" dirty="0" smtClean="0">
                <a:latin typeface="Times New Roman" pitchFamily="18" charset="0"/>
                <a:ea typeface="굴림" pitchFamily="50" charset="-127"/>
                <a:cs typeface="Times New Roman" pitchFamily="18" charset="0"/>
              </a:rPr>
              <a:t>Introduce concurrent communications for PAC </a:t>
            </a:r>
            <a:r>
              <a:rPr kumimoji="0" lang="en-US" altLang="ko-KR" sz="1600" dirty="0">
                <a:latin typeface="Times New Roman" pitchFamily="18" charset="0"/>
                <a:ea typeface="굴림" pitchFamily="50" charset="-127"/>
                <a:cs typeface="Times New Roman" pitchFamily="18" charset="0"/>
              </a:rPr>
              <a:t>	</a:t>
            </a:r>
          </a:p>
          <a:p>
            <a:pPr>
              <a:spcBef>
                <a:spcPts val="600"/>
              </a:spcBef>
              <a:spcAft>
                <a:spcPts val="600"/>
              </a:spcAft>
              <a:defRPr/>
            </a:pPr>
            <a:r>
              <a:rPr kumimoji="0" lang="en-US" altLang="ko-KR" sz="1600" b="1" dirty="0">
                <a:latin typeface="Times New Roman" pitchFamily="18" charset="0"/>
                <a:ea typeface="굴림" pitchFamily="50" charset="-127"/>
                <a:cs typeface="Times New Roman" pitchFamily="18" charset="0"/>
              </a:rPr>
              <a:t>Purpose</a:t>
            </a:r>
            <a:r>
              <a:rPr kumimoji="0" lang="en-US" altLang="ko-KR" sz="1600" b="1" dirty="0" smtClean="0">
                <a:latin typeface="Times New Roman" pitchFamily="18" charset="0"/>
                <a:ea typeface="굴림" pitchFamily="50" charset="-127"/>
                <a:cs typeface="Times New Roman" pitchFamily="18" charset="0"/>
              </a:rPr>
              <a:t>:</a:t>
            </a:r>
            <a:endParaRPr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Notice:</a:t>
            </a:r>
            <a:r>
              <a:rPr kumimoji="0" lang="en-US" altLang="ko-KR" sz="1600" dirty="0">
                <a:latin typeface="Times New Roman" pitchFamily="18" charset="0"/>
                <a:ea typeface="굴림" pitchFamily="50" charset="-127"/>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latinLnBrk="0">
              <a:defRPr/>
            </a:pPr>
            <a:r>
              <a:rPr kumimoji="0" lang="en-US" altLang="ko-KR" sz="1600" b="1" dirty="0">
                <a:latin typeface="Times New Roman" pitchFamily="18" charset="0"/>
                <a:ea typeface="굴림" pitchFamily="50" charset="-127"/>
                <a:cs typeface="Times New Roman" pitchFamily="18" charset="0"/>
              </a:rPr>
              <a:t>Release:</a:t>
            </a:r>
            <a:r>
              <a:rPr kumimoji="0" lang="en-US" altLang="ko-KR" sz="1600" dirty="0">
                <a:latin typeface="Times New Roman" pitchFamily="18" charset="0"/>
                <a:ea typeface="굴림" pitchFamily="50" charset="-127"/>
                <a:cs typeface="Times New Roman" pitchFamily="18" charset="0"/>
              </a:rPr>
              <a:t> The contributor acknowledges and accepts that this contribution becomes the property of IEEE and may be made publicly available by P802.15.	</a:t>
            </a:r>
          </a:p>
        </p:txBody>
      </p:sp>
      <p:sp>
        <p:nvSpPr>
          <p:cNvPr id="6147"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Concurrent communications</a:t>
            </a:r>
            <a:endParaRPr lang="ko-KR" altLang="en-US"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2</a:t>
            </a:r>
            <a:endParaRPr kumimoji="0" lang="en-US" altLang="ko-KR" sz="1400" dirty="0">
              <a:latin typeface="Times New Roman" pitchFamily="18" charset="0"/>
              <a:cs typeface="Times New Roman" pitchFamily="18" charset="0"/>
            </a:endParaRPr>
          </a:p>
        </p:txBody>
      </p:sp>
      <p:sp>
        <p:nvSpPr>
          <p:cNvPr id="7" name="내용 개체 틀 2"/>
          <p:cNvSpPr>
            <a:spLocks noGrp="1"/>
          </p:cNvSpPr>
          <p:nvPr>
            <p:ph idx="1"/>
          </p:nvPr>
        </p:nvSpPr>
        <p:spPr>
          <a:xfrm>
            <a:off x="457200" y="1371600"/>
            <a:ext cx="8229600" cy="5029200"/>
          </a:xfrm>
        </p:spPr>
        <p:txBody>
          <a:bodyPr>
            <a:normAutofit/>
          </a:bodyPr>
          <a:lstStyle/>
          <a:p>
            <a:r>
              <a:rPr lang="en-US" altLang="ko-KR" sz="2400" dirty="0" smtClean="0"/>
              <a:t>In these days, a user has many applications in a mobile device and wants to enjoy them simultaneously</a:t>
            </a:r>
            <a:endParaRPr lang="en-GB" altLang="ko-KR" sz="2000" dirty="0" smtClean="0"/>
          </a:p>
          <a:p>
            <a:pPr lvl="1"/>
            <a:r>
              <a:rPr lang="en-GB" altLang="ko-KR" sz="2000" dirty="0" smtClean="0"/>
              <a:t>On average, Korean has 46 apps in his phone [1]</a:t>
            </a:r>
          </a:p>
          <a:p>
            <a:pPr lvl="1"/>
            <a:r>
              <a:rPr lang="en-GB" altLang="ko-KR" sz="2000" dirty="0" smtClean="0"/>
              <a:t>Most famous apps are Gaming, SNS, Weather, Map, Music, News, etc.. </a:t>
            </a:r>
          </a:p>
          <a:p>
            <a:endParaRPr lang="en-GB" altLang="ko-KR" sz="2400" dirty="0" smtClean="0"/>
          </a:p>
          <a:p>
            <a:r>
              <a:rPr lang="en-GB" altLang="ko-KR" sz="2400" dirty="0" smtClean="0"/>
              <a:t>We should consider multiple applications on PAC network</a:t>
            </a:r>
          </a:p>
          <a:p>
            <a:pPr lvl="1"/>
            <a:r>
              <a:rPr lang="en-GB" altLang="ko-KR" sz="2000" dirty="0" smtClean="0"/>
              <a:t>Support multiple application over infrastructure network is relatively easy because it is high layer issue</a:t>
            </a:r>
          </a:p>
          <a:p>
            <a:pPr lvl="1"/>
            <a:r>
              <a:rPr lang="en-GB" altLang="ko-KR" sz="2000" dirty="0" smtClean="0"/>
              <a:t>However, support multiple application over infrastructure-less network is NOT relatively easy because it is highly coupled with PHY/MAC</a:t>
            </a:r>
          </a:p>
          <a:p>
            <a:pPr lvl="1"/>
            <a:endParaRPr lang="en-GB" altLang="ko-KR" sz="2000" dirty="0" smtClean="0"/>
          </a:p>
          <a:p>
            <a:pPr lvl="1">
              <a:buNone/>
            </a:pPr>
            <a:endParaRPr lang="en-US" altLang="ko-KR" sz="2000" dirty="0" smtClean="0"/>
          </a:p>
        </p:txBody>
      </p:sp>
      <p:sp>
        <p:nvSpPr>
          <p:cNvPr id="6" name="직사각형 5"/>
          <p:cNvSpPr/>
          <p:nvPr/>
        </p:nvSpPr>
        <p:spPr>
          <a:xfrm>
            <a:off x="714348" y="6000768"/>
            <a:ext cx="7929618" cy="307777"/>
          </a:xfrm>
          <a:prstGeom prst="rect">
            <a:avLst/>
          </a:prstGeom>
        </p:spPr>
        <p:txBody>
          <a:bodyPr wrap="square">
            <a:spAutoFit/>
          </a:bodyPr>
          <a:lstStyle/>
          <a:p>
            <a:r>
              <a:rPr lang="en-US" altLang="ko-KR" sz="1400" dirty="0" smtClean="0"/>
              <a:t>[1] </a:t>
            </a:r>
            <a:r>
              <a:rPr lang="en-US" altLang="ko-KR" sz="1400" dirty="0" smtClean="0">
                <a:hlinkClick r:id="rId2"/>
              </a:rPr>
              <a:t>http://www.kisa.or.kr/notice/pressView.jsp?b_No=8&amp;d_No=1040&amp;mode=view</a:t>
            </a:r>
            <a:r>
              <a:rPr lang="en-US" altLang="ko-KR" sz="1400" dirty="0" smtClean="0"/>
              <a:t> (written in Korean)</a:t>
            </a:r>
            <a:endParaRPr lang="ko-KR" alt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of TGD</a:t>
            </a:r>
            <a:endParaRPr lang="ko-KR" altLang="en-US" dirty="0"/>
          </a:p>
        </p:txBody>
      </p:sp>
      <p:sp>
        <p:nvSpPr>
          <p:cNvPr id="7" name="내용 개체 틀 2"/>
          <p:cNvSpPr>
            <a:spLocks noGrp="1"/>
          </p:cNvSpPr>
          <p:nvPr>
            <p:ph idx="1"/>
          </p:nvPr>
        </p:nvSpPr>
        <p:spPr>
          <a:xfrm>
            <a:off x="5297816" y="1292562"/>
            <a:ext cx="3657568" cy="4643470"/>
          </a:xfrm>
        </p:spPr>
        <p:txBody>
          <a:bodyPr>
            <a:normAutofit/>
          </a:bodyPr>
          <a:lstStyle/>
          <a:p>
            <a:endParaRPr lang="en-GB" sz="2400" dirty="0" smtClean="0"/>
          </a:p>
          <a:p>
            <a:pPr>
              <a:buNone/>
            </a:pPr>
            <a:r>
              <a:rPr lang="en-US" altLang="ko-KR" sz="2400" dirty="0" smtClean="0"/>
              <a:t>$ </a:t>
            </a:r>
            <a:r>
              <a:rPr lang="en-GB" sz="2400" dirty="0" smtClean="0"/>
              <a:t>4.2 Topology</a:t>
            </a:r>
          </a:p>
          <a:p>
            <a:r>
              <a:rPr lang="en-GB" sz="2400" dirty="0" smtClean="0"/>
              <a:t>IEEE 802.15.8 shall support a PD having simultaneous communication sessions for same or different applications</a:t>
            </a:r>
            <a:endParaRPr lang="ko-KR" altLang="en-US" sz="2400" dirty="0" smtClean="0"/>
          </a:p>
          <a:p>
            <a:endParaRPr lang="en-GB" altLang="ko-KR" sz="2400" dirty="0" smtClean="0"/>
          </a:p>
          <a:p>
            <a:pPr>
              <a:buNone/>
            </a:pPr>
            <a:r>
              <a:rPr lang="en-GB" altLang="ko-KR" sz="2400" dirty="0" smtClean="0"/>
              <a:t>→ That is the Concurrent Communication</a:t>
            </a:r>
          </a:p>
          <a:p>
            <a:endParaRPr lang="en-US" altLang="ko-KR" sz="2400" dirty="0" smtClean="0"/>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6147" name="Object 3"/>
          <p:cNvGraphicFramePr>
            <a:graphicFrameLocks noChangeAspect="1"/>
          </p:cNvGraphicFramePr>
          <p:nvPr/>
        </p:nvGraphicFramePr>
        <p:xfrm>
          <a:off x="440032" y="1721190"/>
          <a:ext cx="4597400" cy="4335463"/>
        </p:xfrm>
        <a:graphic>
          <a:graphicData uri="http://schemas.openxmlformats.org/presentationml/2006/ole">
            <p:oleObj spid="_x0000_s6147" name="Visio" r:id="rId3" imgW="4590541" imgH="4339039" progId="Visio.Drawing.11">
              <p:embed/>
            </p:oleObj>
          </a:graphicData>
        </a:graphic>
      </p:graphicFrame>
      <p:sp>
        <p:nvSpPr>
          <p:cNvPr id="10" name="오른쪽 화살표 9"/>
          <p:cNvSpPr/>
          <p:nvPr/>
        </p:nvSpPr>
        <p:spPr>
          <a:xfrm rot="10179859">
            <a:off x="4046454" y="2129997"/>
            <a:ext cx="483993" cy="42862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3</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Concurrent communications type</a:t>
            </a:r>
            <a:endParaRPr lang="ko-KR" altLang="en-US"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4</a:t>
            </a:r>
            <a:endParaRPr kumimoji="0" lang="en-US" altLang="ko-KR" sz="1400" dirty="0">
              <a:latin typeface="Times New Roman" pitchFamily="18" charset="0"/>
              <a:cs typeface="Times New Roman" pitchFamily="18" charset="0"/>
            </a:endParaRPr>
          </a:p>
        </p:txBody>
      </p:sp>
      <p:sp>
        <p:nvSpPr>
          <p:cNvPr id="7" name="내용 개체 틀 2"/>
          <p:cNvSpPr>
            <a:spLocks noGrp="1"/>
          </p:cNvSpPr>
          <p:nvPr>
            <p:ph idx="1"/>
          </p:nvPr>
        </p:nvSpPr>
        <p:spPr>
          <a:xfrm>
            <a:off x="457200" y="1371600"/>
            <a:ext cx="8229600" cy="5029200"/>
          </a:xfrm>
        </p:spPr>
        <p:txBody>
          <a:bodyPr>
            <a:normAutofit/>
          </a:bodyPr>
          <a:lstStyle/>
          <a:p>
            <a:r>
              <a:rPr lang="en-US" altLang="ko-KR" sz="2400" dirty="0" smtClean="0"/>
              <a:t>Independent concurrent link</a:t>
            </a:r>
            <a:r>
              <a:rPr lang="en-GB" altLang="ko-KR" sz="2400" dirty="0" smtClean="0"/>
              <a:t> model</a:t>
            </a:r>
            <a:endParaRPr lang="en-GB" altLang="ko-KR" sz="2400" dirty="0" smtClean="0"/>
          </a:p>
          <a:p>
            <a:pPr lvl="1"/>
            <a:r>
              <a:rPr lang="en-GB" altLang="ko-KR" sz="2000" dirty="0" smtClean="0"/>
              <a:t>Concurrent links are independent</a:t>
            </a:r>
          </a:p>
          <a:p>
            <a:pPr lvl="2"/>
            <a:r>
              <a:rPr lang="en-GB" altLang="ko-KR" sz="1800" dirty="0" smtClean="0"/>
              <a:t>Resource allocation is </a:t>
            </a:r>
            <a:r>
              <a:rPr lang="en-GB" altLang="ko-KR" sz="1800" dirty="0" smtClean="0"/>
              <a:t>individual</a:t>
            </a:r>
          </a:p>
          <a:p>
            <a:pPr lvl="2"/>
            <a:r>
              <a:rPr lang="en-GB" altLang="ko-KR" sz="1800" dirty="0" smtClean="0"/>
              <a:t>Each link doesn’t affect operation of </a:t>
            </a:r>
            <a:r>
              <a:rPr lang="en-GB" altLang="ko-KR" sz="1800" dirty="0" smtClean="0"/>
              <a:t>other </a:t>
            </a:r>
            <a:r>
              <a:rPr lang="en-GB" altLang="ko-KR" sz="1800" dirty="0" smtClean="0"/>
              <a:t>links</a:t>
            </a:r>
            <a:endParaRPr lang="en-GB" altLang="ko-KR" sz="1800" dirty="0" smtClean="0"/>
          </a:p>
          <a:p>
            <a:pPr lvl="1"/>
            <a:r>
              <a:rPr lang="en-GB" altLang="ko-KR" sz="2000" dirty="0" smtClean="0"/>
              <a:t>For example</a:t>
            </a:r>
          </a:p>
          <a:p>
            <a:pPr lvl="2"/>
            <a:r>
              <a:rPr lang="en-GB" altLang="ko-KR" sz="1800" dirty="0" smtClean="0"/>
              <a:t>In 802.11-like system: Link 1 and 2 are operating on different channel</a:t>
            </a:r>
          </a:p>
          <a:p>
            <a:pPr lvl="2"/>
            <a:r>
              <a:rPr lang="en-GB" altLang="ko-KR" sz="1800" dirty="0" smtClean="0"/>
              <a:t>In </a:t>
            </a:r>
            <a:r>
              <a:rPr lang="en-GB" altLang="ko-KR" sz="1800" dirty="0" err="1" smtClean="0"/>
              <a:t>FlashlinQ</a:t>
            </a:r>
            <a:r>
              <a:rPr lang="en-GB" altLang="ko-KR" sz="1800" dirty="0" smtClean="0"/>
              <a:t>-like system: Link 1 and 2 are asynchronous</a:t>
            </a:r>
          </a:p>
          <a:p>
            <a:pPr lvl="1"/>
            <a:r>
              <a:rPr lang="en-GB" altLang="ko-KR" sz="2000" dirty="0" smtClean="0">
                <a:solidFill>
                  <a:prstClr val="black"/>
                </a:solidFill>
              </a:rPr>
              <a:t>Characteristics</a:t>
            </a:r>
          </a:p>
          <a:p>
            <a:pPr lvl="2"/>
            <a:r>
              <a:rPr lang="en-GB" altLang="ko-KR" sz="1800" dirty="0" smtClean="0">
                <a:solidFill>
                  <a:prstClr val="black"/>
                </a:solidFill>
              </a:rPr>
              <a:t>Protocol design is simple</a:t>
            </a:r>
          </a:p>
          <a:p>
            <a:pPr lvl="2"/>
            <a:r>
              <a:rPr lang="en-GB" altLang="ko-KR" sz="1800" dirty="0" smtClean="0">
                <a:solidFill>
                  <a:prstClr val="black"/>
                </a:solidFill>
              </a:rPr>
              <a:t>Resource utilization is inefficient</a:t>
            </a:r>
          </a:p>
          <a:p>
            <a:pPr lvl="2"/>
            <a:r>
              <a:rPr lang="en-GB" altLang="ko-KR" sz="1800" dirty="0" smtClean="0">
                <a:solidFill>
                  <a:prstClr val="black"/>
                </a:solidFill>
              </a:rPr>
              <a:t>System performance isn’t guaranteed</a:t>
            </a:r>
          </a:p>
          <a:p>
            <a:pPr lvl="1"/>
            <a:endParaRPr lang="en-GB" altLang="ko-KR" sz="2200" dirty="0" smtClean="0"/>
          </a:p>
        </p:txBody>
      </p:sp>
      <p:pic>
        <p:nvPicPr>
          <p:cNvPr id="16386" name="Picture 2"/>
          <p:cNvPicPr>
            <a:picLocks noChangeAspect="1" noChangeArrowheads="1"/>
          </p:cNvPicPr>
          <p:nvPr/>
        </p:nvPicPr>
        <p:blipFill>
          <a:blip r:embed="rId2"/>
          <a:srcRect/>
          <a:stretch>
            <a:fillRect/>
          </a:stretch>
        </p:blipFill>
        <p:spPr bwMode="auto">
          <a:xfrm>
            <a:off x="5190338" y="3857628"/>
            <a:ext cx="3953662" cy="2434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Concurrent communications type</a:t>
            </a:r>
            <a:endParaRPr lang="ko-KR" altLang="en-US"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5</a:t>
            </a:r>
            <a:endParaRPr kumimoji="0" lang="en-US" altLang="ko-KR" sz="1400" dirty="0">
              <a:latin typeface="Times New Roman" pitchFamily="18" charset="0"/>
              <a:cs typeface="Times New Roman" pitchFamily="18" charset="0"/>
            </a:endParaRPr>
          </a:p>
        </p:txBody>
      </p:sp>
      <p:sp>
        <p:nvSpPr>
          <p:cNvPr id="7" name="내용 개체 틀 2"/>
          <p:cNvSpPr>
            <a:spLocks noGrp="1"/>
          </p:cNvSpPr>
          <p:nvPr>
            <p:ph idx="1"/>
          </p:nvPr>
        </p:nvSpPr>
        <p:spPr>
          <a:xfrm>
            <a:off x="457200" y="1371600"/>
            <a:ext cx="8229600" cy="5029200"/>
          </a:xfrm>
        </p:spPr>
        <p:txBody>
          <a:bodyPr>
            <a:normAutofit/>
          </a:bodyPr>
          <a:lstStyle/>
          <a:p>
            <a:r>
              <a:rPr lang="en-US" altLang="ko-KR" sz="2400" dirty="0" smtClean="0"/>
              <a:t>Dependent </a:t>
            </a:r>
            <a:r>
              <a:rPr lang="en-US" altLang="ko-KR" sz="2400" dirty="0" smtClean="0"/>
              <a:t>concurrent link</a:t>
            </a:r>
            <a:r>
              <a:rPr lang="en-GB" altLang="ko-KR" sz="2400" dirty="0" smtClean="0"/>
              <a:t> model</a:t>
            </a:r>
            <a:endParaRPr lang="en-GB" altLang="ko-KR" sz="2400" dirty="0" smtClean="0"/>
          </a:p>
          <a:p>
            <a:pPr lvl="1"/>
            <a:r>
              <a:rPr lang="en-GB" altLang="ko-KR" sz="2000" dirty="0" smtClean="0"/>
              <a:t>Concurrent links are dependent</a:t>
            </a:r>
          </a:p>
          <a:p>
            <a:pPr lvl="2"/>
            <a:r>
              <a:rPr lang="en-GB" altLang="ko-KR" sz="1800" dirty="0" smtClean="0"/>
              <a:t>Resource allocation is coupled </a:t>
            </a:r>
            <a:endParaRPr lang="en-GB" altLang="ko-KR" sz="1800" dirty="0" smtClean="0"/>
          </a:p>
          <a:p>
            <a:pPr lvl="2"/>
            <a:r>
              <a:rPr lang="en-GB" altLang="ko-KR" sz="1800" dirty="0" smtClean="0"/>
              <a:t>Each link </a:t>
            </a:r>
            <a:r>
              <a:rPr lang="en-GB" altLang="ko-KR" sz="1800" dirty="0" smtClean="0"/>
              <a:t>affects </a:t>
            </a:r>
            <a:r>
              <a:rPr lang="en-GB" altLang="ko-KR" sz="1800" dirty="0" smtClean="0"/>
              <a:t>operation of </a:t>
            </a:r>
            <a:r>
              <a:rPr lang="en-GB" altLang="ko-KR" sz="1800" dirty="0" smtClean="0"/>
              <a:t>other links</a:t>
            </a:r>
            <a:endParaRPr lang="en-GB" altLang="ko-KR" sz="1800" dirty="0" smtClean="0"/>
          </a:p>
          <a:p>
            <a:pPr lvl="1"/>
            <a:r>
              <a:rPr lang="en-GB" altLang="ko-KR" sz="2000" dirty="0" smtClean="0"/>
              <a:t>For example</a:t>
            </a:r>
          </a:p>
          <a:p>
            <a:pPr lvl="2"/>
            <a:r>
              <a:rPr lang="en-GB" altLang="ko-KR" sz="1800" dirty="0" smtClean="0"/>
              <a:t>In 802.11-like system: Link 1 and 2 are operating on same channel</a:t>
            </a:r>
          </a:p>
          <a:p>
            <a:pPr lvl="2"/>
            <a:r>
              <a:rPr lang="en-GB" altLang="ko-KR" sz="1800" dirty="0" smtClean="0"/>
              <a:t>In </a:t>
            </a:r>
            <a:r>
              <a:rPr lang="en-GB" altLang="ko-KR" sz="1800" dirty="0" err="1" smtClean="0"/>
              <a:t>FlashlinQ</a:t>
            </a:r>
            <a:r>
              <a:rPr lang="en-GB" altLang="ko-KR" sz="1800" dirty="0" smtClean="0"/>
              <a:t>-like system: Link 1 and 2 are synchronized and operating on same phase</a:t>
            </a:r>
          </a:p>
          <a:p>
            <a:pPr lvl="1"/>
            <a:r>
              <a:rPr lang="en-GB" altLang="ko-KR" sz="2000" dirty="0" smtClean="0">
                <a:solidFill>
                  <a:prstClr val="black"/>
                </a:solidFill>
              </a:rPr>
              <a:t>Characteristics</a:t>
            </a:r>
          </a:p>
          <a:p>
            <a:pPr lvl="2"/>
            <a:r>
              <a:rPr lang="en-GB" altLang="ko-KR" sz="1800" dirty="0" smtClean="0">
                <a:solidFill>
                  <a:prstClr val="black"/>
                </a:solidFill>
              </a:rPr>
              <a:t>Resource utilization is efficient</a:t>
            </a:r>
          </a:p>
          <a:p>
            <a:pPr lvl="2"/>
            <a:r>
              <a:rPr lang="en-GB" altLang="ko-KR" sz="1800" dirty="0" smtClean="0">
                <a:solidFill>
                  <a:prstClr val="black"/>
                </a:solidFill>
              </a:rPr>
              <a:t>System performance is guaranteed</a:t>
            </a:r>
          </a:p>
          <a:p>
            <a:pPr lvl="2"/>
            <a:r>
              <a:rPr lang="en-GB" altLang="ko-KR" sz="1800" dirty="0" smtClean="0">
                <a:solidFill>
                  <a:prstClr val="black"/>
                </a:solidFill>
              </a:rPr>
              <a:t>Protocol design is complex</a:t>
            </a:r>
          </a:p>
          <a:p>
            <a:pPr lvl="2"/>
            <a:endParaRPr lang="en-GB" altLang="ko-KR" sz="1800" dirty="0" smtClean="0">
              <a:solidFill>
                <a:prstClr val="black"/>
              </a:solidFill>
            </a:endParaRPr>
          </a:p>
          <a:p>
            <a:pPr lvl="0">
              <a:buNone/>
            </a:pPr>
            <a:r>
              <a:rPr lang="en-GB" altLang="ko-KR" sz="2400" dirty="0" smtClean="0">
                <a:solidFill>
                  <a:prstClr val="black"/>
                </a:solidFill>
              </a:rPr>
              <a:t>        → Suitable for PAC !</a:t>
            </a:r>
          </a:p>
          <a:p>
            <a:pPr lvl="2"/>
            <a:endParaRPr lang="en-GB" altLang="ko-KR" sz="1800" dirty="0" smtClean="0">
              <a:solidFill>
                <a:prstClr val="black"/>
              </a:solidFill>
            </a:endParaRPr>
          </a:p>
        </p:txBody>
      </p:sp>
      <p:pic>
        <p:nvPicPr>
          <p:cNvPr id="15363" name="Picture 3"/>
          <p:cNvPicPr>
            <a:picLocks noChangeAspect="1" noChangeArrowheads="1"/>
          </p:cNvPicPr>
          <p:nvPr/>
        </p:nvPicPr>
        <p:blipFill>
          <a:blip r:embed="rId2"/>
          <a:srcRect/>
          <a:stretch>
            <a:fillRect/>
          </a:stretch>
        </p:blipFill>
        <p:spPr bwMode="auto">
          <a:xfrm>
            <a:off x="5359502" y="3929066"/>
            <a:ext cx="3784498" cy="2330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4000" dirty="0" smtClean="0"/>
              <a:t>Current D2D standard</a:t>
            </a:r>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
        <p:nvSpPr>
          <p:cNvPr id="7" name="내용 개체 틀 2"/>
          <p:cNvSpPr>
            <a:spLocks noGrp="1"/>
          </p:cNvSpPr>
          <p:nvPr>
            <p:ph idx="1"/>
          </p:nvPr>
        </p:nvSpPr>
        <p:spPr>
          <a:xfrm>
            <a:off x="457200" y="1371600"/>
            <a:ext cx="8186766" cy="5029200"/>
          </a:xfrm>
        </p:spPr>
        <p:txBody>
          <a:bodyPr>
            <a:normAutofit/>
          </a:bodyPr>
          <a:lstStyle/>
          <a:p>
            <a:r>
              <a:rPr lang="en-US" altLang="ko-KR" sz="2400" dirty="0" smtClean="0"/>
              <a:t>Wi-Fi Direct</a:t>
            </a:r>
          </a:p>
          <a:p>
            <a:pPr lvl="1"/>
            <a:r>
              <a:rPr lang="en-US" altLang="ko-KR" sz="2000" dirty="0" smtClean="0"/>
              <a:t>The operation is based on IEEE 802.11 PHY/MAC</a:t>
            </a:r>
          </a:p>
          <a:p>
            <a:pPr lvl="1"/>
            <a:r>
              <a:rPr lang="en-US" altLang="ko-KR" sz="2000" dirty="0" smtClean="0"/>
              <a:t>Concurrent communication </a:t>
            </a:r>
            <a:r>
              <a:rPr lang="en-US" altLang="ko-KR" sz="2000" dirty="0" smtClean="0"/>
              <a:t>can be </a:t>
            </a:r>
            <a:r>
              <a:rPr lang="en-US" altLang="ko-KR" sz="2000" dirty="0" smtClean="0"/>
              <a:t>supported over both </a:t>
            </a:r>
            <a:r>
              <a:rPr lang="en-US" altLang="ko-KR" sz="2000" dirty="0" smtClean="0"/>
              <a:t>models</a:t>
            </a:r>
            <a:endParaRPr lang="en-US" altLang="ko-KR" sz="2000" dirty="0" smtClean="0"/>
          </a:p>
          <a:p>
            <a:pPr lvl="1"/>
            <a:r>
              <a:rPr lang="en-US" altLang="ko-KR" sz="2000" dirty="0" smtClean="0"/>
              <a:t>However, the topology is highly limited, because it uses AP&amp;STA technologies </a:t>
            </a:r>
          </a:p>
          <a:p>
            <a:pPr lvl="2"/>
            <a:r>
              <a:rPr lang="en-US" altLang="ko-KR" sz="1800" dirty="0" smtClean="0"/>
              <a:t>There are AP-like device and STA-like device</a:t>
            </a:r>
          </a:p>
          <a:p>
            <a:pPr lvl="2"/>
            <a:r>
              <a:rPr lang="en-US" altLang="ko-KR" sz="1800" dirty="0" smtClean="0"/>
              <a:t>AP-like device only communicates STA-like device, and vice versa</a:t>
            </a:r>
          </a:p>
          <a:p>
            <a:r>
              <a:rPr lang="en-US" altLang="ko-KR" sz="2400" dirty="0" err="1" smtClean="0"/>
              <a:t>FlashLinQ</a:t>
            </a:r>
            <a:endParaRPr lang="en-US" altLang="ko-KR" sz="2400" dirty="0" smtClean="0"/>
          </a:p>
          <a:p>
            <a:pPr lvl="1"/>
            <a:r>
              <a:rPr lang="en-US" altLang="ko-KR" sz="2000" dirty="0" smtClean="0"/>
              <a:t>The operation is based on </a:t>
            </a:r>
            <a:r>
              <a:rPr lang="en-US" altLang="ko-KR" sz="2000" dirty="0" smtClean="0"/>
              <a:t>centralized synchronous </a:t>
            </a:r>
            <a:r>
              <a:rPr lang="en-US" altLang="ko-KR" sz="2000" dirty="0" smtClean="0"/>
              <a:t>system</a:t>
            </a:r>
          </a:p>
          <a:p>
            <a:pPr lvl="1"/>
            <a:r>
              <a:rPr lang="en-US" altLang="ko-KR" sz="2000" dirty="0" smtClean="0"/>
              <a:t>Concurrent communication is supported over </a:t>
            </a:r>
            <a:r>
              <a:rPr lang="en-US" altLang="ko-KR" sz="2000" dirty="0" smtClean="0"/>
              <a:t>dependent </a:t>
            </a:r>
            <a:r>
              <a:rPr lang="en-US" altLang="ko-KR" sz="2000" dirty="0" smtClean="0"/>
              <a:t>concurrent link </a:t>
            </a:r>
            <a:r>
              <a:rPr lang="en-US" altLang="ko-KR" sz="2000" dirty="0" smtClean="0"/>
              <a:t>model</a:t>
            </a:r>
            <a:endParaRPr lang="en-US" altLang="ko-KR" sz="2000" dirty="0" smtClean="0"/>
          </a:p>
          <a:p>
            <a:pPr lvl="2"/>
            <a:r>
              <a:rPr lang="en-US" altLang="ko-KR" sz="1800" dirty="0" smtClean="0"/>
              <a:t>Global </a:t>
            </a:r>
            <a:r>
              <a:rPr lang="en-US" altLang="ko-KR" sz="1800" dirty="0" smtClean="0"/>
              <a:t>synchronization is </a:t>
            </a:r>
            <a:r>
              <a:rPr lang="en-US" altLang="ko-KR" sz="1800" dirty="0" smtClean="0"/>
              <a:t>required !</a:t>
            </a:r>
            <a:endParaRPr lang="en-US" altLang="ko-KR"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altLang="ko-KR" sz="2400" dirty="0" smtClean="0"/>
              <a:t>This proposal introduces concurrent communications issue for PAC</a:t>
            </a:r>
          </a:p>
          <a:p>
            <a:r>
              <a:rPr lang="en-US" altLang="ko-KR" sz="2400" dirty="0" smtClean="0"/>
              <a:t>We proposed that PAC should satisfy demand for concurrent communications</a:t>
            </a:r>
          </a:p>
          <a:p>
            <a:pPr lvl="1"/>
            <a:r>
              <a:rPr lang="en-US" altLang="ko-KR" sz="2000" dirty="0" smtClean="0"/>
              <a:t>Dependent concurrent </a:t>
            </a:r>
            <a:r>
              <a:rPr lang="en-US" altLang="ko-KR" sz="2000" dirty="0" smtClean="0"/>
              <a:t>link model </a:t>
            </a:r>
            <a:r>
              <a:rPr lang="en-US" altLang="ko-KR" sz="2000" dirty="0" smtClean="0"/>
              <a:t>is suitable for </a:t>
            </a:r>
            <a:r>
              <a:rPr lang="en-US" altLang="ko-KR" sz="2000" dirty="0" smtClean="0"/>
              <a:t>PAC</a:t>
            </a:r>
          </a:p>
          <a:p>
            <a:pPr lvl="1"/>
            <a:r>
              <a:rPr lang="en-US" altLang="ko-KR" sz="2000" dirty="0" smtClean="0"/>
              <a:t>Main features of PAC should be guaranteed when we design concurrent </a:t>
            </a:r>
            <a:r>
              <a:rPr lang="en-US" altLang="ko-KR" sz="2000" dirty="0" smtClean="0"/>
              <a:t>communications </a:t>
            </a:r>
            <a:r>
              <a:rPr lang="en-US" altLang="ko-KR" sz="2000" dirty="0" smtClean="0"/>
              <a:t>model</a:t>
            </a:r>
          </a:p>
          <a:p>
            <a:pPr lvl="2"/>
            <a:r>
              <a:rPr lang="en-US" altLang="ko-KR" sz="1800" dirty="0" smtClean="0"/>
              <a:t>Fully distributed topology</a:t>
            </a:r>
          </a:p>
          <a:p>
            <a:pPr lvl="2"/>
            <a:r>
              <a:rPr lang="en-US" altLang="ko-KR" sz="1800" dirty="0" smtClean="0"/>
              <a:t>Infrastructure-less</a:t>
            </a:r>
          </a:p>
          <a:p>
            <a:pPr lvl="2"/>
            <a:endParaRPr lang="en-US" altLang="ko-KR" sz="1800" dirty="0" smtClean="0"/>
          </a:p>
          <a:p>
            <a:pPr lvl="2"/>
            <a:endParaRPr lang="en-US" altLang="ko-KR" sz="1600" dirty="0" smtClean="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7</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170566</TotalTime>
  <Words>423</Words>
  <Application>Microsoft Office PowerPoint</Application>
  <PresentationFormat>화면 슬라이드 쇼(4:3)</PresentationFormat>
  <Paragraphs>80</Paragraphs>
  <Slides>7</Slides>
  <Notes>1</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7</vt:i4>
      </vt:variant>
    </vt:vector>
  </HeadingPairs>
  <TitlesOfParts>
    <vt:vector size="9" baseType="lpstr">
      <vt:lpstr>Office Theme</vt:lpstr>
      <vt:lpstr>Visio</vt:lpstr>
      <vt:lpstr>슬라이드 1</vt:lpstr>
      <vt:lpstr>Concurrent communications</vt:lpstr>
      <vt:lpstr>Recap of TGD</vt:lpstr>
      <vt:lpstr>Concurrent communications type</vt:lpstr>
      <vt:lpstr>Concurrent communications type</vt:lpstr>
      <vt:lpstr>Current D2D standard</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Suhwook Kim</cp:lastModifiedBy>
  <cp:revision>2261</cp:revision>
  <dcterms:created xsi:type="dcterms:W3CDTF">2010-05-03T18:32:55Z</dcterms:created>
  <dcterms:modified xsi:type="dcterms:W3CDTF">2013-03-18T04:34:47Z</dcterms:modified>
</cp:coreProperties>
</file>