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507" r:id="rId2"/>
    <p:sldId id="508" r:id="rId3"/>
    <p:sldId id="509" r:id="rId4"/>
    <p:sldId id="510" r:id="rId5"/>
    <p:sldId id="511" r:id="rId6"/>
    <p:sldId id="514" r:id="rId7"/>
    <p:sldId id="518" r:id="rId8"/>
    <p:sldId id="517" r:id="rId9"/>
    <p:sldId id="519" r:id="rId10"/>
    <p:sldId id="520" r:id="rId11"/>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7E4BD"/>
    <a:srgbClr val="0033CC"/>
    <a:srgbClr val="006600"/>
    <a:srgbClr val="D46C2C"/>
    <a:srgbClr val="000000"/>
    <a:srgbClr val="FF99FF"/>
    <a:srgbClr val="E33E1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600" autoAdjust="0"/>
    <p:restoredTop sz="79822" autoAdjust="0"/>
  </p:normalViewPr>
  <p:slideViewPr>
    <p:cSldViewPr>
      <p:cViewPr>
        <p:scale>
          <a:sx n="75" d="100"/>
          <a:sy n="75" d="100"/>
        </p:scale>
        <p:origin x="-14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608" y="-102"/>
      </p:cViewPr>
      <p:guideLst>
        <p:guide orient="horz" pos="3110"/>
        <p:guide pos="214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50443" y="1"/>
            <a:ext cx="2945659" cy="493712"/>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2013-03-18</a:t>
            </a:fld>
            <a:endParaRPr lang="ko-KR" altLang="en-US"/>
          </a:p>
        </p:txBody>
      </p:sp>
      <p:sp>
        <p:nvSpPr>
          <p:cNvPr id="4" name="바닥글 개체 틀 3"/>
          <p:cNvSpPr>
            <a:spLocks noGrp="1"/>
          </p:cNvSpPr>
          <p:nvPr>
            <p:ph type="ftr" sz="quarter" idx="2"/>
          </p:nvPr>
        </p:nvSpPr>
        <p:spPr>
          <a:xfrm>
            <a:off x="0" y="9378825"/>
            <a:ext cx="2945659" cy="493712"/>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50443" y="9378825"/>
            <a:ext cx="2945659" cy="493712"/>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1"/>
            <a:ext cx="2945659" cy="493712"/>
          </a:xfrm>
          <a:prstGeom prst="rect">
            <a:avLst/>
          </a:prstGeom>
        </p:spPr>
        <p:txBody>
          <a:bodyPr vert="horz" lIns="91440" tIns="45720" rIns="91440" bIns="45720" rtlCol="0"/>
          <a:lstStyle>
            <a:lvl1pPr algn="r">
              <a:defRPr sz="1200"/>
            </a:lvl1pPr>
          </a:lstStyle>
          <a:p>
            <a:fld id="{1F29679F-BA6A-46AA-9605-E3ADEF6577B1}" type="datetimeFigureOut">
              <a:rPr lang="en-US" smtClean="0"/>
              <a:pPr/>
              <a:t>3/18/2013</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5"/>
            <a:ext cx="2945659"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5"/>
            <a:ext cx="2945659" cy="493712"/>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3/18/2013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b="0">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doc.: IEEE 15-13-0128-00-0008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3/18/2013</a:t>
            </a:fld>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doc.: IEEE 15-13-0128-00-0008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04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51AB54A1-AFFF-42DF-8FF1-9DD863B84ED7}"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3/18/2013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Analysis of synchronization under PAC situation</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smtClean="0">
                <a:latin typeface="Times New Roman" pitchFamily="18" charset="0"/>
                <a:ea typeface="굴림" pitchFamily="50" charset="-127"/>
                <a:cs typeface="Times New Roman" pitchFamily="18" charset="0"/>
              </a:rPr>
              <a:t>March </a:t>
            </a:r>
            <a:r>
              <a:rPr kumimoji="0" lang="en-US" altLang="ko-KR" sz="1600" dirty="0" smtClean="0">
                <a:latin typeface="Times New Roman" pitchFamily="18" charset="0"/>
                <a:ea typeface="굴림" pitchFamily="50" charset="-127"/>
                <a:cs typeface="Times New Roman" pitchFamily="18" charset="0"/>
              </a:rPr>
              <a:t>18</a:t>
            </a:r>
            <a:r>
              <a:rPr kumimoji="0" lang="en-US" altLang="ko-KR" sz="1600" baseline="30000" dirty="0" smtClean="0">
                <a:latin typeface="Times New Roman" pitchFamily="18" charset="0"/>
                <a:ea typeface="굴림" pitchFamily="50" charset="-127"/>
                <a:cs typeface="Times New Roman" pitchFamily="18" charset="0"/>
              </a:rPr>
              <a:t>th</a:t>
            </a:r>
            <a:r>
              <a:rPr kumimoji="0" lang="en-US" altLang="ko-KR" sz="1600" dirty="0" smtClean="0">
                <a:latin typeface="Times New Roman" pitchFamily="18" charset="0"/>
                <a:ea typeface="굴림" pitchFamily="50" charset="-127"/>
                <a:cs typeface="Times New Roman" pitchFamily="18" charset="0"/>
              </a:rPr>
              <a:t>, 2013</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Jinyoung Chun , </a:t>
            </a:r>
            <a:r>
              <a:rPr kumimoji="0" lang="en-US" altLang="ko-KR" sz="1600" dirty="0" smtClean="0">
                <a:latin typeface="Times New Roman" pitchFamily="18" charset="0"/>
                <a:ea typeface="굴림" pitchFamily="50" charset="-127"/>
                <a:cs typeface="Times New Roman" pitchFamily="18" charset="0"/>
              </a:rPr>
              <a:t>Suhwook Kim, </a:t>
            </a:r>
            <a:r>
              <a:rPr lang="en-US" altLang="ko-KR" sz="1600" dirty="0" smtClean="0">
                <a:latin typeface="Times New Roman" pitchFamily="18" charset="0"/>
                <a:ea typeface="굴림" pitchFamily="50" charset="-127"/>
                <a:cs typeface="Times New Roman" pitchFamily="18" charset="0"/>
              </a:rPr>
              <a:t>HanGyu Cho</a:t>
            </a:r>
            <a:r>
              <a:rPr kumimoji="0" lang="en-US" altLang="ko-KR" sz="1600" dirty="0" smtClean="0">
                <a:latin typeface="Times New Roman" pitchFamily="18" charset="0"/>
                <a:ea typeface="굴림" pitchFamily="50" charset="-127"/>
                <a:cs typeface="Times New Roman" pitchFamily="18" charset="0"/>
              </a:rPr>
              <a:t> (LG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+82-31-450-1918,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jiny.chun@l</a:t>
            </a:r>
            <a:r>
              <a:rPr kumimoji="0" lang="en-US" altLang="ko-KR" sz="1600" dirty="0" smtClean="0">
                <a:latin typeface="Times New Roman" pitchFamily="18" charset="0"/>
                <a:ea typeface="굴림" pitchFamily="50" charset="-127"/>
                <a:cs typeface="Times New Roman" pitchFamily="18" charset="0"/>
              </a:rPr>
              <a:t>ge.com</a:t>
            </a: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 </a:t>
            </a:r>
            <a:r>
              <a:rPr kumimoji="0" lang="en-US" altLang="ko-KR" sz="1600" dirty="0" smtClean="0">
                <a:latin typeface="Times New Roman" pitchFamily="18" charset="0"/>
                <a:ea typeface="굴림" pitchFamily="50" charset="-127"/>
                <a:cs typeface="Times New Roman" pitchFamily="18" charset="0"/>
              </a:rPr>
              <a:t>For discussion about synchronization under PAC situation</a:t>
            </a:r>
            <a:endParaRPr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kumimoji="0" lang="en-US" altLang="ko-KR" sz="1600" dirty="0" smtClean="0">
                <a:latin typeface="Times New Roman" pitchFamily="18" charset="0"/>
                <a:ea typeface="굴림" pitchFamily="50" charset="-127"/>
                <a:cs typeface="Times New Roman" pitchFamily="18" charset="0"/>
              </a:rPr>
              <a:t>Analysis of </a:t>
            </a:r>
            <a:r>
              <a:rPr lang="en-US" altLang="ko-KR" sz="1600" dirty="0" smtClean="0">
                <a:latin typeface="Times New Roman" pitchFamily="18" charset="0"/>
                <a:ea typeface="굴림" pitchFamily="50" charset="-127"/>
                <a:cs typeface="Times New Roman" pitchFamily="18" charset="0"/>
              </a:rPr>
              <a:t>synchronization under PAC situation</a:t>
            </a:r>
            <a:endParaRPr kumimoji="0" lang="en-US" altLang="ko-KR" sz="1600" dirty="0">
              <a:latin typeface="Times New Roman" pitchFamily="18" charset="0"/>
              <a:ea typeface="굴림" pitchFamily="50" charset="-127"/>
              <a:cs typeface="Times New Roman" pitchFamily="18" charset="0"/>
            </a:endParaRP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Discussion for PFD</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600" dirty="0" smtClean="0"/>
              <a:t>Conclusions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This proposal </a:t>
            </a:r>
            <a:r>
              <a:rPr lang="en-US" altLang="ko-KR" sz="2400" dirty="0" smtClean="0"/>
              <a:t>analyzes </a:t>
            </a:r>
            <a:r>
              <a:rPr lang="en-US" altLang="ko-KR" sz="2400" dirty="0" smtClean="0"/>
              <a:t>synchronization issues in unlicensed </a:t>
            </a:r>
            <a:r>
              <a:rPr lang="en-US" altLang="ko-KR" sz="2400" dirty="0" smtClean="0"/>
              <a:t>band.</a:t>
            </a:r>
            <a:endParaRPr lang="en-US" altLang="ko-KR" sz="2400" dirty="0" smtClean="0"/>
          </a:p>
          <a:p>
            <a:r>
              <a:rPr lang="en-US" altLang="ko-KR" sz="2400" dirty="0" smtClean="0"/>
              <a:t>We proposed that PAC should provide</a:t>
            </a:r>
          </a:p>
          <a:p>
            <a:pPr lvl="1"/>
            <a:r>
              <a:rPr lang="en-US" altLang="ko-KR" sz="2000" dirty="0" smtClean="0"/>
              <a:t>Synchronization for resource efficiency &amp; power </a:t>
            </a:r>
            <a:r>
              <a:rPr lang="en-US" altLang="ko-KR" sz="2000" dirty="0" smtClean="0"/>
              <a:t>saving.</a:t>
            </a:r>
            <a:endParaRPr lang="en-US" altLang="ko-KR" sz="2000" dirty="0" smtClean="0"/>
          </a:p>
          <a:p>
            <a:pPr lvl="1"/>
            <a:r>
              <a:rPr lang="en-US" altLang="ko-KR" sz="2000" dirty="0" smtClean="0"/>
              <a:t>Group synchronization without </a:t>
            </a:r>
            <a:r>
              <a:rPr lang="en-US" altLang="ko-KR" sz="2000" dirty="0" smtClean="0"/>
              <a:t>infrastructure.</a:t>
            </a:r>
            <a:endParaRPr lang="en-US" altLang="ko-KR" sz="2000" dirty="0" smtClean="0"/>
          </a:p>
          <a:p>
            <a:pPr lvl="1"/>
            <a:r>
              <a:rPr lang="en-US" altLang="ko-KR" sz="2000" dirty="0" smtClean="0"/>
              <a:t>Slot-level synchronization in contention-based channel  with the consideration on system </a:t>
            </a:r>
            <a:r>
              <a:rPr lang="en-US" altLang="ko-KR" sz="2000" dirty="0" smtClean="0"/>
              <a:t>overhead.</a:t>
            </a:r>
            <a:endParaRPr lang="en-US" altLang="ko-KR"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Contents</a:t>
            </a:r>
            <a:endParaRPr lang="ko-KR" altLang="en-US" dirty="0"/>
          </a:p>
        </p:txBody>
      </p:sp>
      <p:sp>
        <p:nvSpPr>
          <p:cNvPr id="3" name="내용 개체 틀 2"/>
          <p:cNvSpPr>
            <a:spLocks noGrp="1"/>
          </p:cNvSpPr>
          <p:nvPr>
            <p:ph idx="1"/>
          </p:nvPr>
        </p:nvSpPr>
        <p:spPr>
          <a:xfrm>
            <a:off x="457200" y="1371600"/>
            <a:ext cx="8229600" cy="4953000"/>
          </a:xfrm>
        </p:spPr>
        <p:txBody>
          <a:bodyPr>
            <a:normAutofit fontScale="92500" lnSpcReduction="10000"/>
          </a:bodyPr>
          <a:lstStyle/>
          <a:p>
            <a:r>
              <a:rPr lang="en-US" altLang="ko-KR" sz="2400" dirty="0" smtClean="0"/>
              <a:t>Basic features in PAC</a:t>
            </a:r>
          </a:p>
          <a:p>
            <a:pPr lvl="1"/>
            <a:endParaRPr lang="en-US" altLang="ko-KR" sz="2000" dirty="0" smtClean="0"/>
          </a:p>
          <a:p>
            <a:r>
              <a:rPr lang="en-US" altLang="ko-KR" sz="2400" dirty="0" smtClean="0"/>
              <a:t>Analysis of PAC features</a:t>
            </a:r>
          </a:p>
          <a:p>
            <a:pPr lvl="1"/>
            <a:r>
              <a:rPr lang="en-US" altLang="ko-KR" sz="2100" dirty="0" smtClean="0"/>
              <a:t>Unlicensed bands</a:t>
            </a:r>
          </a:p>
          <a:p>
            <a:pPr lvl="1"/>
            <a:r>
              <a:rPr lang="en-US" altLang="ko-KR" sz="2100" dirty="0" smtClean="0"/>
              <a:t>Peer to peer communications </a:t>
            </a:r>
          </a:p>
          <a:p>
            <a:pPr lvl="1"/>
            <a:r>
              <a:rPr lang="en-US" altLang="ko-KR" sz="2100" dirty="0" smtClean="0"/>
              <a:t>Infrastructure-less communications</a:t>
            </a:r>
          </a:p>
          <a:p>
            <a:pPr lvl="1"/>
            <a:r>
              <a:rPr lang="en-US" altLang="ko-KR" sz="2100" dirty="0" smtClean="0"/>
              <a:t>Fully distributed communications</a:t>
            </a:r>
          </a:p>
          <a:p>
            <a:pPr lvl="1"/>
            <a:endParaRPr lang="en-US" altLang="ko-KR" sz="2000" dirty="0" smtClean="0"/>
          </a:p>
          <a:p>
            <a:r>
              <a:rPr lang="en-US" altLang="ko-KR" sz="2400" dirty="0" smtClean="0"/>
              <a:t>Synchronization under the PAC features</a:t>
            </a:r>
          </a:p>
          <a:p>
            <a:pPr lvl="1"/>
            <a:r>
              <a:rPr lang="en-US" altLang="ko-KR" sz="2100" dirty="0" smtClean="0"/>
              <a:t>Synchronization vs. no synchronization</a:t>
            </a:r>
          </a:p>
          <a:p>
            <a:pPr lvl="1"/>
            <a:r>
              <a:rPr lang="en-US" altLang="ko-KR" sz="2100" dirty="0" smtClean="0"/>
              <a:t>Group synchronization vs. global synchronization</a:t>
            </a:r>
          </a:p>
          <a:p>
            <a:pPr lvl="1"/>
            <a:r>
              <a:rPr lang="en-US" altLang="ko-KR" sz="2100" dirty="0" smtClean="0"/>
              <a:t>Slot-level synchronization </a:t>
            </a:r>
            <a:r>
              <a:rPr lang="en-US" altLang="ko-KR" sz="2100" dirty="0" smtClean="0"/>
              <a:t>vs. </a:t>
            </a:r>
            <a:r>
              <a:rPr lang="en-US" altLang="ko-KR" sz="2100" dirty="0" smtClean="0"/>
              <a:t>Symbol-level synchronization</a:t>
            </a:r>
            <a:endParaRPr lang="en-US" altLang="ko-KR" sz="2100" dirty="0" smtClean="0"/>
          </a:p>
          <a:p>
            <a:pPr lvl="1"/>
            <a:endParaRPr lang="en-US" altLang="ko-KR" sz="2000" dirty="0" smtClean="0"/>
          </a:p>
          <a:p>
            <a:pPr marL="342900" lvl="1" indent="-342900">
              <a:buFont typeface="Arial" pitchFamily="34" charset="0"/>
              <a:buChar char="•"/>
            </a:pPr>
            <a:r>
              <a:rPr lang="en-US" altLang="ko-KR" sz="2400" dirty="0" smtClean="0"/>
              <a:t>Conclusion</a:t>
            </a:r>
            <a:endParaRPr lang="en-US" altLang="ko-KR" sz="2400" dirty="0" smtClean="0"/>
          </a:p>
          <a:p>
            <a:pPr marL="342900" lvl="1" indent="-342900">
              <a:buFont typeface="Arial" pitchFamily="34" charset="0"/>
              <a:buChar char="•"/>
            </a:pPr>
            <a:endParaRPr lang="en-US" altLang="ko-KR"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4000" dirty="0" smtClean="0"/>
              <a:t>Basic features in PAC</a:t>
            </a:r>
            <a:endParaRPr lang="ko-KR" altLang="en-US" dirty="0"/>
          </a:p>
        </p:txBody>
      </p:sp>
      <p:sp>
        <p:nvSpPr>
          <p:cNvPr id="3" name="내용 개체 틀 2"/>
          <p:cNvSpPr>
            <a:spLocks noGrp="1"/>
          </p:cNvSpPr>
          <p:nvPr>
            <p:ph idx="1"/>
          </p:nvPr>
        </p:nvSpPr>
        <p:spPr>
          <a:xfrm>
            <a:off x="457200" y="1371600"/>
            <a:ext cx="8229600" cy="4953000"/>
          </a:xfrm>
        </p:spPr>
        <p:txBody>
          <a:bodyPr>
            <a:normAutofit/>
          </a:bodyPr>
          <a:lstStyle/>
          <a:p>
            <a:r>
              <a:rPr lang="en-US" altLang="ko-KR" sz="2400" dirty="0" smtClean="0"/>
              <a:t>PAC in PAR</a:t>
            </a:r>
          </a:p>
          <a:p>
            <a:pPr lvl="1"/>
            <a:r>
              <a:rPr lang="en-US" altLang="ko-KR" sz="2000" dirty="0" smtClean="0"/>
              <a:t>Optimized for </a:t>
            </a:r>
            <a:r>
              <a:rPr lang="en-US" altLang="ko-KR" sz="2000" b="1" dirty="0" smtClean="0"/>
              <a:t>peer to peer </a:t>
            </a:r>
            <a:r>
              <a:rPr lang="en-US" altLang="ko-KR" sz="2000" dirty="0" smtClean="0"/>
              <a:t>and </a:t>
            </a:r>
            <a:r>
              <a:rPr lang="en-US" altLang="ko-KR" sz="2000" b="1" dirty="0" smtClean="0"/>
              <a:t>infrastructure-less </a:t>
            </a:r>
            <a:r>
              <a:rPr lang="en-US" altLang="ko-KR" sz="2000" dirty="0" smtClean="0"/>
              <a:t>communications with </a:t>
            </a:r>
            <a:r>
              <a:rPr lang="en-US" altLang="ko-KR" sz="2000" b="1" dirty="0" smtClean="0"/>
              <a:t>fully distributed</a:t>
            </a:r>
            <a:r>
              <a:rPr lang="en-US" altLang="ko-KR" sz="2000" dirty="0" smtClean="0"/>
              <a:t> coordination</a:t>
            </a:r>
            <a:endParaRPr lang="ko-KR" altLang="ko-KR" sz="2000" dirty="0" smtClean="0"/>
          </a:p>
          <a:p>
            <a:endParaRPr lang="en-GB" altLang="ko-KR" sz="2400" dirty="0" smtClean="0"/>
          </a:p>
          <a:p>
            <a:r>
              <a:rPr lang="en-GB" altLang="ko-KR" sz="2400" dirty="0" smtClean="0"/>
              <a:t>Operation frequencies in TGD</a:t>
            </a:r>
          </a:p>
          <a:p>
            <a:pPr lvl="1"/>
            <a:r>
              <a:rPr lang="en-GB" altLang="ko-KR" sz="2000" dirty="0" smtClean="0"/>
              <a:t>All PDs shall operate in selected globally available unlicensed/licensed bands, below 11 GHz. There are 4 candidate bands;</a:t>
            </a:r>
            <a:endParaRPr lang="ko-KR" altLang="ko-KR" sz="2000" dirty="0" smtClean="0"/>
          </a:p>
          <a:p>
            <a:pPr lvl="2"/>
            <a:r>
              <a:rPr lang="en-GB" altLang="ko-KR" sz="1800" dirty="0" smtClean="0"/>
              <a:t>Unlicensed Sub 1 GHz band</a:t>
            </a:r>
            <a:endParaRPr lang="ko-KR" altLang="ko-KR" sz="1800" dirty="0" smtClean="0"/>
          </a:p>
          <a:p>
            <a:pPr lvl="2"/>
            <a:r>
              <a:rPr lang="en-GB" altLang="ko-KR" sz="1800" dirty="0" smtClean="0"/>
              <a:t>Unlicensed 2.4 GHz, 5 GHz ISM band</a:t>
            </a:r>
            <a:endParaRPr lang="ko-KR" altLang="ko-KR" sz="1800" dirty="0" smtClean="0"/>
          </a:p>
          <a:p>
            <a:pPr lvl="2"/>
            <a:r>
              <a:rPr lang="en-GB" altLang="ko-KR" sz="1800" dirty="0" smtClean="0"/>
              <a:t>Unlicensed 6 ~ 10 GHz UWB band</a:t>
            </a:r>
            <a:endParaRPr lang="ko-KR" altLang="ko-KR" sz="1800" dirty="0" smtClean="0"/>
          </a:p>
          <a:p>
            <a:pPr lvl="2"/>
            <a:r>
              <a:rPr lang="en-GB" altLang="ko-KR" sz="1800" dirty="0" smtClean="0"/>
              <a:t>Licensed bands</a:t>
            </a:r>
          </a:p>
          <a:p>
            <a:pPr lvl="1">
              <a:buNone/>
            </a:pPr>
            <a:r>
              <a:rPr lang="en-GB" altLang="ko-KR" sz="1800" b="1" dirty="0" smtClean="0">
                <a:sym typeface="Wingdings" pitchFamily="2" charset="2"/>
              </a:rPr>
              <a:t> In this slide,</a:t>
            </a:r>
            <a:r>
              <a:rPr lang="en-GB" altLang="ko-KR" sz="1800" b="1" dirty="0" smtClean="0"/>
              <a:t> we focus on unlicensed </a:t>
            </a:r>
            <a:r>
              <a:rPr lang="en-GB" altLang="ko-KR" sz="1800" b="1" dirty="0" smtClean="0"/>
              <a:t>2.4GHz, 5GHz ISM bands</a:t>
            </a:r>
            <a:r>
              <a:rPr lang="en-GB" altLang="ko-KR" sz="1800" b="1" dirty="0" smtClean="0"/>
              <a:t>.</a:t>
            </a:r>
            <a:endParaRPr lang="en-US" altLang="ko-KR" sz="16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4000" dirty="0" smtClean="0"/>
              <a:t>Analysis of PAC features</a:t>
            </a:r>
            <a:endParaRPr lang="ko-KR" altLang="en-US" dirty="0"/>
          </a:p>
        </p:txBody>
      </p:sp>
      <p:sp>
        <p:nvSpPr>
          <p:cNvPr id="3" name="내용 개체 틀 2"/>
          <p:cNvSpPr>
            <a:spLocks noGrp="1"/>
          </p:cNvSpPr>
          <p:nvPr>
            <p:ph idx="1"/>
          </p:nvPr>
        </p:nvSpPr>
        <p:spPr>
          <a:xfrm>
            <a:off x="457200" y="1371600"/>
            <a:ext cx="8229600" cy="3962400"/>
          </a:xfrm>
        </p:spPr>
        <p:txBody>
          <a:bodyPr>
            <a:normAutofit/>
          </a:bodyPr>
          <a:lstStyle/>
          <a:p>
            <a:r>
              <a:rPr lang="en-US" altLang="ko-KR" sz="2400" dirty="0" smtClean="0"/>
              <a:t>Unlicensed bands</a:t>
            </a:r>
          </a:p>
          <a:p>
            <a:pPr lvl="1"/>
            <a:r>
              <a:rPr lang="en-US" altLang="ko-KR" sz="2000" dirty="0" smtClean="0"/>
              <a:t>It’s free to use the channels so long as systems comply with the regulation rule.</a:t>
            </a:r>
          </a:p>
          <a:p>
            <a:pPr lvl="1"/>
            <a:r>
              <a:rPr lang="en-US" altLang="ko-KR" sz="2000" dirty="0" smtClean="0"/>
              <a:t>The system to use the bands shall operate to </a:t>
            </a:r>
            <a:r>
              <a:rPr lang="en-US" altLang="ko-KR" sz="2000" b="1" dirty="0" smtClean="0"/>
              <a:t>contention-based</a:t>
            </a:r>
            <a:r>
              <a:rPr lang="en-US" altLang="ko-KR" sz="2000" dirty="0" smtClean="0"/>
              <a:t> and ‘Listen before transmission’. PAC also must follow it.</a:t>
            </a:r>
          </a:p>
          <a:p>
            <a:pPr lvl="1"/>
            <a:r>
              <a:rPr lang="en-US" altLang="ko-KR" sz="2000" dirty="0" smtClean="0"/>
              <a:t>The bands are vulnerable to interference . Moreover, in recent years uses of these bands are the fastest-growing. So PAC must have solution of interference avoidance/reduction.</a:t>
            </a:r>
          </a:p>
          <a:p>
            <a:pPr lvl="1"/>
            <a:r>
              <a:rPr lang="en-US" altLang="ko-KR" sz="2000" dirty="0" smtClean="0"/>
              <a:t>The bands consist of many channels. So PAC must operate in </a:t>
            </a:r>
            <a:r>
              <a:rPr lang="en-US" altLang="ko-KR" sz="2000" b="1" dirty="0" smtClean="0"/>
              <a:t>multi- channel environment</a:t>
            </a:r>
            <a:r>
              <a:rPr lang="en-US" altLang="ko-KR" sz="2000" dirty="0" smtClean="0"/>
              <a:t>.</a:t>
            </a:r>
          </a:p>
          <a:p>
            <a:pPr lvl="2"/>
            <a:r>
              <a:rPr lang="en-US" altLang="ko-KR" sz="1800" dirty="0" smtClean="0"/>
              <a:t>e.g. 5GH channel configuration in US (refer to IEEE802.11ac)</a:t>
            </a:r>
          </a:p>
        </p:txBody>
      </p:sp>
      <p:pic>
        <p:nvPicPr>
          <p:cNvPr id="1030" name="Picture 6"/>
          <p:cNvPicPr>
            <a:picLocks noChangeAspect="1" noChangeArrowheads="1"/>
          </p:cNvPicPr>
          <p:nvPr/>
        </p:nvPicPr>
        <p:blipFill>
          <a:blip r:embed="rId2" cstate="print"/>
          <a:srcRect l="3345" t="12651" r="7108" b="40325"/>
          <a:stretch>
            <a:fillRect/>
          </a:stretch>
        </p:blipFill>
        <p:spPr bwMode="auto">
          <a:xfrm>
            <a:off x="1981200" y="5105400"/>
            <a:ext cx="4665387"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of PAC features (Cont’d)</a:t>
            </a:r>
            <a:endParaRPr lang="ko-KR" altLang="en-US" dirty="0"/>
          </a:p>
        </p:txBody>
      </p:sp>
      <p:sp>
        <p:nvSpPr>
          <p:cNvPr id="3" name="내용 개체 틀 2"/>
          <p:cNvSpPr>
            <a:spLocks noGrp="1"/>
          </p:cNvSpPr>
          <p:nvPr>
            <p:ph idx="1"/>
          </p:nvPr>
        </p:nvSpPr>
        <p:spPr>
          <a:xfrm>
            <a:off x="457200" y="1447800"/>
            <a:ext cx="8229600" cy="4678363"/>
          </a:xfrm>
        </p:spPr>
        <p:txBody>
          <a:bodyPr>
            <a:normAutofit/>
          </a:bodyPr>
          <a:lstStyle/>
          <a:p>
            <a:r>
              <a:rPr lang="en-US" altLang="ko-KR" sz="2400" dirty="0" smtClean="0"/>
              <a:t>Peer to peer communications </a:t>
            </a:r>
          </a:p>
          <a:p>
            <a:pPr lvl="1"/>
            <a:r>
              <a:rPr lang="en-US" altLang="ko-KR" sz="2000" dirty="0" smtClean="0"/>
              <a:t>PAC supports multiple 1:1 and 1:n peer-to-peer communications. That is, a PD can connect to multiple groups.</a:t>
            </a:r>
          </a:p>
          <a:p>
            <a:r>
              <a:rPr lang="en-US" altLang="ko-KR" sz="2400" dirty="0" smtClean="0"/>
              <a:t>Infrastructure-less communications</a:t>
            </a:r>
          </a:p>
          <a:p>
            <a:pPr lvl="1"/>
            <a:r>
              <a:rPr lang="en-US" altLang="ko-KR" sz="2000" dirty="0" smtClean="0"/>
              <a:t>There is no control tower/scheduler over whole PDs. That is, it’s difficult to do the globally optimized operation such as global synchronization, efficient frequency resource allocation, etc.</a:t>
            </a:r>
          </a:p>
          <a:p>
            <a:r>
              <a:rPr lang="en-US" altLang="ko-KR" sz="2400" dirty="0" smtClean="0"/>
              <a:t>Fully distributed communications</a:t>
            </a:r>
          </a:p>
          <a:p>
            <a:pPr lvl="1"/>
            <a:r>
              <a:rPr lang="en-US" altLang="ko-KR" sz="2000" dirty="0" smtClean="0"/>
              <a:t>There is no a permanent group owner for group communication. Maybe each PD can consider each different group. Or PDs can transmit/receive the negotiation signals to make common group.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4000" dirty="0" smtClean="0"/>
              <a:t>Synchronization</a:t>
            </a:r>
            <a:endParaRPr lang="ko-KR" altLang="en-US" dirty="0"/>
          </a:p>
        </p:txBody>
      </p:sp>
      <p:sp>
        <p:nvSpPr>
          <p:cNvPr id="3" name="내용 개체 틀 2"/>
          <p:cNvSpPr>
            <a:spLocks noGrp="1"/>
          </p:cNvSpPr>
          <p:nvPr>
            <p:ph idx="1"/>
          </p:nvPr>
        </p:nvSpPr>
        <p:spPr>
          <a:xfrm>
            <a:off x="457200" y="1524000"/>
            <a:ext cx="8229600" cy="4602163"/>
          </a:xfrm>
        </p:spPr>
        <p:txBody>
          <a:bodyPr>
            <a:normAutofit fontScale="92500" lnSpcReduction="10000"/>
          </a:bodyPr>
          <a:lstStyle/>
          <a:p>
            <a:r>
              <a:rPr lang="en-US" altLang="ko-KR" sz="2600" dirty="0" smtClean="0"/>
              <a:t>Synchronization vs. no synchronization</a:t>
            </a:r>
          </a:p>
          <a:p>
            <a:pPr lvl="1"/>
            <a:r>
              <a:rPr lang="en-US" altLang="ko-KR" sz="2200" dirty="0" smtClean="0"/>
              <a:t>At first it has to be decided which PAC supports synchronization or not. Because it affects the frame configuration, resource allocation, etc.</a:t>
            </a:r>
          </a:p>
          <a:p>
            <a:pPr lvl="1"/>
            <a:r>
              <a:rPr lang="en-US" altLang="ko-KR" sz="2200" dirty="0" smtClean="0"/>
              <a:t>Comparison</a:t>
            </a:r>
          </a:p>
          <a:p>
            <a:pPr lvl="2"/>
            <a:r>
              <a:rPr lang="en-US" altLang="ko-KR" sz="2000" dirty="0" smtClean="0"/>
              <a:t>Sync signaling overhead</a:t>
            </a:r>
          </a:p>
          <a:p>
            <a:pPr lvl="3"/>
            <a:r>
              <a:rPr lang="en-US" altLang="ko-KR" sz="1900" dirty="0" smtClean="0"/>
              <a:t>PD shall transmits  the sync signal for synchronization. And PD may transmits/receives the signaling for information of synchronization, e.g. time information . It wastes radio resource.</a:t>
            </a:r>
          </a:p>
          <a:p>
            <a:pPr lvl="2"/>
            <a:r>
              <a:rPr lang="en-US" altLang="ko-KR" sz="2000" dirty="0" smtClean="0"/>
              <a:t>Resource efficiency &amp; power consumption</a:t>
            </a:r>
          </a:p>
          <a:p>
            <a:pPr lvl="3"/>
            <a:r>
              <a:rPr lang="en-US" altLang="ko-KR" sz="1900" dirty="0" smtClean="0"/>
              <a:t>In synchronized system, resource can be divided by usage. E.g. discovery slot, communication slot. Then PD can access the region only when it’s needed and PD can save the power.</a:t>
            </a:r>
          </a:p>
          <a:p>
            <a:pPr lvl="3"/>
            <a:r>
              <a:rPr lang="en-US" altLang="ko-KR" sz="1900" dirty="0" smtClean="0"/>
              <a:t>When PD tries to discover in other channel, the PD can go to the channel and discover other PDs without discovery loss in the current channel if discovery slots are well-managed among the channels.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t>Synchronization (Cont’d)</a:t>
            </a:r>
            <a:endParaRPr lang="ko-KR" altLang="en-US" dirty="0"/>
          </a:p>
        </p:txBody>
      </p:sp>
      <p:sp>
        <p:nvSpPr>
          <p:cNvPr id="3" name="내용 개체 틀 2"/>
          <p:cNvSpPr>
            <a:spLocks noGrp="1"/>
          </p:cNvSpPr>
          <p:nvPr>
            <p:ph idx="1"/>
          </p:nvPr>
        </p:nvSpPr>
        <p:spPr>
          <a:xfrm>
            <a:off x="457200" y="1524000"/>
            <a:ext cx="8229600" cy="4602163"/>
          </a:xfrm>
        </p:spPr>
        <p:txBody>
          <a:bodyPr>
            <a:noAutofit/>
          </a:bodyPr>
          <a:lstStyle/>
          <a:p>
            <a:r>
              <a:rPr lang="en-US" altLang="ko-KR" sz="2400" b="1" dirty="0" smtClean="0"/>
              <a:t>Group synchronization</a:t>
            </a:r>
            <a:r>
              <a:rPr lang="en-US" altLang="ko-KR" sz="2400" dirty="0" smtClean="0"/>
              <a:t> vs. global synchronization</a:t>
            </a:r>
          </a:p>
          <a:p>
            <a:pPr lvl="1"/>
            <a:r>
              <a:rPr lang="en-US" altLang="ko-KR" sz="2000" dirty="0" smtClean="0"/>
              <a:t>Global synchronization</a:t>
            </a:r>
          </a:p>
          <a:p>
            <a:pPr lvl="2"/>
            <a:r>
              <a:rPr lang="en-US" altLang="ko-KR" sz="1800" dirty="0" smtClean="0"/>
              <a:t>Whole PDs are synchronized each other. They has the same time reference.</a:t>
            </a:r>
          </a:p>
          <a:p>
            <a:pPr lvl="1"/>
            <a:r>
              <a:rPr lang="en-US" altLang="ko-KR" sz="2000" dirty="0" smtClean="0"/>
              <a:t>Group synchronization</a:t>
            </a:r>
          </a:p>
          <a:p>
            <a:pPr lvl="2"/>
            <a:r>
              <a:rPr lang="en-US" altLang="ko-KR" sz="1800" dirty="0" smtClean="0"/>
              <a:t>PDs which try discovery or communication, are synchronized each other.</a:t>
            </a:r>
          </a:p>
          <a:p>
            <a:pPr lvl="1"/>
            <a:r>
              <a:rPr lang="en-US" altLang="ko-KR" sz="2000" dirty="0" smtClean="0"/>
              <a:t>Comparison</a:t>
            </a:r>
          </a:p>
          <a:p>
            <a:pPr lvl="2"/>
            <a:r>
              <a:rPr lang="en-US" altLang="ko-KR" sz="1800" dirty="0" smtClean="0"/>
              <a:t>PAC doesn’t have any control tower because of infrastructure-less peer-to-peer communication. So it’s difficult to make the global synchronization.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4000" dirty="0" smtClean="0"/>
              <a:t>Synchronization (Cont’d)</a:t>
            </a:r>
            <a:endParaRPr lang="ko-KR" altLang="en-US" sz="4000" dirty="0"/>
          </a:p>
        </p:txBody>
      </p:sp>
      <p:sp>
        <p:nvSpPr>
          <p:cNvPr id="3" name="내용 개체 틀 2"/>
          <p:cNvSpPr>
            <a:spLocks noGrp="1"/>
          </p:cNvSpPr>
          <p:nvPr>
            <p:ph idx="1"/>
          </p:nvPr>
        </p:nvSpPr>
        <p:spPr>
          <a:xfrm>
            <a:off x="457200" y="1447800"/>
            <a:ext cx="8229600" cy="4678363"/>
          </a:xfrm>
        </p:spPr>
        <p:txBody>
          <a:bodyPr>
            <a:noAutofit/>
          </a:bodyPr>
          <a:lstStyle/>
          <a:p>
            <a:r>
              <a:rPr lang="en-US" altLang="ko-KR" sz="2400" b="1" dirty="0" smtClean="0"/>
              <a:t>Slot-level synchronization </a:t>
            </a:r>
            <a:r>
              <a:rPr lang="en-US" altLang="ko-KR" sz="2400" dirty="0" smtClean="0"/>
              <a:t>vs. symbol-level synchronization</a:t>
            </a:r>
          </a:p>
          <a:p>
            <a:pPr lvl="1"/>
            <a:r>
              <a:rPr lang="en-US" altLang="ko-KR" sz="2000" dirty="0" smtClean="0"/>
              <a:t>Symbol-level synchronization </a:t>
            </a:r>
          </a:p>
          <a:p>
            <a:pPr lvl="2"/>
            <a:r>
              <a:rPr lang="en-US" altLang="ko-KR" sz="1800" dirty="0" smtClean="0"/>
              <a:t>Symbol-level synchronization that the signal’s arrival times are same of PDs in a group by compensating </a:t>
            </a:r>
            <a:r>
              <a:rPr lang="en-US" altLang="ko-KR" sz="1800" dirty="0" err="1" smtClean="0"/>
              <a:t>tx</a:t>
            </a:r>
            <a:r>
              <a:rPr lang="en-US" altLang="ko-KR" sz="1800" dirty="0" smtClean="0"/>
              <a:t>/</a:t>
            </a:r>
            <a:r>
              <a:rPr lang="en-US" altLang="ko-KR" sz="1800" dirty="0" err="1" smtClean="0"/>
              <a:t>rx</a:t>
            </a:r>
            <a:r>
              <a:rPr lang="en-US" altLang="ko-KR" sz="1800" dirty="0" smtClean="0"/>
              <a:t> delay. </a:t>
            </a:r>
          </a:p>
          <a:p>
            <a:pPr lvl="1"/>
            <a:r>
              <a:rPr lang="en-US" altLang="ko-KR" sz="2000" dirty="0" smtClean="0"/>
              <a:t>Slot-level synchronization</a:t>
            </a:r>
          </a:p>
          <a:p>
            <a:pPr lvl="2"/>
            <a:r>
              <a:rPr lang="en-US" altLang="ko-KR" sz="1800" dirty="0" smtClean="0"/>
              <a:t>To make time period by usage, </a:t>
            </a:r>
            <a:r>
              <a:rPr lang="en-US" altLang="ko-KR" sz="1800" dirty="0" err="1" smtClean="0"/>
              <a:t>e.g</a:t>
            </a:r>
            <a:r>
              <a:rPr lang="en-US" altLang="ko-KR" sz="1800" dirty="0" smtClean="0"/>
              <a:t>, discovery </a:t>
            </a:r>
            <a:r>
              <a:rPr lang="en-US" altLang="ko-KR" sz="1800" dirty="0" smtClean="0"/>
              <a:t>slot, </a:t>
            </a:r>
            <a:r>
              <a:rPr lang="en-US" altLang="ko-KR" sz="1800" dirty="0" smtClean="0"/>
              <a:t>communication </a:t>
            </a:r>
            <a:r>
              <a:rPr lang="en-US" altLang="ko-KR" sz="1800" dirty="0" smtClean="0"/>
              <a:t>slot. </a:t>
            </a:r>
            <a:r>
              <a:rPr lang="en-US" altLang="ko-KR" sz="1800" dirty="0" smtClean="0"/>
              <a:t>PDs transmit/receive signals by the usage with contention-based manner in the period.</a:t>
            </a:r>
          </a:p>
          <a:p>
            <a:pPr lvl="1"/>
            <a:r>
              <a:rPr lang="en-US" altLang="ko-KR" sz="2000" dirty="0" smtClean="0"/>
              <a:t>Comparison</a:t>
            </a:r>
          </a:p>
          <a:p>
            <a:pPr lvl="2"/>
            <a:r>
              <a:rPr lang="en-US" altLang="ko-KR" sz="1800" dirty="0" smtClean="0"/>
              <a:t>Signaling overhead</a:t>
            </a:r>
          </a:p>
          <a:p>
            <a:pPr lvl="3"/>
            <a:r>
              <a:rPr lang="en-US" altLang="ko-KR" sz="1800" dirty="0" smtClean="0"/>
              <a:t>Symbol-level sync </a:t>
            </a:r>
            <a:r>
              <a:rPr lang="en-US" altLang="ko-KR" sz="1800" dirty="0" smtClean="0"/>
              <a:t>needs more signaling/calculation overhead for sync. </a:t>
            </a:r>
          </a:p>
          <a:p>
            <a:pPr lvl="3"/>
            <a:r>
              <a:rPr lang="en-US" altLang="ko-KR" sz="1800" dirty="0" smtClean="0"/>
              <a:t>If PD has multiple connections in multiple channels, the overhead is multiple times of the number of channels.</a:t>
            </a:r>
          </a:p>
          <a:p>
            <a:pPr lvl="3"/>
            <a:endParaRPr lang="en-US" altLang="ko-KR"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600" dirty="0" smtClean="0"/>
              <a:t>Synchronization (Cont’d)</a:t>
            </a:r>
            <a:endParaRPr lang="ko-KR" altLang="en-US" dirty="0"/>
          </a:p>
        </p:txBody>
      </p:sp>
      <p:sp>
        <p:nvSpPr>
          <p:cNvPr id="3" name="내용 개체 틀 2"/>
          <p:cNvSpPr>
            <a:spLocks noGrp="1"/>
          </p:cNvSpPr>
          <p:nvPr>
            <p:ph idx="1"/>
          </p:nvPr>
        </p:nvSpPr>
        <p:spPr/>
        <p:txBody>
          <a:bodyPr>
            <a:normAutofit lnSpcReduction="10000"/>
          </a:bodyPr>
          <a:lstStyle/>
          <a:p>
            <a:pPr lvl="1"/>
            <a:r>
              <a:rPr lang="en-US" altLang="ko-KR" sz="2000" dirty="0" smtClean="0"/>
              <a:t>Comparison (Cont’d)</a:t>
            </a:r>
          </a:p>
          <a:p>
            <a:pPr lvl="2"/>
            <a:r>
              <a:rPr lang="en-US" altLang="ko-KR" sz="1800" dirty="0" smtClean="0"/>
              <a:t>Signaling overhead (Cont’d)</a:t>
            </a:r>
          </a:p>
          <a:p>
            <a:pPr lvl="3"/>
            <a:r>
              <a:rPr lang="en-US" altLang="ko-KR" sz="1800" dirty="0" smtClean="0"/>
              <a:t>When PD has multi </a:t>
            </a:r>
            <a:r>
              <a:rPr lang="en-US" altLang="ko-KR" sz="1800" dirty="0" smtClean="0"/>
              <a:t>connections in the multi channels, </a:t>
            </a:r>
            <a:r>
              <a:rPr lang="en-US" altLang="ko-KR" sz="1800" dirty="0" smtClean="0"/>
              <a:t>the PD has to announce the information about the channel moving to connected PDs or </a:t>
            </a:r>
            <a:r>
              <a:rPr lang="en-US" altLang="ko-KR" sz="1800" dirty="0" smtClean="0"/>
              <a:t>PDs, which </a:t>
            </a:r>
            <a:r>
              <a:rPr lang="en-US" altLang="ko-KR" sz="1800" dirty="0" smtClean="0"/>
              <a:t>try </a:t>
            </a:r>
            <a:r>
              <a:rPr lang="en-US" altLang="ko-KR" sz="1800" dirty="0" smtClean="0"/>
              <a:t>discovery, </a:t>
            </a:r>
            <a:r>
              <a:rPr lang="en-US" altLang="ko-KR" sz="1800" dirty="0" smtClean="0"/>
              <a:t>for avoiding connection/discovery signal loss in the current channel. </a:t>
            </a:r>
            <a:r>
              <a:rPr lang="en-US" altLang="ko-KR" sz="1800" dirty="0" smtClean="0"/>
              <a:t>For example, the information is when the PD is moving, when the PD is coming back, etc. </a:t>
            </a:r>
            <a:r>
              <a:rPr lang="en-US" altLang="ko-KR" sz="1800" dirty="0" smtClean="0"/>
              <a:t>The signaling overhead of </a:t>
            </a:r>
            <a:r>
              <a:rPr lang="en-US" altLang="ko-KR" sz="1800" dirty="0" smtClean="0"/>
              <a:t>symbol-level sync </a:t>
            </a:r>
            <a:r>
              <a:rPr lang="en-US" altLang="ko-KR" sz="1800" dirty="0" smtClean="0"/>
              <a:t>is  larger than of </a:t>
            </a:r>
            <a:r>
              <a:rPr lang="en-US" altLang="ko-KR" sz="1800" dirty="0" smtClean="0"/>
              <a:t>slot-</a:t>
            </a:r>
            <a:r>
              <a:rPr lang="en-US" altLang="ko-KR" sz="1800" dirty="0" err="1" smtClean="0"/>
              <a:t>levle</a:t>
            </a:r>
            <a:r>
              <a:rPr lang="en-US" altLang="ko-KR" sz="1800" dirty="0" smtClean="0"/>
              <a:t> </a:t>
            </a:r>
            <a:r>
              <a:rPr lang="en-US" altLang="ko-KR" sz="1800" dirty="0" smtClean="0"/>
              <a:t>sync.</a:t>
            </a:r>
          </a:p>
          <a:p>
            <a:pPr lvl="2"/>
            <a:r>
              <a:rPr lang="en-US" altLang="ko-KR" sz="1800" dirty="0" smtClean="0"/>
              <a:t>Resource </a:t>
            </a:r>
            <a:r>
              <a:rPr lang="en-US" altLang="ko-KR" sz="1800" dirty="0" smtClean="0"/>
              <a:t>efficiency</a:t>
            </a:r>
          </a:p>
          <a:p>
            <a:pPr lvl="3"/>
            <a:r>
              <a:rPr lang="en-US" altLang="ko-KR" sz="1800" dirty="0" smtClean="0"/>
              <a:t>Resource efficiency can be more obtained in symbol-level synchronization.</a:t>
            </a:r>
          </a:p>
          <a:p>
            <a:pPr lvl="3"/>
            <a:r>
              <a:rPr lang="en-US" altLang="ko-KR" sz="1800" dirty="0" smtClean="0"/>
              <a:t>But, PD shall operate to contention-based </a:t>
            </a:r>
            <a:r>
              <a:rPr lang="en-US" altLang="ko-KR" sz="1800" dirty="0" smtClean="0"/>
              <a:t>manner in unlicensed band even </a:t>
            </a:r>
            <a:r>
              <a:rPr lang="en-US" altLang="ko-KR" sz="1800" dirty="0" smtClean="0"/>
              <a:t>if PDs are </a:t>
            </a:r>
            <a:r>
              <a:rPr lang="en-US" altLang="ko-KR" sz="1800" dirty="0" smtClean="0"/>
              <a:t>synchronized. So </a:t>
            </a:r>
            <a:r>
              <a:rPr lang="en-US" altLang="ko-KR" sz="1800" dirty="0" smtClean="0"/>
              <a:t>we can’t guarantee that PAC signal is received </a:t>
            </a:r>
            <a:r>
              <a:rPr lang="en-US" altLang="ko-KR" sz="1800" dirty="0" smtClean="0"/>
              <a:t>correctly. </a:t>
            </a:r>
            <a:r>
              <a:rPr lang="en-US" altLang="ko-KR" sz="1800" dirty="0" smtClean="0"/>
              <a:t>So it’s not sure that symbol-level sync is </a:t>
            </a:r>
            <a:r>
              <a:rPr lang="en-US" altLang="ko-KR" sz="1800" dirty="0" smtClean="0"/>
              <a:t>more useful in </a:t>
            </a:r>
            <a:r>
              <a:rPr lang="en-US" altLang="ko-KR" sz="1800" dirty="0" smtClean="0"/>
              <a:t>licensed band.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179510</TotalTime>
  <Words>906</Words>
  <Application>Microsoft Office PowerPoint</Application>
  <PresentationFormat>화면 슬라이드 쇼(4:3)</PresentationFormat>
  <Paragraphs>96</Paragraphs>
  <Slides>10</Slides>
  <Notes>3</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Office Theme</vt:lpstr>
      <vt:lpstr>슬라이드 1</vt:lpstr>
      <vt:lpstr>Contents</vt:lpstr>
      <vt:lpstr>Basic features in PAC</vt:lpstr>
      <vt:lpstr>Analysis of PAC features</vt:lpstr>
      <vt:lpstr>Analysis of PAC features (Cont’d)</vt:lpstr>
      <vt:lpstr>Synchronization</vt:lpstr>
      <vt:lpstr>Synchronization (Cont’d)</vt:lpstr>
      <vt:lpstr>Synchronization (Cont’d)</vt:lpstr>
      <vt:lpstr>Synchronization (Cont’d)</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jiny.chun</cp:lastModifiedBy>
  <cp:revision>2723</cp:revision>
  <dcterms:created xsi:type="dcterms:W3CDTF">2010-05-03T18:32:55Z</dcterms:created>
  <dcterms:modified xsi:type="dcterms:W3CDTF">2013-03-18T02:38:43Z</dcterms:modified>
</cp:coreProperties>
</file>