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60" r:id="rId4"/>
    <p:sldId id="265" r:id="rId5"/>
    <p:sldId id="267" r:id="rId6"/>
    <p:sldId id="269" r:id="rId7"/>
    <p:sldId id="270" r:id="rId8"/>
    <p:sldId id="262" r:id="rId9"/>
    <p:sldId id="263" r:id="rId10"/>
    <p:sldId id="266" r:id="rId11"/>
    <p:sldId id="264"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varScale="1">
        <p:scale>
          <a:sx n="75" d="100"/>
          <a:sy n="75" d="100"/>
        </p:scale>
        <p:origin x="-161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DA5B34A2-FBD8-4451-BC0F-ED7F2658DAE0}"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04683550-F92A-4E8B-9E22-231D1EB821E7}"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D3E88260-E695-419A-8218-5B16E620B41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DB8ADFFD-9032-469B-B778-71FF8ABF572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3D79093F-5F5C-4283-B0B7-722907D9EAD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4D46D5E5-F766-4CB4-B6F4-89F5D3FF275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69652BD9-49F6-43A8-8CCB-227FBA04565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14C96472-C0CB-4ACB-8058-0D52E7A24FE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68A41D3D-5305-45E3-A639-6B5B25BAA3A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C649234C-4D60-4329-A9EF-8F0F563C22F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dirty="0" smtClean="0"/>
              <a:t>March 2013</a:t>
            </a:r>
            <a:endParaRPr 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dirty="0" smtClean="0"/>
              <a:t>Ed Callaway, Sunrise Micro Devices, et al.&gt;</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EA948106-AB3F-40E7-BB24-16CDA155A9FE}" type="slidenum">
              <a:rPr lang="en-US"/>
              <a:pPr/>
              <a:t>‹#›</a:t>
            </a:fld>
            <a:endParaRPr lang="en-US"/>
          </a:p>
        </p:txBody>
      </p:sp>
      <p:sp>
        <p:nvSpPr>
          <p:cNvPr id="5" name="TextBox 4"/>
          <p:cNvSpPr txBox="1"/>
          <p:nvPr userDrawn="1"/>
        </p:nvSpPr>
        <p:spPr>
          <a:xfrm>
            <a:off x="7882590" y="394144"/>
            <a:ext cx="1337610" cy="215444"/>
          </a:xfrm>
          <a:prstGeom prst="rect">
            <a:avLst/>
          </a:prstGeom>
          <a:solidFill>
            <a:schemeClr val="bg1"/>
          </a:solidFill>
        </p:spPr>
        <p:txBody>
          <a:bodyPr wrap="square" lIns="0" tIns="0" rIns="0" bIns="0" rtlCol="0">
            <a:spAutoFit/>
          </a:bodyPr>
          <a:lstStyle/>
          <a:p>
            <a:r>
              <a:rPr lang="en-US" sz="1400" b="1" dirty="0" smtClean="0"/>
              <a:t>13-0125-02-004q</a:t>
            </a:r>
            <a:endParaRPr lang="en-US" sz="1400" b="1"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65B65535-8D86-4803-89C0-149B116A267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B66AB4CC-6480-4B0B-B723-F11643D88270}"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AF2E67C7-2019-48D3-A459-E190679AC5C1}"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dirty="0"/>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TextBox 10"/>
          <p:cNvSpPr txBox="1"/>
          <p:nvPr userDrawn="1"/>
        </p:nvSpPr>
        <p:spPr>
          <a:xfrm>
            <a:off x="7882590" y="394144"/>
            <a:ext cx="1337610" cy="215444"/>
          </a:xfrm>
          <a:prstGeom prst="rect">
            <a:avLst/>
          </a:prstGeom>
          <a:solidFill>
            <a:schemeClr val="bg1"/>
          </a:solidFill>
        </p:spPr>
        <p:txBody>
          <a:bodyPr wrap="square" lIns="0" tIns="0" rIns="0" bIns="0" rtlCol="0">
            <a:spAutoFit/>
          </a:bodyPr>
          <a:lstStyle/>
          <a:p>
            <a:r>
              <a:rPr lang="en-US" sz="1400" b="1" dirty="0" smtClean="0"/>
              <a:t>13-0125-02-004q</a:t>
            </a:r>
            <a:endParaRPr lang="en-US"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avid.flynn@arm.com" TargetMode="External"/><Relationship Id="rId2" Type="http://schemas.openxmlformats.org/officeDocument/2006/relationships/hyperlink" Target="mailto:ed@sunrisemicro.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web.archive.org/web/20060816050117/http:/www.sal-c.org/" TargetMode="External"/><Relationship Id="rId2" Type="http://schemas.openxmlformats.org/officeDocument/2006/relationships/hyperlink" Target="http://news.cnet.com/Smart-label-consortium-identifies-itself/2100-1017_3-992933.html"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March 2013</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3"/>
          <p:cNvSpPr>
            <a:spLocks noGrp="1"/>
          </p:cNvSpPr>
          <p:nvPr>
            <p:ph type="sldNum" sz="quarter" idx="12"/>
          </p:nvPr>
        </p:nvSpPr>
        <p:spPr/>
        <p:txBody>
          <a:bodyPr/>
          <a:lstStyle/>
          <a:p>
            <a:r>
              <a:rPr lang="en-US"/>
              <a:t>Slide </a:t>
            </a:r>
            <a:fld id="{E78F58E7-C9EC-442E-A601-76B170F24ED2}" type="slidenum">
              <a:rPr lang="en-US"/>
              <a:pPr/>
              <a:t>1</a:t>
            </a:fld>
            <a:endParaRPr lang="en-US"/>
          </a:p>
        </p:txBody>
      </p:sp>
      <p:sp>
        <p:nvSpPr>
          <p:cNvPr id="27651" name="Rectangle 3"/>
          <p:cNvSpPr>
            <a:spLocks noChangeArrowheads="1"/>
          </p:cNvSpPr>
          <p:nvPr/>
        </p:nvSpPr>
        <p:spPr bwMode="auto">
          <a:xfrm>
            <a:off x="152400" y="609600"/>
            <a:ext cx="8991600" cy="5232202"/>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t>Large Volume ULP Applications</a:t>
            </a:r>
            <a:r>
              <a:rPr lang="en-US" sz="1600" dirty="0"/>
              <a:t>	</a:t>
            </a:r>
          </a:p>
          <a:p>
            <a:r>
              <a:rPr lang="en-US" sz="1600" b="1" dirty="0"/>
              <a:t>Date Submitted: </a:t>
            </a:r>
            <a:r>
              <a:rPr lang="en-US" sz="1600" dirty="0" smtClean="0"/>
              <a:t>18 March 2013</a:t>
            </a:r>
            <a:endParaRPr lang="en-US" sz="1600" dirty="0"/>
          </a:p>
          <a:p>
            <a:r>
              <a:rPr lang="en-US" sz="1600" b="1" dirty="0"/>
              <a:t>Source:</a:t>
            </a:r>
            <a:r>
              <a:rPr lang="en-US" sz="1600" dirty="0"/>
              <a:t> </a:t>
            </a:r>
            <a:r>
              <a:rPr lang="en-US" sz="1600" dirty="0" smtClean="0"/>
              <a:t>Ed Callaway;  </a:t>
            </a:r>
            <a:r>
              <a:rPr lang="en-US" sz="1600" b="1" dirty="0" smtClean="0"/>
              <a:t>Company: </a:t>
            </a:r>
            <a:r>
              <a:rPr lang="en-US" sz="1600" dirty="0" smtClean="0"/>
              <a:t>Sunrise Micro Devices, Inc.</a:t>
            </a:r>
            <a:endParaRPr lang="en-US" sz="1600" dirty="0"/>
          </a:p>
          <a:p>
            <a:r>
              <a:rPr lang="en-US" sz="1600" b="1" dirty="0" smtClean="0"/>
              <a:t>Address:  </a:t>
            </a:r>
            <a:r>
              <a:rPr lang="en-US" sz="1600" dirty="0" smtClean="0"/>
              <a:t>9181 Glades Road, Suite 125, Boca Raton, Florida 33434-3941, USA</a:t>
            </a:r>
            <a:endParaRPr lang="en-US" sz="1600" dirty="0"/>
          </a:p>
          <a:p>
            <a:r>
              <a:rPr lang="en-US" sz="1600" b="1" dirty="0">
                <a:solidFill>
                  <a:schemeClr val="tx2"/>
                </a:solidFill>
              </a:rPr>
              <a:t>Voice</a:t>
            </a:r>
            <a:r>
              <a:rPr lang="en-US" sz="1600" b="1" dirty="0" smtClean="0">
                <a:solidFill>
                  <a:schemeClr val="tx2"/>
                </a:solidFill>
              </a:rPr>
              <a:t>:</a:t>
            </a:r>
            <a:r>
              <a:rPr lang="en-US" sz="1600" dirty="0" smtClean="0">
                <a:solidFill>
                  <a:schemeClr val="tx2"/>
                </a:solidFill>
              </a:rPr>
              <a:t> +1-954-608-7537;  </a:t>
            </a:r>
            <a:r>
              <a:rPr lang="en-US" sz="1600" b="1" dirty="0" smtClean="0">
                <a:solidFill>
                  <a:schemeClr val="tx2"/>
                </a:solidFill>
              </a:rPr>
              <a:t>E-Mail: </a:t>
            </a:r>
            <a:r>
              <a:rPr lang="en-US" sz="1600" dirty="0" smtClean="0">
                <a:solidFill>
                  <a:schemeClr val="tx2"/>
                </a:solidFill>
                <a:hlinkClick r:id="rId2"/>
              </a:rPr>
              <a:t>ed@sunrisemicro.com</a:t>
            </a:r>
            <a:endParaRPr lang="en-US" sz="1600" dirty="0" smtClean="0">
              <a:solidFill>
                <a:schemeClr val="tx2"/>
              </a:solidFill>
            </a:endParaRPr>
          </a:p>
          <a:p>
            <a:pPr lvl="0"/>
            <a:r>
              <a:rPr lang="en-US" sz="1600" b="1" dirty="0" smtClean="0">
                <a:solidFill>
                  <a:srgbClr val="000000"/>
                </a:solidFill>
              </a:rPr>
              <a:t>Source:</a:t>
            </a:r>
            <a:r>
              <a:rPr lang="en-US" sz="1600" dirty="0" smtClean="0">
                <a:solidFill>
                  <a:srgbClr val="000000"/>
                </a:solidFill>
              </a:rPr>
              <a:t> David Flynn;  </a:t>
            </a:r>
            <a:r>
              <a:rPr lang="en-US" sz="1600" b="1" dirty="0" smtClean="0">
                <a:solidFill>
                  <a:srgbClr val="000000"/>
                </a:solidFill>
              </a:rPr>
              <a:t>Company: </a:t>
            </a:r>
            <a:r>
              <a:rPr lang="en-US" sz="1600" dirty="0" smtClean="0">
                <a:solidFill>
                  <a:srgbClr val="000000"/>
                </a:solidFill>
              </a:rPr>
              <a:t>ARM, Ltd.</a:t>
            </a:r>
          </a:p>
          <a:p>
            <a:pPr lvl="0"/>
            <a:r>
              <a:rPr lang="en-US" sz="1600" b="1" dirty="0" smtClean="0">
                <a:solidFill>
                  <a:srgbClr val="000000"/>
                </a:solidFill>
              </a:rPr>
              <a:t>Address:  </a:t>
            </a:r>
            <a:r>
              <a:rPr lang="en-US" sz="1600" dirty="0" smtClean="0">
                <a:solidFill>
                  <a:srgbClr val="000000"/>
                </a:solidFill>
              </a:rPr>
              <a:t>110 Fulbourn Road, Cambridge, GB-CB1 9NJ, Great Britain</a:t>
            </a:r>
          </a:p>
          <a:p>
            <a:pPr lvl="0"/>
            <a:r>
              <a:rPr lang="en-US" sz="1600" b="1" dirty="0" smtClean="0">
                <a:solidFill>
                  <a:srgbClr val="000000"/>
                </a:solidFill>
              </a:rPr>
              <a:t>Voice:</a:t>
            </a:r>
            <a:r>
              <a:rPr lang="en-US" sz="1600" dirty="0" smtClean="0">
                <a:solidFill>
                  <a:srgbClr val="000000"/>
                </a:solidFill>
              </a:rPr>
              <a:t> </a:t>
            </a:r>
            <a:r>
              <a:rPr lang="en-US" sz="1600" dirty="0" smtClean="0"/>
              <a:t>+44 7747 482417</a:t>
            </a:r>
            <a:r>
              <a:rPr lang="en-US" sz="1600" dirty="0" smtClean="0">
                <a:solidFill>
                  <a:srgbClr val="000000"/>
                </a:solidFill>
              </a:rPr>
              <a:t>;  </a:t>
            </a:r>
            <a:r>
              <a:rPr lang="en-US" sz="1600" b="1" dirty="0" smtClean="0">
                <a:solidFill>
                  <a:srgbClr val="000000"/>
                </a:solidFill>
              </a:rPr>
              <a:t>E-Mail: </a:t>
            </a:r>
            <a:r>
              <a:rPr lang="en-US" sz="1600" dirty="0" smtClean="0">
                <a:hlinkClick r:id="rId3"/>
              </a:rPr>
              <a:t>david.flynn@arm.com</a:t>
            </a:r>
            <a:r>
              <a:rPr lang="en-US" sz="1600" dirty="0" smtClean="0"/>
              <a:t> </a:t>
            </a:r>
          </a:p>
          <a:p>
            <a:endParaRPr lang="en-US" dirty="0">
              <a:solidFill>
                <a:schemeClr val="tx2"/>
              </a:solidFill>
            </a:endParaRPr>
          </a:p>
          <a:p>
            <a:pPr>
              <a:spcBef>
                <a:spcPts val="600"/>
              </a:spcBef>
              <a:spcAft>
                <a:spcPts val="600"/>
              </a:spcAft>
            </a:pPr>
            <a:r>
              <a:rPr lang="en-US" sz="1600" b="1" dirty="0" smtClean="0">
                <a:solidFill>
                  <a:schemeClr val="tx2"/>
                </a:solidFill>
              </a:rPr>
              <a:t>Abstract</a:t>
            </a:r>
            <a:r>
              <a:rPr lang="en-US" sz="1600" b="1" dirty="0">
                <a:solidFill>
                  <a:schemeClr val="tx2"/>
                </a:solidFill>
              </a:rPr>
              <a:t>:</a:t>
            </a:r>
            <a:r>
              <a:rPr lang="en-US" sz="1600" dirty="0">
                <a:solidFill>
                  <a:schemeClr val="tx2"/>
                </a:solidFill>
              </a:rPr>
              <a:t>	</a:t>
            </a:r>
            <a:r>
              <a:rPr lang="en-US" sz="1600" dirty="0" smtClean="0">
                <a:solidFill>
                  <a:schemeClr val="tx2"/>
                </a:solidFill>
              </a:rPr>
              <a:t>Description of large-volume ULP applications suitable for IEEE 802.15.4q.</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Response to 15.4q Call for Applications, doc.: IEEE 802.15-12-0685-01-004q.</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10</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Shelf Labels</a:t>
            </a:r>
            <a:endParaRPr lang="en-US" dirty="0"/>
          </a:p>
        </p:txBody>
      </p:sp>
      <p:sp>
        <p:nvSpPr>
          <p:cNvPr id="26627" name="Rectangle 3"/>
          <p:cNvSpPr>
            <a:spLocks noGrp="1" noChangeArrowheads="1"/>
          </p:cNvSpPr>
          <p:nvPr>
            <p:ph type="subTitle" idx="1"/>
          </p:nvPr>
        </p:nvSpPr>
        <p:spPr>
          <a:xfrm>
            <a:off x="365759" y="1861435"/>
            <a:ext cx="8509745" cy="1373084"/>
          </a:xfrm>
        </p:spPr>
        <p:txBody>
          <a:bodyPr/>
          <a:lstStyle/>
          <a:p>
            <a:pPr algn="l"/>
            <a:r>
              <a:rPr lang="en-US" dirty="0" smtClean="0"/>
              <a:t>Store shelf labels represent another billion-unit opportunity, using similar technology</a:t>
            </a:r>
            <a:endParaRPr lang="en-US" dirty="0">
              <a:solidFill>
                <a:schemeClr val="tx1"/>
              </a:solidFill>
              <a:latin typeface="+mn-lt"/>
              <a:ea typeface="+mn-ea"/>
              <a:cs typeface="+mn-cs"/>
            </a:endParaRPr>
          </a:p>
        </p:txBody>
      </p:sp>
      <p:sp>
        <p:nvSpPr>
          <p:cNvPr id="1026" name="AutoShape 2" descr="data:image/jpeg;base64,/9j/4AAQSkZJRgABAQAAAQABAAD/2wCEAAkGBhAQEBQQEBQUFA8VDxAPEBQPFRQUDw8PFBQVFBQQFRQXHCYeFxkjGRQUHy8gIycpLCwsFR4xNTAqNSYrLCkBCQoKDgwOFw8PGikcHBwpKSkpKSkpKSkpKSkpKSwpLCkpKSkpLCkpKSwpLCkpKSwpKSkpKSkpLCksKSksKSksKf/AABEIAKgBLAMBIgACEQEDEQH/xAAbAAABBQEBAAAAAAAAAAAAAAAAAQMEBQYCB//EAEkQAAEDAQMFDAUKBQQCAwAAAAEAAgMRBBIhBTFBUZEGExUWIlJhcYGSodEUMlNi4SMzQnJzk6KxssEHJDRj0kN0s8JUgkTw8f/EABkBAQEBAQEBAAAAAAAAAAAAAAABAgMFBP/EACIRAQEBAAIDAAICAwAAAAAAAAABEQISAyExQWFRkRMUMv/aAAwDAQACEQMRAD8AxGUJcQ0HNn60xv1BRvaUshDqn6RJI1Jiq86TI42ngSc67DAo4lSST0GOzzVy1PdPvutx09BoobrS45zUatCiPtIfyq4aACmSOk7V248G1lv+qoPQu2ZV+i8VGsaFUOHSmJJSMxK10itM3ozZxTUuxJRZuyZVfHgeU3Uc46j+ys48qMdpp2Fcr47PiLJxqlMgaOVs1qGLZq2qA61lxJ01w6Arx8dv1Vo+0E9WpKx6pnZQI1E9qcht7jqH57F0njovmSV69C5L8e1Uj7Y8ZyR1f/i6ZlZ2nEa8KrPLxUXl7Sm3zgf/AHBV/phcuZ5sMSB1lSeKiSbRXOuRaADgqs2xpwBqu45TXFdJ4xoG2quclDp1WwzJ0yLleNlEp8tSnopSMQq4Sp6KdYs1GhhtDXjBMyMoabFXxv0jOrCK0CQCvrA7Vwsz0JMWATNsnugaif2RaJrgrSuKqrZbi4CozE06ytT16LT8RL5oialokaS0Y8muJp1KDO6jg1uvGi53p7scadCfaI4hekc0HPieVszrW/iOepNht0sLw6M0dmpocNRGlbO1RVuyUwe0O6iRiFgbPlSF7qh1KYiore7AvTaNfZ43NzXGEbKFd/HPrrwtUktn0qFMyivt5US12CowVsdyZINWg9iumNVBkiUMcY3YEm82unWFool24X05co6DF1va7a1dXV01h4rNK0HSeqgCiy286GjxKtDucI9drya15WP5pH5HHMK5TxRrqp2ZTOZwp1Cngm7ZJVtAc+HZpVrPkeoAo7A1zntzKTHYAG03pvbpV6GMk2x1IAxJwACvrHkEMFXCrvAdFFaWPJ901DGDpAxCnbwVcXjP5Zu2ZJDhhVjtGe6eghUs1mLTR2B6cx6ivQPR656Jl9kbqB7FMWx58WIodC3UmT2n6DT1hRzkWP2UexaTGUjtDwKVwTjJHHQKdo/JatuSGD/Tj7o8k+zJkfs4u1jfJXImM/ZbVC1tHRRHWSTU9pK7M8TzSOzk/Zl37BX3B4GYNH1QAujZic524ha0xnbZFHdo6OVjhXPyiD2qoka0Zi6vTQLausR0U2UTL8nk52sPWAVPq4zmTbFLICQSGVoPePR0KSchPrU3T1gH81ooLO4CmAAwAGaid9HOlamDLOyU8fRZ3afkmJIXjONlVq32J2hMOya456KXBno5qZ1JjtAOFVYvyIToUeTcw8+rVYvHTDJK6Dky7c1aBmLtvxTZyPahpOyqx/iTE9s9E7FbCDrVT6Jax09Y+CA20DO0eIWL4amNTFbGyi6cf1JjKEzIGZr7zUMaRXHWToGZZ6to5mIzEOxHgptmmtjqAsY8it0vaS4V+qQNAXL/AF7rN4mYMmWuQlxke0Ek0DnNaK44CuAU+DcvGOU8lx0lxw2lXVgyJlGbPcjbrazEd4lX1i3CtBvTSOkd0+rszBdLv5v9NdbWKibGHXIGXj9JzaBjet+ZX2T8vWiICFhjLATRr3MxxqaUNQKrbMyPDdDTG0gZrwBptThyNAB81H3G+Szk+xZwxEybMJmAkBr/AKTag0OsUOIUv0Vdw5OiYbzGMadBa0AhSQ1HVWz5EZJ6wx0EZwiPJEjPUkqNTxXxCtmNTgaty1LFSIbQNDT1Ej9l1fm9mewhW9EXVvsziLJZoD9HwCjPyZZz9AbArbgxvPOz4pOCm8/8PxVaUjsi2c/R8E27IVn1eCvjkke0/D8UhyQOeNnxV1MZ85Cg1eC54BgWgORvfGwrk5H98bCmmKA5AgScXYFq48jR0xLidONF1wNF721VGUG52DUEnFyHoWs4Fi97b8EcCxe9t+CDJcXYehc8Wouha/gWL3tvwRwJF720eSDH8WYuhHFmLo2rX8CR63bR5I4Ej1u2jyRWQO5eLWNqTivHr8VsDkSPW7aPJJwHHrdtHkiMhxWj1pDuVZr8VseBWa3bR5I4FZznbR5IMYdyjdfik4qN1+K2fArOc7w8kcCs5zvDyQY0blG6/FLxXGavitiMis5zvDyQciN5zvDyQYzimNfijiiNfiFs+BW853gjgVvOd4IMcNx7ed+SdZuJjOdy1nAzec7wXXBDec7wUGch3DWcZyCrCz7m4GZqdqtOCm84+COChzj4LONIwyc3nBdDJ7ecE/wUOcUnBY5x2KdIabGTm84JRYG84Ls5M947FHmsbweTV3UnU0/we3WEegN1hRfRpeaUejyc1ydYJgsQ1pRZRrChejy81yT0eXmuTIJ3ow1hJ6ONag+jy81yT0eXmuTIJqEIW0CEIUUKNK7ltHSPzUhRXH5QfWb+azyItkks4Y0uNAACSSaAACpJOgJVCy2y9Z5W64ZG7Wkfuthh26yyjPNF3knG2y+2i7yynFYezj8PJHFcezj8PJa9I1fG6y+2i7wRxusntou+FkptzjGCr2xtGtxAHiqyWOH6EN/pYOTTWCe3Qrko3/HCx+3h+8Hmuhussh/1ofvG+a8/hhhc66YXNOHrMNKGmrrG1Wg3NA0IjbTAjHQUsg1/Gmy+2h+8b5o40WX20P3jfNZHi1/bbtHmuTuZ/tjb8VPQ2HGiy+2h+8Z5rrjLZvaxfeM81izuX/tjvfFJxY/t/i+KehuWZegOZ8Z6pG+aXhmHns77VgzuX/tfi+KOK/8Aa/Ef8lfSN5wzFz2d9qXhqHns77VgjuY/tnvn/JIdzH9s98/5pkG+4ah58ffb5peF4uczvtXmGWckizxh5iJq8Mxe6mLXHQ73VSmWP2A+8erOOmvahlWPnM77V0Mot1t7wXi9mgZISGwMwF4l8rmtArTOT0pLbYhE4B9maCWhzSJCQ5pzOB0hXoa9rFtHRtCX0vo8QvB5LNCTyrM2vS7EbQuPQ7P/AOM3aP8AFOhr3z0n3SlbNXQV4ELHZ/8Axm7R/ivTP4dZO3lklGljHtgka0mrQSH1LdoWbMX1Wwc5NuOK7Tb847VkFUVQhMBVFUITAlUJUiYGkIQsgQkqiqqlUMn5UfWapdVBYazD64WOf4Iu1Fyn80/6pUpRcpH5J3VTxC2KuR1ATQmgJoM5oK0HSs7lLKz3ckzRwN0hhMknTVzRh1YKwy68kxQhxa2aUxvLc9247kjrddVSNxzCW8p1DK9h1hjWvo7rvNHYU4yfaislsED/AP5YJ99r6eATb8gz543NlA9i8E0+rnC7te5t4AkYRvL3xsjLvWIkcGsJGipIPUVxDkCcTOiaQJGMEjiDQAGhFDroQuvr+URPTJ4jQue3QQ6tCM1CDnGKscjbp5ISGv5cWa6c7RSnJOjqzKUyG21uOfG4iLfHia67e2HWXZs52IhyZJI0uDLNW9ca4D13XA/DRpp1gpbEX2Tt0kE7gxt4PIwDhgTqqFZrBWyzWmKMTuDWNY4Pa1pANWO0N0407FvSVy5TPjUCFFymx7oZAz1zG67TPVVQjtcbHNZUuvTlv0m3rse80rjvZN8nTUqSC/Qqe0z2q8+6CG3jc5IdVofQUNdLSDozadMrJxlrLvtRWRhZWlA0wx3gKan3x2dKYJyRCFlWe3cf0zP9wz/jkWHW33c/07P9w3/jlWRydYHTyXGUBul7iczWNpVx2hfR4/8Aliusm3LxL33SKFt5t9jjpDhsVla8owutNnfnbHvTZXUoxwa4eqzQAKqBDvMUlX0nj3urbhLW3icAa6qHaFZ5VsEBsjLSxm9Oc6gZWoeLxH5C9VW/RzLNY3kudWpfeOHKvGapP1N70KptzmGV+9ikd5wZTSy8bp2UTljyW6RjpLzWRtcGFzq0vHGlAOlSDuelDnh5YwMc1hc48kucKgCmmmKeoKsr1zcyPkmf7eD9JXlVrsj4nujeKOaaHVmqCDpFF6rua+aZ9hD+lZ5/heK2Tcmcdq7TU5pRYiukLgFAcqHAhchyWqBUJEqCPVJeULhRiOE2LOKm3klVD4TYjhNiomVUCA1mb9ddOymyig5Nygx9oYBnLj4Alc+X2DVqJlT5o/8Ar+oKWoeVvmj1s/W1bGT3Szhkllkd6rbRVx1Dk47AdiS1bo7O9pZvgAc+4TR2ERHLdm08oD6wUzLuTd/iLR6wcJG1wBIqLtdFQSFkLRNPAaFjWaALjTXz61eMlZXYy5ZXg3nBo9MZIAbxqyK6GOGGANxuC5s+VrPFNaJ98DzJvRaAHAhrSWloqM90NKoeGpNIY4aixtPALtluszvnYKHXC4t1aDVb6mrmz22zsktT2zNrMGmMva4tbg6oIpmq7Nqon7DlizRRhhkGL7Q8ua13Ic+RzmuAIwwdh2KkFhsT/VmezokZ5VXPBFnGe1Mppox9fyTIJlttkTrC6EyGWYgb2KG+2YgXsTnbeLiOh1Fsis7ueyPADvjWufQVa+QAC9m5LduJWiXPnZ+FintWTpDLI66H3jWN5dQxN3kM3u7pq8ONffSmxTioa4mjXBhc7EExRCldHKD+qtVbhRW2MilDSlNobTZUA9imiGyyz7+2QVEdxjXBzrzjR1oIJNMbt+PDTXoUdtltlw1e6+IZSOXhv9IbmgVaS2TA61bMgcMzttakXq169HYnmNoANQA6+lNHbuhIhCis9u2jc6BgaCf5hpwBOG9yY4Ki3PWr0cyF7ZKuZdbdjvY44murDDStplHKLLOzfJKhtQ3kipqa009CzfHF752tjaBE6SNgvetRzg0mvaV0425jKDGYTPvkrZnsDBhvQbV4NKFowpRO5btMM4qBPeAa2NpZSNjaitB1VW1olonf2uMTZrXFG18cQmYDI17Xll5z2htLrmnAUJPgnbXlKKZskbmSMY6Vkoc1pLnOADXkjRUBbCiKKdoPPMs2kzzPkDHBpoGgg1ugAYr0nc2Pkm/YQ/pTN0agp2S87upv7peWpE1R7Wc3WVIUPKLwLtcMSkHQKWqjMnbrC635usKqkVS3kwJm6wjfW60EgOS3lG30awuhMNYQeZ8aZeazx80DdVJzGfi81SIXHtWsXnGp/MbtKONT+Y3aVRoTtReO3UuOFxu0qfuRylvltibcAxea11McVlKrQbgx/PxdUh/A5Jbal+PV1Dyt82etn62qYoWVj8n/AOzP1tXRFeVEyjkyOdt2QfVIwc05sCi2RXnAtIzZi4YvjdWIU+u/Hs1qMyORrhV43v5M+uLrrro3OcAc2IfpUkGete4+ZprGWvbnGNHU6tKrzkG0+yfsWu9HnEYYHCrY2g3X3aAMaBoOYh3XeGpP2iOS4br6yF7jTfLouXn0ApmGIzauhdJzqYyVl3K2l+dtwa3nN2BaLJu5SKI3n/KP0V9UdisLVDeLTQPbdcC29QVcW3XdOZw7VxJFJQkO5V6SnKoA0vNwDVVn5dCzeVpicAlVX8ucASDdp69WmseYVzm8W4qbZC64L9L+Nca6TdxOJwos4p+iRV+Uo5i9pjvUDRQCl0vvit/ou6ulLemL3h17ersu93aCR2bOdBz3adqYJ6FROZaDGCN9Enyxa3Asq4tLGOcTWg19JUuz22Qz3DW7fmBF0XbjfUIdnrmr0pgsS4DFxAGkk0AGslZGw2ya1ySE2jeQCBG1rgA4uJAAFccw2rR5XJ3iSjN8JaBc51XAHwNexY/JllfFi+yySPD2vaa3Q0txFB1/ktcZ6qVtzCHNDXgOwFaioLgM+Kw2U4w3KVGgAC0WagGAGES1uUbfKyBskcd6R1yrDU3Q5pJzUzGgWOtMdpfaPSDC4O3yOS6AbtWXQBnr9EK8IV6CVT7p8rOs8QMfruddBz3QBUnrzDtRYMrzyRTPfFdext6NtHfKG640xOsDaq3LMc1qsjJLl2RkriWCtblKVoewqTj79rXclstNllhE0m+MkoHA15JqAaE6rwS5QytMbU6DfBBG31XEHlYChr01PRgmLXM+3TQBsbmtYQZC4EAElpd2cjDrXFsbS1yOtcb5I3XhGWgkNbWraAdGC1iLTc5lGaR0rJDfaw0bIBg4gkYHTgKrU5Lzu6m/usXuVheJZC0ObZyDdD9JqKdtKrZ5Lzu6m/us8vqxOVBuxtbY4mOcaDfKdtDqV+sj/En+nj+2/wCrlPiKMZfi552OS8YI+edjllkiz3rWNWN0EfP8HJeMMfP8HLJoU70xrOMMfP8AzS8YY+f+ayKRO9MdIQkWVCEIUAtHuAH88z6kh/Cs4tN/Dwfzw+xl/ZWfUr1JQsqtJYKCvLjzfWCmEpA9dUYx7Xb5DgfXecxp/VWQefiqvLFd4jz/ANJIdPPHmvSd+PQk33oCs0Y+3AgWvosrvCIH91DtPzsf2Lv+STyW8309CN96BsQZKw6PsrJ/zSqJa3fKHH/Tsv6bYVuN9PQl34qZR5vYpP6QV0w/rsB/cruyyfLsx+hk3TraV6Lv5StvHENqNBw0dqvsUSRXhmIFTmpWpc2lKVrWupcm1UNCRXVfbX9Sxgpahc1HR4K+baCcB4OHn0INqIoCaE+rV45XVjjnVwYfdfbDFZw5r7h35gqDQ0uvwqscMvTe3f3/AIr2l09cDiNRcD+/ShsV4VDARr5JC3xuejHk/C76GkzsIgXUkNTK4OIa0E6Ktr9UrqW1TCRzBaJCW+lVF/lUhaS056C9Q9VF6iYYznjZ3QjeIvZs7oTf0PL/AE19R/NvpcvE38GmjiWZ89QBXNim8nZWkfevzvbR0VCZDmLwHYVx5K9UNni9mzut8lz6LD7KPuN8k39DzRmUXlrP5hzXOZV/LJEUl5gDM/KBBJr0Jm2ZTtEd35V9XNc6jnYto9zfG7XtXp5sFn9jF3GeSQ5Os/sYvu2eSb+h5RxhtPtX7V6VudkLo2uJq4wxOJ1kjEqZwXZvYQ/ds8lIbdaKNaGgAABoAAGqgS+wLIfxJPyEf23/AFK16x/8SfmI/tv+pWb8R56UiVIuTZEIQgEiEIOklUJECpEVSIpVpv4eyBttFcPkZB21aswnrJa3RPD25x4jUk+pXuJKReWt3Yv97scUvHJ/v94rtsZeooXl3HN/vd8oG7J/vd8psHqKF5iN2D9bu+fJLxwk1u+8PkmxHpqF5lxwk5zvvD5I44Sc533hV0emqTDOA0A9K8qO7GTnO+8+CBuyk5zu/wDBT0r0uWBro7l76Dm1praW1z9Kjy5Oa6QSX82i701z1XnnHOTnP7/wSjdpLzn974KdYa9Khs7WuBvZiDm1Xun3k3NYmudG696lMKetQg68My8647S6394JeO0vOftCdYa9HFlbjys4IzdXT0KVZXNYwMrWlcaaySvLxu2l1v2tRx3l5z/wp1hr0dKvN+PEvOf+FLx5l5z9jVoejpF5yN3MvOfsal49y852xqI9FQvOuPkvOd3Wrobu5dbu61B6Gheejd1Lznd1qXj3LrPdb5oPQVkP4kn5CP7X/qVXDd3JrPcCpMtZcktJF8kgZq0HgMyl+CpokonLqLq5Y0aoiicuoupgbISUTl1JdTFcJEJKrKlQkQgVJVIhAtUJKoqqFSJKoQdJKpKoqoFQkqhUdJElUIOkq5qugg6AXbQuQnWhWRAGrsMXTWpwNW8Q1cRdTt1FxXA1cRcTt1LcTAzcS3E7cRcTA1cRcTtxF1TA1cRcTt1F1XA1cRcTt1F1MDNxIWJ+6kupgYuJLqfLVyWqYICRCFzaCKpEKAQhCoEIQiERVKhQIhKhUIhKhUCRKhQAXbUIVU60J5jUIW4yfa1OBqRC3B1dRdSIQLdRdQhAXUt1CEBdRdQhAXUXUIQFxJdQhEF1IWoQgQtXN1CE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data:image/jpeg;base64,/9j/4AAQSkZJRgABAQAAAQABAAD/2wCEAAkGBhAQEBQQEBQUFA8VDxAPEBQPFRQUDw8PFBQVFBQQFRQXHCYeFxkjGRQUHy8gIycpLCwsFR4xNTAqNSYrLCkBCQoKDgwOFw8PGikcHBwpKSkpKSkpKSkpKSkpKSwpLCkpKSkpLCkpKSwpLCkpKSwpKSkpKSkpLCksKSksKSksKf/AABEIAKgBLAMBIgACEQEDEQH/xAAbAAABBQEBAAAAAAAAAAAAAAAAAQMEBQYCB//EAEkQAAEDAQMFDAUKBQQCAwAAAAEAAgMRBBIhBTFBUZEGExUWIlJhcYGSodEUMlNi4SMzQnJzk6KxssEHJDRj0kN0s8JUgkTw8f/EABkBAQEBAQEBAAAAAAAAAAAAAAABAgMFBP/EACIRAQEBAAIDAAICAwAAAAAAAAABEQISAyExQWFRkRMUMv/aAAwDAQACEQMRAD8AxGUJcQ0HNn60xv1BRvaUshDqn6RJI1Jiq86TI42ngSc67DAo4lSST0GOzzVy1PdPvutx09BoobrS45zUatCiPtIfyq4aACmSOk7V248G1lv+qoPQu2ZV+i8VGsaFUOHSmJJSMxK10itM3ozZxTUuxJRZuyZVfHgeU3Uc46j+ys48qMdpp2Fcr47PiLJxqlMgaOVs1qGLZq2qA61lxJ01w6Arx8dv1Vo+0E9WpKx6pnZQI1E9qcht7jqH57F0njovmSV69C5L8e1Uj7Y8ZyR1f/i6ZlZ2nEa8KrPLxUXl7Sm3zgf/AHBV/phcuZ5sMSB1lSeKiSbRXOuRaADgqs2xpwBqu45TXFdJ4xoG2quclDp1WwzJ0yLleNlEp8tSnopSMQq4Sp6KdYs1GhhtDXjBMyMoabFXxv0jOrCK0CQCvrA7Vwsz0JMWATNsnugaif2RaJrgrSuKqrZbi4CozE06ytT16LT8RL5oialokaS0Y8muJp1KDO6jg1uvGi53p7scadCfaI4hekc0HPieVszrW/iOepNht0sLw6M0dmpocNRGlbO1RVuyUwe0O6iRiFgbPlSF7qh1KYiore7AvTaNfZ43NzXGEbKFd/HPrrwtUktn0qFMyivt5US12CowVsdyZINWg9iumNVBkiUMcY3YEm82unWFool24X05co6DF1va7a1dXV01h4rNK0HSeqgCiy286GjxKtDucI9drya15WP5pH5HHMK5TxRrqp2ZTOZwp1Cngm7ZJVtAc+HZpVrPkeoAo7A1zntzKTHYAG03pvbpV6GMk2x1IAxJwACvrHkEMFXCrvAdFFaWPJ901DGDpAxCnbwVcXjP5Zu2ZJDhhVjtGe6eghUs1mLTR2B6cx6ivQPR656Jl9kbqB7FMWx58WIodC3UmT2n6DT1hRzkWP2UexaTGUjtDwKVwTjJHHQKdo/JatuSGD/Tj7o8k+zJkfs4u1jfJXImM/ZbVC1tHRRHWSTU9pK7M8TzSOzk/Zl37BX3B4GYNH1QAujZic524ha0xnbZFHdo6OVjhXPyiD2qoka0Zi6vTQLausR0U2UTL8nk52sPWAVPq4zmTbFLICQSGVoPePR0KSchPrU3T1gH81ooLO4CmAAwAGaid9HOlamDLOyU8fRZ3afkmJIXjONlVq32J2hMOya456KXBno5qZ1JjtAOFVYvyIToUeTcw8+rVYvHTDJK6Dky7c1aBmLtvxTZyPahpOyqx/iTE9s9E7FbCDrVT6Jax09Y+CA20DO0eIWL4amNTFbGyi6cf1JjKEzIGZr7zUMaRXHWToGZZ6to5mIzEOxHgptmmtjqAsY8it0vaS4V+qQNAXL/AF7rN4mYMmWuQlxke0Ek0DnNaK44CuAU+DcvGOU8lx0lxw2lXVgyJlGbPcjbrazEd4lX1i3CtBvTSOkd0+rszBdLv5v9NdbWKibGHXIGXj9JzaBjet+ZX2T8vWiICFhjLATRr3MxxqaUNQKrbMyPDdDTG0gZrwBptThyNAB81H3G+Szk+xZwxEybMJmAkBr/AKTag0OsUOIUv0Vdw5OiYbzGMadBa0AhSQ1HVWz5EZJ6wx0EZwiPJEjPUkqNTxXxCtmNTgaty1LFSIbQNDT1Ej9l1fm9mewhW9EXVvsziLJZoD9HwCjPyZZz9AbArbgxvPOz4pOCm8/8PxVaUjsi2c/R8E27IVn1eCvjkke0/D8UhyQOeNnxV1MZ85Cg1eC54BgWgORvfGwrk5H98bCmmKA5AgScXYFq48jR0xLidONF1wNF721VGUG52DUEnFyHoWs4Fi97b8EcCxe9t+CDJcXYehc8Wouha/gWL3tvwRwJF720eSDH8WYuhHFmLo2rX8CR63bR5I4Ej1u2jyRWQO5eLWNqTivHr8VsDkSPW7aPJJwHHrdtHkiMhxWj1pDuVZr8VseBWa3bR5I4FZznbR5IMYdyjdfik4qN1+K2fArOc7w8kcCs5zvDyQY0blG6/FLxXGavitiMis5zvDyQciN5zvDyQYzimNfijiiNfiFs+BW853gjgVvOd4IMcNx7ed+SdZuJjOdy1nAzec7wXXBDec7wUGch3DWcZyCrCz7m4GZqdqtOCm84+COChzj4LONIwyc3nBdDJ7ecE/wUOcUnBY5x2KdIabGTm84JRYG84Ls5M947FHmsbweTV3UnU0/we3WEegN1hRfRpeaUejyc1ydYJgsQ1pRZRrChejy81yT0eXmuTIJ3ow1hJ6ONag+jy81yT0eXmuTIJqEIW0CEIUUKNK7ltHSPzUhRXH5QfWb+azyItkks4Y0uNAACSSaAACpJOgJVCy2y9Z5W64ZG7Wkfuthh26yyjPNF3knG2y+2i7yynFYezj8PJHFcezj8PJa9I1fG6y+2i7wRxusntou+FkptzjGCr2xtGtxAHiqyWOH6EN/pYOTTWCe3Qrko3/HCx+3h+8Hmuhussh/1ofvG+a8/hhhc66YXNOHrMNKGmrrG1Wg3NA0IjbTAjHQUsg1/Gmy+2h+8b5o40WX20P3jfNZHi1/bbtHmuTuZ/tjb8VPQ2HGiy+2h+8Z5rrjLZvaxfeM81izuX/tjvfFJxY/t/i+KehuWZegOZ8Z6pG+aXhmHns77VgzuX/tfi+KOK/8Aa/Ef8lfSN5wzFz2d9qXhqHns77VgjuY/tnvn/JIdzH9s98/5pkG+4ah58ffb5peF4uczvtXmGWckizxh5iJq8Mxe6mLXHQ73VSmWP2A+8erOOmvahlWPnM77V0Mot1t7wXi9mgZISGwMwF4l8rmtArTOT0pLbYhE4B9maCWhzSJCQ5pzOB0hXoa9rFtHRtCX0vo8QvB5LNCTyrM2vS7EbQuPQ7P/AOM3aP8AFOhr3z0n3SlbNXQV4ELHZ/8Axm7R/ivTP4dZO3lklGljHtgka0mrQSH1LdoWbMX1Wwc5NuOK7Tb847VkFUVQhMBVFUITAlUJUiYGkIQsgQkqiqqlUMn5UfWapdVBYazD64WOf4Iu1Fyn80/6pUpRcpH5J3VTxC2KuR1ATQmgJoM5oK0HSs7lLKz3ckzRwN0hhMknTVzRh1YKwy68kxQhxa2aUxvLc9247kjrddVSNxzCW8p1DK9h1hjWvo7rvNHYU4yfaislsED/AP5YJ99r6eATb8gz543NlA9i8E0+rnC7te5t4AkYRvL3xsjLvWIkcGsJGipIPUVxDkCcTOiaQJGMEjiDQAGhFDroQuvr+URPTJ4jQue3QQ6tCM1CDnGKscjbp5ISGv5cWa6c7RSnJOjqzKUyG21uOfG4iLfHia67e2HWXZs52IhyZJI0uDLNW9ca4D13XA/DRpp1gpbEX2Tt0kE7gxt4PIwDhgTqqFZrBWyzWmKMTuDWNY4Pa1pANWO0N0407FvSVy5TPjUCFFymx7oZAz1zG67TPVVQjtcbHNZUuvTlv0m3rse80rjvZN8nTUqSC/Qqe0z2q8+6CG3jc5IdVofQUNdLSDozadMrJxlrLvtRWRhZWlA0wx3gKan3x2dKYJyRCFlWe3cf0zP9wz/jkWHW33c/07P9w3/jlWRydYHTyXGUBul7iczWNpVx2hfR4/8Aliusm3LxL33SKFt5t9jjpDhsVla8owutNnfnbHvTZXUoxwa4eqzQAKqBDvMUlX0nj3urbhLW3icAa6qHaFZ5VsEBsjLSxm9Oc6gZWoeLxH5C9VW/RzLNY3kudWpfeOHKvGapP1N70KptzmGV+9ikd5wZTSy8bp2UTljyW6RjpLzWRtcGFzq0vHGlAOlSDuelDnh5YwMc1hc48kucKgCmmmKeoKsr1zcyPkmf7eD9JXlVrsj4nujeKOaaHVmqCDpFF6rua+aZ9hD+lZ5/heK2Tcmcdq7TU5pRYiukLgFAcqHAhchyWqBUJEqCPVJeULhRiOE2LOKm3klVD4TYjhNiomVUCA1mb9ddOymyig5Nygx9oYBnLj4Alc+X2DVqJlT5o/8Ar+oKWoeVvmj1s/W1bGT3Szhkllkd6rbRVx1Dk47AdiS1bo7O9pZvgAc+4TR2ERHLdm08oD6wUzLuTd/iLR6wcJG1wBIqLtdFQSFkLRNPAaFjWaALjTXz61eMlZXYy5ZXg3nBo9MZIAbxqyK6GOGGANxuC5s+VrPFNaJ98DzJvRaAHAhrSWloqM90NKoeGpNIY4aixtPALtluszvnYKHXC4t1aDVb6mrmz22zsktT2zNrMGmMva4tbg6oIpmq7Nqon7DlizRRhhkGL7Q8ua13Ic+RzmuAIwwdh2KkFhsT/VmezokZ5VXPBFnGe1Mppox9fyTIJlttkTrC6EyGWYgb2KG+2YgXsTnbeLiOh1Fsis7ueyPADvjWufQVa+QAC9m5LduJWiXPnZ+FintWTpDLI66H3jWN5dQxN3kM3u7pq8ONffSmxTioa4mjXBhc7EExRCldHKD+qtVbhRW2MilDSlNobTZUA9imiGyyz7+2QVEdxjXBzrzjR1oIJNMbt+PDTXoUdtltlw1e6+IZSOXhv9IbmgVaS2TA61bMgcMzttakXq169HYnmNoANQA6+lNHbuhIhCis9u2jc6BgaCf5hpwBOG9yY4Ki3PWr0cyF7ZKuZdbdjvY44murDDStplHKLLOzfJKhtQ3kipqa009CzfHF752tjaBE6SNgvetRzg0mvaV0425jKDGYTPvkrZnsDBhvQbV4NKFowpRO5btMM4qBPeAa2NpZSNjaitB1VW1olonf2uMTZrXFG18cQmYDI17Xll5z2htLrmnAUJPgnbXlKKZskbmSMY6Vkoc1pLnOADXkjRUBbCiKKdoPPMs2kzzPkDHBpoGgg1ugAYr0nc2Pkm/YQ/pTN0agp2S87upv7peWpE1R7Wc3WVIUPKLwLtcMSkHQKWqjMnbrC635usKqkVS3kwJm6wjfW60EgOS3lG30awuhMNYQeZ8aZeazx80DdVJzGfi81SIXHtWsXnGp/MbtKONT+Y3aVRoTtReO3UuOFxu0qfuRylvltibcAxea11McVlKrQbgx/PxdUh/A5Jbal+PV1Dyt82etn62qYoWVj8n/AOzP1tXRFeVEyjkyOdt2QfVIwc05sCi2RXnAtIzZi4YvjdWIU+u/Hs1qMyORrhV43v5M+uLrrro3OcAc2IfpUkGete4+ZprGWvbnGNHU6tKrzkG0+yfsWu9HnEYYHCrY2g3X3aAMaBoOYh3XeGpP2iOS4br6yF7jTfLouXn0ApmGIzauhdJzqYyVl3K2l+dtwa3nN2BaLJu5SKI3n/KP0V9UdisLVDeLTQPbdcC29QVcW3XdOZw7VxJFJQkO5V6SnKoA0vNwDVVn5dCzeVpicAlVX8ucASDdp69WmseYVzm8W4qbZC64L9L+Nca6TdxOJwos4p+iRV+Uo5i9pjvUDRQCl0vvit/ou6ulLemL3h17ersu93aCR2bOdBz3adqYJ6FROZaDGCN9Enyxa3Asq4tLGOcTWg19JUuz22Qz3DW7fmBF0XbjfUIdnrmr0pgsS4DFxAGkk0AGslZGw2ya1ySE2jeQCBG1rgA4uJAAFccw2rR5XJ3iSjN8JaBc51XAHwNexY/JllfFi+yySPD2vaa3Q0txFB1/ktcZ6qVtzCHNDXgOwFaioLgM+Kw2U4w3KVGgAC0WagGAGES1uUbfKyBskcd6R1yrDU3Q5pJzUzGgWOtMdpfaPSDC4O3yOS6AbtWXQBnr9EK8IV6CVT7p8rOs8QMfruddBz3QBUnrzDtRYMrzyRTPfFdext6NtHfKG640xOsDaq3LMc1qsjJLl2RkriWCtblKVoewqTj79rXclstNllhE0m+MkoHA15JqAaE6rwS5QytMbU6DfBBG31XEHlYChr01PRgmLXM+3TQBsbmtYQZC4EAElpd2cjDrXFsbS1yOtcb5I3XhGWgkNbWraAdGC1iLTc5lGaR0rJDfaw0bIBg4gkYHTgKrU5Lzu6m/usXuVheJZC0ObZyDdD9JqKdtKrZ5Lzu6m/us8vqxOVBuxtbY4mOcaDfKdtDqV+sj/En+nj+2/wCrlPiKMZfi552OS8YI+edjllkiz3rWNWN0EfP8HJeMMfP8HLJoU70xrOMMfP8AzS8YY+f+ayKRO9MdIQkWVCEIUAtHuAH88z6kh/Cs4tN/Dwfzw+xl/ZWfUr1JQsqtJYKCvLjzfWCmEpA9dUYx7Xb5DgfXecxp/VWQefiqvLFd4jz/ANJIdPPHmvSd+PQk33oCs0Y+3AgWvosrvCIH91DtPzsf2Lv+STyW8309CN96BsQZKw6PsrJ/zSqJa3fKHH/Tsv6bYVuN9PQl34qZR5vYpP6QV0w/rsB/cruyyfLsx+hk3TraV6Lv5StvHENqNBw0dqvsUSRXhmIFTmpWpc2lKVrWupcm1UNCRXVfbX9Sxgpahc1HR4K+baCcB4OHn0INqIoCaE+rV45XVjjnVwYfdfbDFZw5r7h35gqDQ0uvwqscMvTe3f3/AIr2l09cDiNRcD+/ShsV4VDARr5JC3xuejHk/C76GkzsIgXUkNTK4OIa0E6Ktr9UrqW1TCRzBaJCW+lVF/lUhaS056C9Q9VF6iYYznjZ3QjeIvZs7oTf0PL/AE19R/NvpcvE38GmjiWZ89QBXNim8nZWkfevzvbR0VCZDmLwHYVx5K9UNni9mzut8lz6LD7KPuN8k39DzRmUXlrP5hzXOZV/LJEUl5gDM/KBBJr0Jm2ZTtEd35V9XNc6jnYto9zfG7XtXp5sFn9jF3GeSQ5Os/sYvu2eSb+h5RxhtPtX7V6VudkLo2uJq4wxOJ1kjEqZwXZvYQ/ds8lIbdaKNaGgAABoAAGqgS+wLIfxJPyEf23/AFK16x/8SfmI/tv+pWb8R56UiVIuTZEIQgEiEIOklUJECpEVSIpVpv4eyBttFcPkZB21aswnrJa3RPD25x4jUk+pXuJKReWt3Yv97scUvHJ/v94rtsZeooXl3HN/vd8oG7J/vd8psHqKF5iN2D9bu+fJLxwk1u+8PkmxHpqF5lxwk5zvvD5I44Sc533hV0emqTDOA0A9K8qO7GTnO+8+CBuyk5zu/wDBT0r0uWBro7l76Dm1praW1z9Kjy5Oa6QSX82i701z1XnnHOTnP7/wSjdpLzn974KdYa9Khs7WuBvZiDm1Xun3k3NYmudG696lMKetQg68My8647S6394JeO0vOftCdYa9HFlbjys4IzdXT0KVZXNYwMrWlcaaySvLxu2l1v2tRx3l5z/wp1hr0dKvN+PEvOf+FLx5l5z9jVoejpF5yN3MvOfsal49y852xqI9FQvOuPkvOd3Wrobu5dbu61B6Gheejd1Lznd1qXj3LrPdb5oPQVkP4kn5CP7X/qVXDd3JrPcCpMtZcktJF8kgZq0HgMyl+CpokonLqLq5Y0aoiicuoupgbISUTl1JdTFcJEJKrKlQkQgVJVIhAtUJKoqqFSJKoQdJKpKoqoFQkqhUdJElUIOkq5qugg6AXbQuQnWhWRAGrsMXTWpwNW8Q1cRdTt1FxXA1cRcTt1LcTAzcS3E7cRcTA1cRcTtxF1TA1cRcTt1F1XA1cRcTt1F1MDNxIWJ+6kupgYuJLqfLVyWqYICRCFzaCKpEKAQhCoEIQiERVKhQIhKhUIhKhUCRKhQAXbUIVU60J5jUIW4yfa1OBqRC3B1dRdSIQLdRdQhAXUt1CEBdRdQhAXUXUIQFxJdQhEF1IWoQgQtXN1CE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0" name="Picture 6" descr="http://img.gawkerassets.com/img/186x37ugdoisajpg/original.jpg"/>
          <p:cNvPicPr>
            <a:picLocks noChangeAspect="1" noChangeArrowheads="1"/>
          </p:cNvPicPr>
          <p:nvPr/>
        </p:nvPicPr>
        <p:blipFill>
          <a:blip r:embed="rId2" cstate="print"/>
          <a:srcRect/>
          <a:stretch>
            <a:fillRect/>
          </a:stretch>
        </p:blipFill>
        <p:spPr bwMode="auto">
          <a:xfrm>
            <a:off x="1564375" y="3091834"/>
            <a:ext cx="6015251" cy="338358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11</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Summary</a:t>
            </a:r>
            <a:endParaRPr lang="en-US" dirty="0"/>
          </a:p>
        </p:txBody>
      </p:sp>
      <p:sp>
        <p:nvSpPr>
          <p:cNvPr id="26627" name="Rectangle 3"/>
          <p:cNvSpPr>
            <a:spLocks noGrp="1" noChangeArrowheads="1"/>
          </p:cNvSpPr>
          <p:nvPr>
            <p:ph type="subTitle" idx="1"/>
          </p:nvPr>
        </p:nvSpPr>
        <p:spPr>
          <a:xfrm>
            <a:off x="365759" y="1861435"/>
            <a:ext cx="8509745" cy="4613978"/>
          </a:xfrm>
        </p:spPr>
        <p:txBody>
          <a:bodyPr/>
          <a:lstStyle/>
          <a:p>
            <a:pPr algn="l"/>
            <a:r>
              <a:rPr lang="en-US" dirty="0" smtClean="0"/>
              <a:t>Smart Active Labels – for shipping and store shelves – represent a large, unmet market need ideal for 15.4q.</a:t>
            </a:r>
          </a:p>
          <a:p>
            <a:pPr algn="l"/>
            <a:endParaRPr lang="en-US" dirty="0" smtClean="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2</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The Real Task Before Us Today</a:t>
            </a:r>
            <a:endParaRPr lang="en-US" dirty="0"/>
          </a:p>
        </p:txBody>
      </p:sp>
      <p:sp>
        <p:nvSpPr>
          <p:cNvPr id="26627" name="Rectangle 3"/>
          <p:cNvSpPr>
            <a:spLocks noGrp="1" noChangeArrowheads="1"/>
          </p:cNvSpPr>
          <p:nvPr>
            <p:ph type="subTitle" idx="1"/>
          </p:nvPr>
        </p:nvSpPr>
        <p:spPr>
          <a:xfrm>
            <a:off x="365759" y="1861435"/>
            <a:ext cx="8509745" cy="4361944"/>
          </a:xfrm>
        </p:spPr>
        <p:txBody>
          <a:bodyPr/>
          <a:lstStyle/>
          <a:p>
            <a:pPr algn="l"/>
            <a:r>
              <a:rPr lang="en-US" dirty="0" smtClean="0"/>
              <a:t>TG4q needs to identify a large market that cannot be met by even the most aggressive implementations of existing 15.4 standards.</a:t>
            </a:r>
          </a:p>
          <a:p>
            <a:pPr lvl="1" algn="l"/>
            <a:r>
              <a:rPr lang="en-US" dirty="0" smtClean="0"/>
              <a:t>If existing standards will do, people will use </a:t>
            </a:r>
            <a:r>
              <a:rPr lang="en-US" u="sng" dirty="0" smtClean="0"/>
              <a:t>them</a:t>
            </a:r>
            <a:r>
              <a:rPr lang="en-US" dirty="0" smtClean="0"/>
              <a:t> for those applications.</a:t>
            </a:r>
          </a:p>
          <a:p>
            <a:pPr lvl="1" algn="l"/>
            <a:endParaRPr lang="en-US" dirty="0" smtClean="0"/>
          </a:p>
          <a:p>
            <a:pPr algn="l"/>
            <a:r>
              <a:rPr lang="en-US" dirty="0" smtClean="0"/>
              <a:t>Many of the applications presented to date do not pass this test.</a:t>
            </a:r>
            <a:endParaRPr lang="en-US" dirty="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3</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The Smart Active Label</a:t>
            </a:r>
            <a:endParaRPr lang="en-US" dirty="0"/>
          </a:p>
        </p:txBody>
      </p:sp>
      <p:sp>
        <p:nvSpPr>
          <p:cNvPr id="26627" name="Rectangle 3"/>
          <p:cNvSpPr>
            <a:spLocks noGrp="1" noChangeArrowheads="1"/>
          </p:cNvSpPr>
          <p:nvPr>
            <p:ph type="subTitle" idx="1"/>
          </p:nvPr>
        </p:nvSpPr>
        <p:spPr>
          <a:xfrm>
            <a:off x="365759" y="1861435"/>
            <a:ext cx="8509745" cy="3520462"/>
          </a:xfrm>
        </p:spPr>
        <p:txBody>
          <a:bodyPr/>
          <a:lstStyle/>
          <a:p>
            <a:pPr algn="l"/>
            <a:r>
              <a:rPr lang="en-US" dirty="0" smtClean="0"/>
              <a:t>One application that does pass this test – a large, unmet market needing a ULP standard – is the so-called Smart Active Label, an active shipping label used to track packages and report status in real time.</a:t>
            </a:r>
            <a:endParaRPr lang="en-US" dirty="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Elbow Connector 17"/>
          <p:cNvCxnSpPr/>
          <p:nvPr/>
        </p:nvCxnSpPr>
        <p:spPr bwMode="auto">
          <a:xfrm rot="10800000">
            <a:off x="3696270" y="3264089"/>
            <a:ext cx="1064525" cy="614149"/>
          </a:xfrm>
          <a:prstGeom prst="bentConnector3">
            <a:avLst>
              <a:gd name="adj1" fmla="val 50000"/>
            </a:avLst>
          </a:prstGeom>
          <a:solidFill>
            <a:schemeClr val="accent1"/>
          </a:solidFill>
          <a:ln w="12700" cap="flat" cmpd="sng" algn="ctr">
            <a:solidFill>
              <a:schemeClr val="tx1"/>
            </a:solidFill>
            <a:prstDash val="solid"/>
            <a:round/>
            <a:headEnd type="none" w="sm" len="sm"/>
            <a:tailEnd type="none" w="sm" len="sm"/>
          </a:ln>
          <a:effectLst/>
        </p:spPr>
      </p:cxnSp>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4</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A Smart Active Label</a:t>
            </a:r>
            <a:endParaRPr lang="en-US" dirty="0"/>
          </a:p>
        </p:txBody>
      </p:sp>
      <p:sp>
        <p:nvSpPr>
          <p:cNvPr id="8" name="Rectangle 7"/>
          <p:cNvSpPr/>
          <p:nvPr/>
        </p:nvSpPr>
        <p:spPr bwMode="auto">
          <a:xfrm>
            <a:off x="685800" y="1740023"/>
            <a:ext cx="7659210" cy="451873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9" name="Straight Connector 8"/>
          <p:cNvCxnSpPr/>
          <p:nvPr/>
        </p:nvCxnSpPr>
        <p:spPr bwMode="auto">
          <a:xfrm>
            <a:off x="3693994" y="1740023"/>
            <a:ext cx="27296" cy="45187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p:cNvSpPr txBox="1"/>
          <p:nvPr/>
        </p:nvSpPr>
        <p:spPr>
          <a:xfrm>
            <a:off x="1102625" y="3745931"/>
            <a:ext cx="1866217" cy="461665"/>
          </a:xfrm>
          <a:prstGeom prst="rect">
            <a:avLst/>
          </a:prstGeom>
          <a:noFill/>
        </p:spPr>
        <p:txBody>
          <a:bodyPr wrap="none" rtlCol="0">
            <a:spAutoFit/>
          </a:bodyPr>
          <a:lstStyle/>
          <a:p>
            <a:r>
              <a:rPr lang="en-US" sz="2400" dirty="0" smtClean="0"/>
              <a:t>Paper Battery</a:t>
            </a:r>
            <a:endParaRPr lang="en-US" sz="2400" dirty="0"/>
          </a:p>
        </p:txBody>
      </p:sp>
      <p:sp>
        <p:nvSpPr>
          <p:cNvPr id="11" name="Rectangle 10"/>
          <p:cNvSpPr/>
          <p:nvPr/>
        </p:nvSpPr>
        <p:spPr bwMode="auto">
          <a:xfrm>
            <a:off x="4417325" y="3739487"/>
            <a:ext cx="537263" cy="491319"/>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solidFill>
                    <a:schemeClr val="bg1"/>
                  </a:solidFill>
                </a:ln>
                <a:solidFill>
                  <a:schemeClr val="tx1"/>
                </a:solidFill>
                <a:effectLst/>
                <a:latin typeface="Times New Roman" pitchFamily="18" charset="0"/>
              </a:rPr>
              <a:t>IC</a:t>
            </a:r>
          </a:p>
        </p:txBody>
      </p:sp>
      <p:cxnSp>
        <p:nvCxnSpPr>
          <p:cNvPr id="14" name="Elbow Connector 13"/>
          <p:cNvCxnSpPr/>
          <p:nvPr/>
        </p:nvCxnSpPr>
        <p:spPr bwMode="auto">
          <a:xfrm rot="10800000" flipV="1">
            <a:off x="3707643" y="4080680"/>
            <a:ext cx="1064525" cy="614149"/>
          </a:xfrm>
          <a:prstGeom prst="bentConnector3">
            <a:avLst>
              <a:gd name="adj1" fmla="val 50000"/>
            </a:avLst>
          </a:prstGeom>
          <a:solidFill>
            <a:schemeClr val="accent1"/>
          </a:solidFill>
          <a:ln w="12700" cap="flat" cmpd="sng" algn="ctr">
            <a:solidFill>
              <a:schemeClr val="tx1"/>
            </a:solidFill>
            <a:prstDash val="solid"/>
            <a:round/>
            <a:headEnd type="none" w="sm" len="sm"/>
            <a:tailEnd type="none" w="sm" len="sm"/>
          </a:ln>
          <a:effectLst/>
        </p:spPr>
      </p:cxnSp>
      <p:grpSp>
        <p:nvGrpSpPr>
          <p:cNvPr id="26" name="Group 25"/>
          <p:cNvGrpSpPr/>
          <p:nvPr/>
        </p:nvGrpSpPr>
        <p:grpSpPr>
          <a:xfrm>
            <a:off x="4904716" y="2458824"/>
            <a:ext cx="1446096" cy="3004236"/>
            <a:chOff x="4295116" y="2357224"/>
            <a:chExt cx="1446096" cy="3004236"/>
          </a:xfrm>
        </p:grpSpPr>
        <p:cxnSp>
          <p:nvCxnSpPr>
            <p:cNvPr id="20" name="Straight Connector 19"/>
            <p:cNvCxnSpPr/>
            <p:nvPr/>
          </p:nvCxnSpPr>
          <p:spPr bwMode="auto">
            <a:xfrm>
              <a:off x="4295116" y="3794078"/>
              <a:ext cx="1440002" cy="25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Straight Connector 22"/>
            <p:cNvCxnSpPr/>
            <p:nvPr/>
          </p:nvCxnSpPr>
          <p:spPr bwMode="auto">
            <a:xfrm>
              <a:off x="4301210" y="3917217"/>
              <a:ext cx="1440002" cy="25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p:cNvCxnSpPr/>
            <p:nvPr/>
          </p:nvCxnSpPr>
          <p:spPr bwMode="auto">
            <a:xfrm rot="16200000">
              <a:off x="5018102" y="3075969"/>
              <a:ext cx="1440002" cy="25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rot="16200000">
              <a:off x="5016884" y="4640203"/>
              <a:ext cx="1440002" cy="2511"/>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27" name="TextBox 26"/>
          <p:cNvSpPr txBox="1"/>
          <p:nvPr/>
        </p:nvSpPr>
        <p:spPr>
          <a:xfrm>
            <a:off x="3414025" y="4482531"/>
            <a:ext cx="287258" cy="461665"/>
          </a:xfrm>
          <a:prstGeom prst="rect">
            <a:avLst/>
          </a:prstGeom>
          <a:noFill/>
        </p:spPr>
        <p:txBody>
          <a:bodyPr wrap="none" rtlCol="0">
            <a:spAutoFit/>
          </a:bodyPr>
          <a:lstStyle/>
          <a:p>
            <a:r>
              <a:rPr lang="en-US" sz="2400" dirty="0" smtClean="0"/>
              <a:t>-</a:t>
            </a:r>
            <a:endParaRPr lang="en-US" sz="2400" dirty="0"/>
          </a:p>
        </p:txBody>
      </p:sp>
      <p:sp>
        <p:nvSpPr>
          <p:cNvPr id="28" name="TextBox 27"/>
          <p:cNvSpPr txBox="1"/>
          <p:nvPr/>
        </p:nvSpPr>
        <p:spPr>
          <a:xfrm>
            <a:off x="3414025" y="3022031"/>
            <a:ext cx="357790" cy="461665"/>
          </a:xfrm>
          <a:prstGeom prst="rect">
            <a:avLst/>
          </a:prstGeom>
          <a:noFill/>
        </p:spPr>
        <p:txBody>
          <a:bodyPr wrap="none" rtlCol="0">
            <a:spAutoFit/>
          </a:bodyPr>
          <a:lstStyle/>
          <a:p>
            <a:r>
              <a:rPr lang="en-US" sz="2400" dirty="0" smtClean="0"/>
              <a:t>+</a:t>
            </a:r>
            <a:endParaRPr lang="en-US" sz="2400" dirty="0"/>
          </a:p>
        </p:txBody>
      </p:sp>
      <p:sp>
        <p:nvSpPr>
          <p:cNvPr id="29" name="TextBox 28"/>
          <p:cNvSpPr txBox="1"/>
          <p:nvPr/>
        </p:nvSpPr>
        <p:spPr>
          <a:xfrm>
            <a:off x="6576325" y="3530031"/>
            <a:ext cx="1696939" cy="830997"/>
          </a:xfrm>
          <a:prstGeom prst="rect">
            <a:avLst/>
          </a:prstGeom>
          <a:noFill/>
        </p:spPr>
        <p:txBody>
          <a:bodyPr wrap="none" rtlCol="0">
            <a:spAutoFit/>
          </a:bodyPr>
          <a:lstStyle/>
          <a:p>
            <a:r>
              <a:rPr lang="en-US" sz="2400" dirty="0" smtClean="0"/>
              <a:t>Conductive </a:t>
            </a:r>
          </a:p>
          <a:p>
            <a:r>
              <a:rPr lang="en-US" sz="2400" dirty="0" smtClean="0"/>
              <a:t>Ink Antenna</a:t>
            </a: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Elbow Connector 17"/>
          <p:cNvCxnSpPr/>
          <p:nvPr/>
        </p:nvCxnSpPr>
        <p:spPr bwMode="auto">
          <a:xfrm rot="10800000">
            <a:off x="3696270" y="3264089"/>
            <a:ext cx="1064525" cy="614149"/>
          </a:xfrm>
          <a:prstGeom prst="bentConnector3">
            <a:avLst>
              <a:gd name="adj1" fmla="val 50000"/>
            </a:avLst>
          </a:prstGeom>
          <a:solidFill>
            <a:schemeClr val="accent1"/>
          </a:solidFill>
          <a:ln w="12700" cap="flat" cmpd="sng" algn="ctr">
            <a:solidFill>
              <a:schemeClr val="tx1"/>
            </a:solidFill>
            <a:prstDash val="solid"/>
            <a:round/>
            <a:headEnd type="none" w="sm" len="sm"/>
            <a:tailEnd type="none" w="sm" len="sm"/>
          </a:ln>
          <a:effectLst/>
        </p:spPr>
      </p:cxnSp>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5</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A (higher value) Smarter Active Label</a:t>
            </a:r>
            <a:endParaRPr lang="en-US" dirty="0"/>
          </a:p>
        </p:txBody>
      </p:sp>
      <p:sp>
        <p:nvSpPr>
          <p:cNvPr id="8" name="Rectangle 7"/>
          <p:cNvSpPr/>
          <p:nvPr/>
        </p:nvSpPr>
        <p:spPr bwMode="auto">
          <a:xfrm>
            <a:off x="685800" y="1740023"/>
            <a:ext cx="7659210" cy="451873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9" name="Straight Connector 8"/>
          <p:cNvCxnSpPr/>
          <p:nvPr/>
        </p:nvCxnSpPr>
        <p:spPr bwMode="auto">
          <a:xfrm>
            <a:off x="3693994" y="1740023"/>
            <a:ext cx="27296" cy="45187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p:cNvSpPr txBox="1"/>
          <p:nvPr/>
        </p:nvSpPr>
        <p:spPr>
          <a:xfrm>
            <a:off x="1102625" y="3745931"/>
            <a:ext cx="1866217" cy="461665"/>
          </a:xfrm>
          <a:prstGeom prst="rect">
            <a:avLst/>
          </a:prstGeom>
          <a:noFill/>
        </p:spPr>
        <p:txBody>
          <a:bodyPr wrap="none" rtlCol="0">
            <a:spAutoFit/>
          </a:bodyPr>
          <a:lstStyle/>
          <a:p>
            <a:r>
              <a:rPr lang="en-US" sz="2400" dirty="0" smtClean="0"/>
              <a:t>Paper Battery</a:t>
            </a:r>
            <a:endParaRPr lang="en-US" sz="2400" dirty="0"/>
          </a:p>
        </p:txBody>
      </p:sp>
      <p:sp>
        <p:nvSpPr>
          <p:cNvPr id="11" name="Rectangle 10"/>
          <p:cNvSpPr/>
          <p:nvPr/>
        </p:nvSpPr>
        <p:spPr bwMode="auto">
          <a:xfrm>
            <a:off x="4417325" y="3739487"/>
            <a:ext cx="537263" cy="491319"/>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solidFill>
                    <a:schemeClr val="bg1"/>
                  </a:solidFill>
                </a:ln>
                <a:solidFill>
                  <a:schemeClr val="tx1"/>
                </a:solidFill>
                <a:effectLst/>
                <a:latin typeface="Times New Roman" pitchFamily="18" charset="0"/>
              </a:rPr>
              <a:t>IC</a:t>
            </a:r>
          </a:p>
        </p:txBody>
      </p:sp>
      <p:cxnSp>
        <p:nvCxnSpPr>
          <p:cNvPr id="14" name="Elbow Connector 13"/>
          <p:cNvCxnSpPr/>
          <p:nvPr/>
        </p:nvCxnSpPr>
        <p:spPr bwMode="auto">
          <a:xfrm rot="10800000" flipV="1">
            <a:off x="3707643" y="4080680"/>
            <a:ext cx="1064525" cy="614149"/>
          </a:xfrm>
          <a:prstGeom prst="bentConnector3">
            <a:avLst>
              <a:gd name="adj1" fmla="val 50000"/>
            </a:avLst>
          </a:prstGeom>
          <a:solidFill>
            <a:schemeClr val="accent1"/>
          </a:solidFill>
          <a:ln w="12700" cap="flat" cmpd="sng" algn="ctr">
            <a:solidFill>
              <a:schemeClr val="tx1"/>
            </a:solidFill>
            <a:prstDash val="solid"/>
            <a:round/>
            <a:headEnd type="none" w="sm" len="sm"/>
            <a:tailEnd type="none" w="sm" len="sm"/>
          </a:ln>
          <a:effectLst/>
        </p:spPr>
      </p:cxnSp>
      <p:grpSp>
        <p:nvGrpSpPr>
          <p:cNvPr id="2" name="Group 25"/>
          <p:cNvGrpSpPr/>
          <p:nvPr/>
        </p:nvGrpSpPr>
        <p:grpSpPr>
          <a:xfrm>
            <a:off x="4904716" y="2458824"/>
            <a:ext cx="1446096" cy="3004236"/>
            <a:chOff x="4295116" y="2357224"/>
            <a:chExt cx="1446096" cy="3004236"/>
          </a:xfrm>
        </p:grpSpPr>
        <p:cxnSp>
          <p:nvCxnSpPr>
            <p:cNvPr id="20" name="Straight Connector 19"/>
            <p:cNvCxnSpPr/>
            <p:nvPr/>
          </p:nvCxnSpPr>
          <p:spPr bwMode="auto">
            <a:xfrm>
              <a:off x="4295116" y="3794078"/>
              <a:ext cx="1440002" cy="25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3" name="Straight Connector 22"/>
            <p:cNvCxnSpPr/>
            <p:nvPr/>
          </p:nvCxnSpPr>
          <p:spPr bwMode="auto">
            <a:xfrm>
              <a:off x="4301210" y="3917217"/>
              <a:ext cx="1440002" cy="25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p:cNvCxnSpPr/>
            <p:nvPr/>
          </p:nvCxnSpPr>
          <p:spPr bwMode="auto">
            <a:xfrm rot="16200000">
              <a:off x="5018102" y="3075969"/>
              <a:ext cx="1440002" cy="251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rot="16200000">
              <a:off x="5016884" y="4640203"/>
              <a:ext cx="1440002" cy="2511"/>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27" name="TextBox 26"/>
          <p:cNvSpPr txBox="1"/>
          <p:nvPr/>
        </p:nvSpPr>
        <p:spPr>
          <a:xfrm>
            <a:off x="3414025" y="4482531"/>
            <a:ext cx="287258" cy="461665"/>
          </a:xfrm>
          <a:prstGeom prst="rect">
            <a:avLst/>
          </a:prstGeom>
          <a:noFill/>
        </p:spPr>
        <p:txBody>
          <a:bodyPr wrap="none" rtlCol="0">
            <a:spAutoFit/>
          </a:bodyPr>
          <a:lstStyle/>
          <a:p>
            <a:r>
              <a:rPr lang="en-US" sz="2400" dirty="0" smtClean="0"/>
              <a:t>-</a:t>
            </a:r>
            <a:endParaRPr lang="en-US" sz="2400" dirty="0"/>
          </a:p>
        </p:txBody>
      </p:sp>
      <p:sp>
        <p:nvSpPr>
          <p:cNvPr id="28" name="TextBox 27"/>
          <p:cNvSpPr txBox="1"/>
          <p:nvPr/>
        </p:nvSpPr>
        <p:spPr>
          <a:xfrm>
            <a:off x="3414025" y="3022031"/>
            <a:ext cx="357790" cy="461665"/>
          </a:xfrm>
          <a:prstGeom prst="rect">
            <a:avLst/>
          </a:prstGeom>
          <a:noFill/>
        </p:spPr>
        <p:txBody>
          <a:bodyPr wrap="none" rtlCol="0">
            <a:spAutoFit/>
          </a:bodyPr>
          <a:lstStyle/>
          <a:p>
            <a:r>
              <a:rPr lang="en-US" sz="2400" dirty="0" smtClean="0"/>
              <a:t>+</a:t>
            </a:r>
            <a:endParaRPr lang="en-US" sz="2400" dirty="0"/>
          </a:p>
        </p:txBody>
      </p:sp>
      <p:sp>
        <p:nvSpPr>
          <p:cNvPr id="29" name="TextBox 28"/>
          <p:cNvSpPr txBox="1"/>
          <p:nvPr/>
        </p:nvSpPr>
        <p:spPr>
          <a:xfrm>
            <a:off x="6576325" y="3530031"/>
            <a:ext cx="1696939" cy="830997"/>
          </a:xfrm>
          <a:prstGeom prst="rect">
            <a:avLst/>
          </a:prstGeom>
          <a:noFill/>
        </p:spPr>
        <p:txBody>
          <a:bodyPr wrap="none" rtlCol="0">
            <a:spAutoFit/>
          </a:bodyPr>
          <a:lstStyle/>
          <a:p>
            <a:r>
              <a:rPr lang="en-US" sz="2400" dirty="0" smtClean="0"/>
              <a:t>Conductive </a:t>
            </a:r>
          </a:p>
          <a:p>
            <a:r>
              <a:rPr lang="en-US" sz="2400" dirty="0" smtClean="0"/>
              <a:t>Ink Antenna</a:t>
            </a:r>
            <a:endParaRPr lang="en-US" sz="2400" dirty="0"/>
          </a:p>
        </p:txBody>
      </p:sp>
      <p:sp>
        <p:nvSpPr>
          <p:cNvPr id="21" name="Rectangle 20"/>
          <p:cNvSpPr/>
          <p:nvPr/>
        </p:nvSpPr>
        <p:spPr bwMode="auto">
          <a:xfrm>
            <a:off x="4512856" y="4633494"/>
            <a:ext cx="1003399" cy="308899"/>
          </a:xfrm>
          <a:prstGeom prst="rect">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solidFill>
                    <a:schemeClr val="bg1"/>
                  </a:solidFill>
                </a:ln>
                <a:solidFill>
                  <a:schemeClr val="tx1"/>
                </a:solidFill>
                <a:effectLst/>
                <a:latin typeface="Times New Roman" pitchFamily="18" charset="0"/>
              </a:rPr>
              <a:t>Sensors</a:t>
            </a:r>
          </a:p>
        </p:txBody>
      </p:sp>
      <p:cxnSp>
        <p:nvCxnSpPr>
          <p:cNvPr id="3" name="Straight Arrow Connector 2"/>
          <p:cNvCxnSpPr>
            <a:stCxn id="11" idx="2"/>
          </p:cNvCxnSpPr>
          <p:nvPr/>
        </p:nvCxnSpPr>
        <p:spPr bwMode="auto">
          <a:xfrm flipH="1">
            <a:off x="4685710" y="4230806"/>
            <a:ext cx="247" cy="385527"/>
          </a:xfrm>
          <a:prstGeom prst="straightConnector1">
            <a:avLst/>
          </a:prstGeom>
          <a:solidFill>
            <a:schemeClr val="accent1"/>
          </a:solidFill>
          <a:ln w="12700" cap="flat" cmpd="sng" algn="ctr">
            <a:solidFill>
              <a:schemeClr val="tx1"/>
            </a:solidFill>
            <a:prstDash val="solid"/>
            <a:round/>
            <a:headEnd type="arrow"/>
            <a:tailEnd type="arrow"/>
          </a:ln>
          <a:effectLst/>
        </p:spPr>
      </p:cxnSp>
      <p:sp>
        <p:nvSpPr>
          <p:cNvPr id="31" name="TextBox 30"/>
          <p:cNvSpPr txBox="1"/>
          <p:nvPr/>
        </p:nvSpPr>
        <p:spPr>
          <a:xfrm>
            <a:off x="4395995" y="2491123"/>
            <a:ext cx="1197764" cy="1200328"/>
          </a:xfrm>
          <a:prstGeom prst="rect">
            <a:avLst/>
          </a:prstGeom>
          <a:noFill/>
        </p:spPr>
        <p:txBody>
          <a:bodyPr wrap="none" rtlCol="0">
            <a:spAutoFit/>
          </a:bodyPr>
          <a:lstStyle/>
          <a:p>
            <a:r>
              <a:rPr lang="en-US" sz="2400" dirty="0" smtClean="0"/>
              <a:t>Layered</a:t>
            </a:r>
          </a:p>
          <a:p>
            <a:r>
              <a:rPr lang="en-US" sz="2400" dirty="0" smtClean="0"/>
              <a:t>Privacy</a:t>
            </a:r>
            <a:endParaRPr lang="en-US" sz="2400" dirty="0"/>
          </a:p>
          <a:p>
            <a:r>
              <a:rPr lang="en-US" sz="2400" dirty="0" smtClean="0"/>
              <a:t>Support</a:t>
            </a:r>
          </a:p>
        </p:txBody>
      </p:sp>
      <p:sp>
        <p:nvSpPr>
          <p:cNvPr id="32" name="TextBox 31"/>
          <p:cNvSpPr txBox="1"/>
          <p:nvPr/>
        </p:nvSpPr>
        <p:spPr>
          <a:xfrm>
            <a:off x="4582722" y="4874465"/>
            <a:ext cx="2119991" cy="1200328"/>
          </a:xfrm>
          <a:prstGeom prst="rect">
            <a:avLst/>
          </a:prstGeom>
          <a:noFill/>
        </p:spPr>
        <p:txBody>
          <a:bodyPr wrap="none" rtlCol="0">
            <a:spAutoFit/>
          </a:bodyPr>
          <a:lstStyle/>
          <a:p>
            <a:r>
              <a:rPr lang="en-US" sz="2400" dirty="0" smtClean="0"/>
              <a:t>Inertia</a:t>
            </a:r>
          </a:p>
          <a:p>
            <a:r>
              <a:rPr lang="en-US" sz="2400" dirty="0" smtClean="0"/>
              <a:t>Humidity</a:t>
            </a:r>
          </a:p>
          <a:p>
            <a:r>
              <a:rPr lang="en-US" sz="2400" dirty="0" smtClean="0"/>
              <a:t>Temperature …</a:t>
            </a:r>
          </a:p>
        </p:txBody>
      </p:sp>
    </p:spTree>
    <p:extLst>
      <p:ext uri="{BB962C8B-B14F-4D97-AF65-F5344CB8AC3E}">
        <p14:creationId xmlns="" xmlns:p14="http://schemas.microsoft.com/office/powerpoint/2010/main" val="32651862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
            </a:r>
            <a:r>
              <a:rPr lang="en-US" dirty="0" smtClean="0"/>
              <a:t>otential wider applications</a:t>
            </a:r>
            <a:endParaRPr lang="en-US" dirty="0"/>
          </a:p>
        </p:txBody>
      </p:sp>
      <p:sp>
        <p:nvSpPr>
          <p:cNvPr id="3" name="Content Placeholder 2"/>
          <p:cNvSpPr>
            <a:spLocks noGrp="1"/>
          </p:cNvSpPr>
          <p:nvPr>
            <p:ph idx="1"/>
          </p:nvPr>
        </p:nvSpPr>
        <p:spPr>
          <a:xfrm>
            <a:off x="685800" y="1681787"/>
            <a:ext cx="8205034" cy="4414213"/>
          </a:xfrm>
        </p:spPr>
        <p:txBody>
          <a:bodyPr/>
          <a:lstStyle/>
          <a:p>
            <a:r>
              <a:rPr lang="en-US" dirty="0" smtClean="0"/>
              <a:t>Build on extremely </a:t>
            </a:r>
            <a:r>
              <a:rPr lang="en-US" dirty="0"/>
              <a:t>low cost, long life</a:t>
            </a:r>
          </a:p>
          <a:p>
            <a:r>
              <a:rPr lang="en-US" dirty="0"/>
              <a:t>S</a:t>
            </a:r>
            <a:r>
              <a:rPr lang="en-US" dirty="0" smtClean="0"/>
              <a:t>tick</a:t>
            </a:r>
            <a:r>
              <a:rPr lang="en-US" dirty="0"/>
              <a:t>-on controls – parts bin, consumer</a:t>
            </a:r>
            <a:r>
              <a:rPr lang="en-US" dirty="0" smtClean="0"/>
              <a:t>,</a:t>
            </a:r>
          </a:p>
          <a:p>
            <a:r>
              <a:rPr lang="en-US" dirty="0"/>
              <a:t>P</a:t>
            </a:r>
            <a:r>
              <a:rPr lang="en-US" dirty="0" smtClean="0"/>
              <a:t>hysical </a:t>
            </a:r>
            <a:r>
              <a:rPr lang="en-US" dirty="0"/>
              <a:t>monitoring – intrusion, tampering, breakage, moisture detectors, movement detectors, fire/smoke, …</a:t>
            </a:r>
          </a:p>
          <a:p>
            <a:r>
              <a:rPr lang="en-US" dirty="0"/>
              <a:t>L</a:t>
            </a:r>
            <a:r>
              <a:rPr lang="en-US" dirty="0" smtClean="0"/>
              <a:t>ocation</a:t>
            </a:r>
            <a:r>
              <a:rPr lang="en-US" dirty="0"/>
              <a:t>, presence – </a:t>
            </a:r>
            <a:r>
              <a:rPr lang="en-US" dirty="0" smtClean="0"/>
              <a:t>more data than RFID</a:t>
            </a:r>
            <a:endParaRPr lang="en-US" dirty="0"/>
          </a:p>
        </p:txBody>
      </p:sp>
    </p:spTree>
    <p:extLst>
      <p:ext uri="{BB962C8B-B14F-4D97-AF65-F5344CB8AC3E}">
        <p14:creationId xmlns:p14="http://schemas.microsoft.com/office/powerpoint/2010/main" xmlns="" val="8546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Smart Active Label </a:t>
            </a:r>
            <a:r>
              <a:rPr lang="en-US" dirty="0" smtClean="0"/>
              <a:t>features</a:t>
            </a:r>
            <a:endParaRPr lang="en-US" dirty="0"/>
          </a:p>
        </p:txBody>
      </p:sp>
      <p:sp>
        <p:nvSpPr>
          <p:cNvPr id="3" name="Content Placeholder 2"/>
          <p:cNvSpPr>
            <a:spLocks noGrp="1"/>
          </p:cNvSpPr>
          <p:nvPr>
            <p:ph idx="1"/>
          </p:nvPr>
        </p:nvSpPr>
        <p:spPr>
          <a:xfrm>
            <a:off x="685799" y="1613141"/>
            <a:ext cx="7999069" cy="4959555"/>
          </a:xfrm>
        </p:spPr>
        <p:txBody>
          <a:bodyPr/>
          <a:lstStyle/>
          <a:p>
            <a:r>
              <a:rPr lang="en-US" dirty="0" smtClean="0"/>
              <a:t>Shipping </a:t>
            </a:r>
            <a:r>
              <a:rPr lang="en-US" dirty="0"/>
              <a:t>info from the customer is loaded onto the label automatically from a cloud app. </a:t>
            </a:r>
          </a:p>
          <a:p>
            <a:r>
              <a:rPr lang="en-US" dirty="0" smtClean="0"/>
              <a:t>Labels </a:t>
            </a:r>
            <a:r>
              <a:rPr lang="en-US" dirty="0"/>
              <a:t>communicate status whenever in presence of gateway (warehouse, truck, near delivery guy with mobile device)</a:t>
            </a:r>
          </a:p>
          <a:p>
            <a:r>
              <a:rPr lang="en-US" dirty="0" smtClean="0"/>
              <a:t>Transit audit log of conditions and events</a:t>
            </a:r>
            <a:endParaRPr lang="en-US" dirty="0"/>
          </a:p>
          <a:p>
            <a:r>
              <a:rPr lang="en-US" dirty="0" smtClean="0"/>
              <a:t>Virtual display label – </a:t>
            </a:r>
            <a:r>
              <a:rPr lang="en-US" dirty="0"/>
              <a:t>hold </a:t>
            </a:r>
            <a:r>
              <a:rPr lang="en-US" dirty="0" smtClean="0"/>
              <a:t>tablet near to display info, supporting privacy levels.</a:t>
            </a:r>
            <a:endParaRPr lang="en-US" dirty="0"/>
          </a:p>
          <a:p>
            <a:endParaRPr lang="en-US" dirty="0"/>
          </a:p>
        </p:txBody>
      </p:sp>
    </p:spTree>
    <p:extLst>
      <p:ext uri="{BB962C8B-B14F-4D97-AF65-F5344CB8AC3E}">
        <p14:creationId xmlns:p14="http://schemas.microsoft.com/office/powerpoint/2010/main" xmlns="" val="1796399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8</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Smart Active Label Volume</a:t>
            </a:r>
            <a:endParaRPr lang="en-US" dirty="0"/>
          </a:p>
        </p:txBody>
      </p:sp>
      <p:sp>
        <p:nvSpPr>
          <p:cNvPr id="26627" name="Rectangle 3"/>
          <p:cNvSpPr>
            <a:spLocks noGrp="1" noChangeArrowheads="1"/>
          </p:cNvSpPr>
          <p:nvPr>
            <p:ph type="subTitle" idx="1"/>
          </p:nvPr>
        </p:nvSpPr>
        <p:spPr>
          <a:xfrm>
            <a:off x="365759" y="1861435"/>
            <a:ext cx="8509745" cy="4613978"/>
          </a:xfrm>
        </p:spPr>
        <p:txBody>
          <a:bodyPr/>
          <a:lstStyle/>
          <a:p>
            <a:pPr algn="l"/>
            <a:r>
              <a:rPr lang="en-US" dirty="0" smtClean="0"/>
              <a:t>On an average </a:t>
            </a:r>
            <a:r>
              <a:rPr lang="en-US" u="sng" dirty="0" smtClean="0"/>
              <a:t>day</a:t>
            </a:r>
            <a:r>
              <a:rPr lang="en-US" dirty="0" smtClean="0"/>
              <a:t> – </a:t>
            </a:r>
          </a:p>
          <a:p>
            <a:pPr lvl="1" algn="l"/>
            <a:r>
              <a:rPr lang="en-US" dirty="0" smtClean="0"/>
              <a:t>UPS delivers 15.8 million packages</a:t>
            </a:r>
          </a:p>
          <a:p>
            <a:pPr lvl="1" algn="l"/>
            <a:r>
              <a:rPr lang="en-US" dirty="0" smtClean="0"/>
              <a:t>FedEx delivers 3.3 million packages</a:t>
            </a:r>
          </a:p>
          <a:p>
            <a:pPr lvl="1" algn="l"/>
            <a:r>
              <a:rPr lang="en-US" dirty="0" smtClean="0"/>
              <a:t>USPS delivers 0.7 million packages</a:t>
            </a:r>
          </a:p>
          <a:p>
            <a:pPr algn="l"/>
            <a:r>
              <a:rPr lang="en-US" dirty="0" smtClean="0"/>
              <a:t>. . . or almost </a:t>
            </a:r>
            <a:r>
              <a:rPr lang="en-US" u="sng" dirty="0" smtClean="0"/>
              <a:t>20 million</a:t>
            </a:r>
            <a:r>
              <a:rPr lang="en-US" dirty="0" smtClean="0"/>
              <a:t> packages </a:t>
            </a:r>
            <a:r>
              <a:rPr lang="en-US" u="sng" dirty="0" smtClean="0"/>
              <a:t>per day</a:t>
            </a:r>
            <a:r>
              <a:rPr lang="en-US" dirty="0" smtClean="0"/>
              <a:t>.</a:t>
            </a:r>
          </a:p>
          <a:p>
            <a:pPr algn="l"/>
            <a:endParaRPr lang="en-US" dirty="0" smtClean="0">
              <a:solidFill>
                <a:schemeClr val="tx1"/>
              </a:solidFill>
              <a:latin typeface="+mn-lt"/>
              <a:ea typeface="+mn-ea"/>
              <a:cs typeface="+mn-cs"/>
            </a:endParaRPr>
          </a:p>
          <a:p>
            <a:pPr algn="l"/>
            <a:r>
              <a:rPr lang="en-US" dirty="0" smtClean="0">
                <a:solidFill>
                  <a:schemeClr val="tx1"/>
                </a:solidFill>
                <a:latin typeface="+mn-lt"/>
                <a:ea typeface="+mn-ea"/>
                <a:cs typeface="+mn-cs"/>
              </a:rPr>
              <a:t>. . . And with increasing online sales, these numbers are increasing.</a:t>
            </a:r>
            <a:endParaRPr lang="en-US" dirty="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November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Ed Callaway, Sunrise Micro Devices, et al.</a:t>
            </a:r>
            <a:endParaRPr lang="en-US" dirty="0"/>
          </a:p>
        </p:txBody>
      </p:sp>
      <p:sp>
        <p:nvSpPr>
          <p:cNvPr id="6" name="Slide Number Placeholder 5"/>
          <p:cNvSpPr>
            <a:spLocks noGrp="1"/>
          </p:cNvSpPr>
          <p:nvPr>
            <p:ph type="sldNum" sz="quarter" idx="12"/>
          </p:nvPr>
        </p:nvSpPr>
        <p:spPr/>
        <p:txBody>
          <a:bodyPr/>
          <a:lstStyle/>
          <a:p>
            <a:r>
              <a:rPr lang="en-US"/>
              <a:t>Slide </a:t>
            </a:r>
            <a:fld id="{B74CD863-4E7F-4E55-884C-157B29CC3FF8}" type="slidenum">
              <a:rPr lang="en-US"/>
              <a:pPr/>
              <a:t>9</a:t>
            </a:fld>
            <a:endParaRPr lang="en-US"/>
          </a:p>
        </p:txBody>
      </p:sp>
      <p:sp>
        <p:nvSpPr>
          <p:cNvPr id="26626" name="Rectangle 2"/>
          <p:cNvSpPr>
            <a:spLocks noGrp="1" noChangeArrowheads="1"/>
          </p:cNvSpPr>
          <p:nvPr>
            <p:ph type="ctrTitle"/>
          </p:nvPr>
        </p:nvSpPr>
        <p:spPr>
          <a:xfrm>
            <a:off x="685800" y="718440"/>
            <a:ext cx="7772400" cy="1143000"/>
          </a:xfrm>
        </p:spPr>
        <p:txBody>
          <a:bodyPr/>
          <a:lstStyle/>
          <a:p>
            <a:r>
              <a:rPr lang="en-US" dirty="0" smtClean="0"/>
              <a:t>15.4q is Needed!</a:t>
            </a:r>
            <a:endParaRPr lang="en-US" dirty="0"/>
          </a:p>
        </p:txBody>
      </p:sp>
      <p:sp>
        <p:nvSpPr>
          <p:cNvPr id="26627" name="Rectangle 3"/>
          <p:cNvSpPr>
            <a:spLocks noGrp="1" noChangeArrowheads="1"/>
          </p:cNvSpPr>
          <p:nvPr>
            <p:ph type="subTitle" idx="1"/>
          </p:nvPr>
        </p:nvSpPr>
        <p:spPr>
          <a:xfrm>
            <a:off x="365759" y="1861435"/>
            <a:ext cx="8509745" cy="4613978"/>
          </a:xfrm>
        </p:spPr>
        <p:txBody>
          <a:bodyPr/>
          <a:lstStyle/>
          <a:p>
            <a:pPr algn="l"/>
            <a:r>
              <a:rPr lang="en-US" dirty="0" smtClean="0"/>
              <a:t>The </a:t>
            </a:r>
            <a:r>
              <a:rPr lang="en-US" dirty="0" smtClean="0">
                <a:hlinkClick r:id="rId2"/>
              </a:rPr>
              <a:t>Smart Active Label industry consortium </a:t>
            </a:r>
            <a:r>
              <a:rPr lang="en-US" dirty="0" smtClean="0"/>
              <a:t> (</a:t>
            </a:r>
            <a:r>
              <a:rPr lang="en-US" dirty="0" smtClean="0">
                <a:hlinkClick r:id="rId3"/>
              </a:rPr>
              <a:t>Wayback Machine </a:t>
            </a:r>
            <a:r>
              <a:rPr lang="en-US" dirty="0" smtClean="0"/>
              <a:t>), is now inactive – due to lack of a low-cost, ULP technology.</a:t>
            </a:r>
            <a:endParaRPr lang="en-US" dirty="0">
              <a:solidFill>
                <a:schemeClr val="tx1"/>
              </a:solidFill>
              <a:latin typeface="+mn-lt"/>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Templat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 Template</Template>
  <TotalTime>5348</TotalTime>
  <Words>501</Words>
  <Application>Microsoft Office PowerPoint</Application>
  <PresentationFormat>On-screen Show (4:3)</PresentationFormat>
  <Paragraphs>94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IEEE-P802_15 Template</vt:lpstr>
      <vt:lpstr>Slide 1</vt:lpstr>
      <vt:lpstr>The Real Task Before Us Today</vt:lpstr>
      <vt:lpstr>The Smart Active Label</vt:lpstr>
      <vt:lpstr>A Smart Active Label</vt:lpstr>
      <vt:lpstr>A (higher value) Smarter Active Label</vt:lpstr>
      <vt:lpstr>Potential wider applications</vt:lpstr>
      <vt:lpstr>Smart Active Label features</vt:lpstr>
      <vt:lpstr>Smart Active Label Volume</vt:lpstr>
      <vt:lpstr>15.4q is Needed!</vt:lpstr>
      <vt:lpstr>Shelf Labels</vt:lpstr>
      <vt:lpstr>Summary</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Ed Callaway</dc:creator>
  <cp:keywords/>
  <dc:description>&lt;doc#&gt;</dc:description>
  <cp:lastModifiedBy>Ed Callaway</cp:lastModifiedBy>
  <cp:revision>32</cp:revision>
  <cp:lastPrinted>1998-02-10T13:28:06Z</cp:lastPrinted>
  <dcterms:created xsi:type="dcterms:W3CDTF">2011-11-10T14:22:45Z</dcterms:created>
  <dcterms:modified xsi:type="dcterms:W3CDTF">2013-03-19T14:30:59Z</dcterms:modified>
</cp:coreProperties>
</file>