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9" r:id="rId2"/>
    <p:sldId id="334" r:id="rId3"/>
    <p:sldId id="438" r:id="rId4"/>
    <p:sldId id="442" r:id="rId5"/>
    <p:sldId id="441" r:id="rId6"/>
    <p:sldId id="443" r:id="rId7"/>
    <p:sldId id="437" r:id="rId8"/>
    <p:sldId id="444" r:id="rId9"/>
    <p:sldId id="445" r:id="rId10"/>
    <p:sldId id="439" r:id="rId11"/>
    <p:sldId id="446" r:id="rId12"/>
    <p:sldId id="447" r:id="rId13"/>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33CC"/>
    <a:srgbClr val="FF0000"/>
    <a:srgbClr val="FFFF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45" autoAdjust="0"/>
    <p:restoredTop sz="91709" autoAdjust="0"/>
  </p:normalViewPr>
  <p:slideViewPr>
    <p:cSldViewPr>
      <p:cViewPr varScale="1">
        <p:scale>
          <a:sx n="74" d="100"/>
          <a:sy n="74" d="100"/>
        </p:scale>
        <p:origin x="-1338" y="-90"/>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000125" y="773113"/>
            <a:ext cx="5099050" cy="3825875"/>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&lt;March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&lt;March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&lt;March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&lt;March 2013&gt;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&lt;March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&lt;March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&lt;March 2013&gt;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&lt;March 2013&gt;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&lt;March 2013&gt;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&lt;Seung-Hoon Park et.al.&gt;, &lt;Samsung Electronics&gt;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&lt;March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&lt;March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&lt;March 2013&gt;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&lt;Seung-Hoon Park et.al.&gt;, &lt;Samsung Electronics&gt;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lvl="4">
              <a:defRPr/>
            </a:pPr>
            <a:r>
              <a:rPr lang="en-US" altLang="ko-KR" sz="1400" b="1" dirty="0">
                <a:ea typeface="굴림" pitchFamily="50" charset="-127"/>
              </a:rPr>
              <a:t>doc.: IEEE 802. </a:t>
            </a:r>
            <a:r>
              <a:rPr lang="en-US" altLang="ko-KR" sz="1400" b="1" dirty="0" smtClean="0">
                <a:ea typeface="굴림" pitchFamily="50" charset="-127"/>
              </a:rPr>
              <a:t>15-13-0121-00-0008</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8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4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0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18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18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&lt;March 2013&gt;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&lt;Seung-Hoon Park et.al.&gt;, &lt;Samsung Electronics&gt;</a:t>
            </a:r>
            <a:endParaRPr lang="en-US" altLang="ko-KR" dirty="0">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PAC Synchronous Operation</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dirty="0" smtClean="0">
                <a:solidFill>
                  <a:srgbClr val="FF0000"/>
                </a:solidFill>
                <a:ea typeface="굴림" pitchFamily="50" charset="-127"/>
              </a:rPr>
              <a:t>11</a:t>
            </a:r>
            <a:r>
              <a:rPr lang="en-US" altLang="ko-KR" sz="1600" dirty="0" smtClean="0">
                <a:solidFill>
                  <a:srgbClr val="FF0000"/>
                </a:solidFill>
                <a:ea typeface="굴림" pitchFamily="50" charset="-127"/>
              </a:rPr>
              <a:t> March </a:t>
            </a:r>
            <a:r>
              <a:rPr lang="en-US" altLang="ko-KR" sz="1600" dirty="0" smtClean="0">
                <a:solidFill>
                  <a:srgbClr val="FF0000"/>
                </a:solidFill>
                <a:ea typeface="굴림" pitchFamily="50" charset="-127"/>
              </a:rPr>
              <a:t>2013</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err="1" smtClean="0">
                <a:solidFill>
                  <a:srgbClr val="FF0000"/>
                </a:solidFill>
                <a:ea typeface="굴림" pitchFamily="50" charset="-127"/>
              </a:rPr>
              <a:t>Seung-Hoon</a:t>
            </a:r>
            <a:r>
              <a:rPr lang="en-US" altLang="ko-KR" sz="1600" dirty="0" smtClean="0">
                <a:solidFill>
                  <a:srgbClr val="FF0000"/>
                </a:solidFill>
                <a:ea typeface="굴림" pitchFamily="50" charset="-127"/>
              </a:rPr>
              <a:t> Park, </a:t>
            </a:r>
            <a:r>
              <a:rPr lang="en-US" altLang="ko-KR" sz="1600" dirty="0" err="1" smtClean="0">
                <a:solidFill>
                  <a:srgbClr val="FF0000"/>
                </a:solidFill>
                <a:ea typeface="굴림" pitchFamily="50" charset="-127"/>
              </a:rPr>
              <a:t>Kyungkyu</a:t>
            </a:r>
            <a:r>
              <a:rPr lang="en-US" altLang="ko-KR" sz="1600" dirty="0" smtClean="0">
                <a:solidFill>
                  <a:srgbClr val="FF0000"/>
                </a:solidFill>
                <a:ea typeface="굴림" pitchFamily="50" charset="-127"/>
              </a:rPr>
              <a:t> Kim, </a:t>
            </a:r>
            <a:r>
              <a:rPr lang="en-US" altLang="ko-KR" sz="1600" dirty="0" err="1" smtClean="0">
                <a:solidFill>
                  <a:srgbClr val="FF0000"/>
                </a:solidFill>
                <a:ea typeface="굴림" pitchFamily="50" charset="-127"/>
              </a:rPr>
              <a:t>Chiwoo</a:t>
            </a:r>
            <a:r>
              <a:rPr lang="en-US" altLang="ko-KR" sz="1600" dirty="0" smtClean="0">
                <a:solidFill>
                  <a:srgbClr val="FF0000"/>
                </a:solidFill>
                <a:ea typeface="굴림" pitchFamily="50" charset="-127"/>
              </a:rPr>
              <a:t> Lim, </a:t>
            </a:r>
            <a:r>
              <a:rPr lang="en-US" altLang="ko-KR" sz="1600" dirty="0" err="1" smtClean="0">
                <a:solidFill>
                  <a:srgbClr val="FF0000"/>
                </a:solidFill>
                <a:ea typeface="굴림" pitchFamily="50" charset="-127"/>
              </a:rPr>
              <a:t>Hyunseok</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Ryu</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Daegyun</a:t>
            </a:r>
            <a:r>
              <a:rPr lang="en-US" altLang="ko-KR" sz="1600" dirty="0" smtClean="0">
                <a:solidFill>
                  <a:srgbClr val="FF0000"/>
                </a:solidFill>
                <a:ea typeface="굴림" pitchFamily="50" charset="-127"/>
              </a:rPr>
              <a:t> Kim and Won-</a:t>
            </a:r>
            <a:r>
              <a:rPr lang="en-US" altLang="ko-KR" sz="1600" dirty="0" err="1" smtClean="0">
                <a:solidFill>
                  <a:srgbClr val="FF0000"/>
                </a:solidFill>
                <a:ea typeface="굴림" pitchFamily="50" charset="-127"/>
              </a:rPr>
              <a:t>il</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Roh</a:t>
            </a:r>
            <a:r>
              <a:rPr lang="en-US" altLang="ko-KR" sz="1600" dirty="0" smtClean="0">
                <a:solidFill>
                  <a:schemeClr val="tx2"/>
                </a:solidFill>
                <a:ea typeface="굴림" pitchFamily="50" charset="-127"/>
              </a:rPr>
              <a:t>]</a:t>
            </a:r>
            <a:endParaRPr lang="en-US" altLang="ko-KR" sz="1600" baseline="30000" dirty="0" smtClean="0">
              <a:solidFill>
                <a:schemeClr val="tx2"/>
              </a:solidFill>
              <a:ea typeface="굴림" pitchFamily="50" charset="-127"/>
            </a:endParaRPr>
          </a:p>
          <a:p>
            <a:pPr>
              <a:defRPr/>
            </a:pPr>
            <a:r>
              <a:rPr lang="en-US" altLang="ko-KR" sz="1600" dirty="0" smtClean="0">
                <a:solidFill>
                  <a:schemeClr val="tx2"/>
                </a:solidFill>
                <a:ea typeface="굴림" pitchFamily="50" charset="-127"/>
              </a:rPr>
              <a:t>Company </a:t>
            </a:r>
            <a:r>
              <a:rPr lang="en-US" altLang="ko-KR" sz="1600" dirty="0">
                <a:solidFill>
                  <a:schemeClr val="tx2"/>
                </a:solidFill>
                <a:ea typeface="굴림" pitchFamily="50" charset="-127"/>
              </a:rPr>
              <a:t>[</a:t>
            </a:r>
            <a:r>
              <a:rPr lang="en-US" altLang="ko-KR" sz="1600" dirty="0">
                <a:solidFill>
                  <a:srgbClr val="FF0000"/>
                </a:solidFill>
                <a:ea typeface="굴림" pitchFamily="50" charset="-127"/>
              </a:rPr>
              <a:t>Samsung </a:t>
            </a:r>
            <a:r>
              <a:rPr lang="en-US" altLang="ko-KR" sz="1600" dirty="0" smtClean="0">
                <a:solidFill>
                  <a:srgbClr val="FF0000"/>
                </a:solidFill>
                <a:ea typeface="굴림" pitchFamily="50" charset="-127"/>
              </a:rPr>
              <a:t>Electronics</a:t>
            </a:r>
            <a:r>
              <a:rPr lang="en-US" altLang="ko-KR" sz="1600" dirty="0" smtClean="0">
                <a:solidFill>
                  <a:schemeClr val="tx2"/>
                </a:solidFill>
                <a:ea typeface="굴림" pitchFamily="50" charset="-127"/>
              </a:rPr>
              <a:t>]</a:t>
            </a:r>
            <a:endParaRPr lang="en-US" altLang="ko-KR" sz="1600" baseline="300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a:solidFill>
                  <a:srgbClr val="FF0000"/>
                </a:solidFill>
                <a:ea typeface="굴림" pitchFamily="50" charset="-127"/>
              </a:rPr>
              <a:t>416, Maetan-3Dong, </a:t>
            </a:r>
            <a:r>
              <a:rPr lang="en-US" altLang="ko-KR" sz="1600" dirty="0" err="1">
                <a:solidFill>
                  <a:srgbClr val="FF0000"/>
                </a:solidFill>
                <a:ea typeface="굴림" pitchFamily="50" charset="-127"/>
              </a:rPr>
              <a:t>Yeongtong-Gu</a:t>
            </a:r>
            <a:r>
              <a:rPr lang="en-US" altLang="ko-KR" sz="1600" dirty="0">
                <a:solidFill>
                  <a:srgbClr val="FF0000"/>
                </a:solidFill>
                <a:ea typeface="굴림" pitchFamily="50" charset="-127"/>
              </a:rPr>
              <a:t>, Suwon-Si, </a:t>
            </a:r>
            <a:r>
              <a:rPr lang="en-US" altLang="ko-KR" sz="1600" dirty="0" err="1">
                <a:solidFill>
                  <a:srgbClr val="FF0000"/>
                </a:solidFill>
                <a:ea typeface="굴림" pitchFamily="50" charset="-127"/>
              </a:rPr>
              <a:t>Gyeonggi</a:t>
            </a:r>
            <a:r>
              <a:rPr lang="en-US" altLang="ko-KR" sz="1600" dirty="0">
                <a:solidFill>
                  <a:srgbClr val="FF0000"/>
                </a:solidFill>
                <a:ea typeface="굴림" pitchFamily="50" charset="-127"/>
              </a:rPr>
              <a:t>-Do, 443-742, </a:t>
            </a:r>
            <a:r>
              <a:rPr lang="en-US" altLang="ko-KR" sz="1600" dirty="0" smtClean="0">
                <a:solidFill>
                  <a:srgbClr val="FF0000"/>
                </a:solidFill>
                <a:ea typeface="굴림" pitchFamily="50" charset="-127"/>
              </a:rPr>
              <a:t>Korea</a:t>
            </a:r>
            <a:r>
              <a:rPr lang="en-US" altLang="ko-KR" sz="1600" dirty="0" smtClean="0">
                <a:solidFill>
                  <a:schemeClr val="tx2"/>
                </a:solidFill>
                <a:ea typeface="굴림" pitchFamily="50" charset="-127"/>
              </a:rPr>
              <a:t>]</a:t>
            </a:r>
            <a:endParaRPr lang="en-US" altLang="ko-KR" sz="1600" baseline="300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82-10-9349-9845</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82-31-279-0813</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E-Mail</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shannon.park@samsung.com</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Introduction of PAC </a:t>
            </a:r>
            <a:r>
              <a:rPr lang="en-US" altLang="ko-KR" sz="1600" dirty="0" smtClean="0">
                <a:solidFill>
                  <a:srgbClr val="FF0000"/>
                </a:solidFill>
                <a:ea typeface="굴림" pitchFamily="50" charset="-127"/>
              </a:rPr>
              <a:t>synchronous operation with the benefits</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To </a:t>
            </a:r>
            <a:r>
              <a:rPr lang="en-US" altLang="ko-KR" sz="1600" dirty="0" smtClean="0">
                <a:solidFill>
                  <a:srgbClr val="FF0000"/>
                </a:solidFill>
                <a:ea typeface="굴림" pitchFamily="50" charset="-127"/>
              </a:rPr>
              <a:t>issue and discuss </a:t>
            </a:r>
            <a:r>
              <a:rPr lang="en-US" altLang="ko-KR" sz="1600" dirty="0" smtClean="0">
                <a:solidFill>
                  <a:srgbClr val="FF0000"/>
                </a:solidFill>
                <a:ea typeface="굴림" pitchFamily="50" charset="-127"/>
              </a:rPr>
              <a:t>about synchronous </a:t>
            </a:r>
            <a:r>
              <a:rPr lang="en-US" altLang="ko-KR" sz="1600" dirty="0" smtClean="0">
                <a:solidFill>
                  <a:srgbClr val="FF0000"/>
                </a:solidFill>
                <a:ea typeface="굴림" pitchFamily="50" charset="-127"/>
              </a:rPr>
              <a:t>operation</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r>
              <a:rPr lang="en-US" altLang="ko-KR" sz="1800" dirty="0" smtClean="0"/>
              <a:t>[1</a:t>
            </a:r>
            <a:r>
              <a:rPr lang="en-US" altLang="ko-KR" sz="1800" dirty="0" smtClean="0"/>
              <a:t>] </a:t>
            </a:r>
            <a:r>
              <a:rPr lang="en-US" altLang="ko-KR" sz="1800" i="1" dirty="0" smtClean="0"/>
              <a:t>Distributed synchronization in wireless </a:t>
            </a:r>
            <a:r>
              <a:rPr lang="en-US" altLang="ko-KR" sz="1800" i="1" dirty="0" smtClean="0"/>
              <a:t>networks</a:t>
            </a:r>
            <a:r>
              <a:rPr lang="en-US" altLang="ko-KR" sz="1800" dirty="0" smtClean="0"/>
              <a:t>, </a:t>
            </a:r>
            <a:r>
              <a:rPr lang="en-US" altLang="ko-KR" sz="1800" dirty="0" err="1" smtClean="0"/>
              <a:t>Simeone</a:t>
            </a:r>
            <a:r>
              <a:rPr lang="en-US" altLang="ko-KR" sz="1800" dirty="0" smtClean="0"/>
              <a:t>, </a:t>
            </a:r>
            <a:r>
              <a:rPr lang="en-US" altLang="ko-KR" sz="1800" dirty="0" err="1" smtClean="0"/>
              <a:t>Osvaldo</a:t>
            </a:r>
            <a:r>
              <a:rPr lang="en-US" altLang="ko-KR" sz="1800" dirty="0" smtClean="0"/>
              <a:t> ; </a:t>
            </a:r>
            <a:r>
              <a:rPr lang="en-US" altLang="ko-KR" sz="1800" dirty="0" err="1" smtClean="0"/>
              <a:t>Spagnolini</a:t>
            </a:r>
            <a:r>
              <a:rPr lang="en-US" altLang="ko-KR" sz="1800" dirty="0" smtClean="0"/>
              <a:t>, Umberto ; Bar-Ness, </a:t>
            </a:r>
            <a:r>
              <a:rPr lang="en-US" altLang="ko-KR" sz="1800" dirty="0" err="1" smtClean="0"/>
              <a:t>Yesheskel</a:t>
            </a:r>
            <a:r>
              <a:rPr lang="en-US" altLang="ko-KR" sz="1800" dirty="0" smtClean="0"/>
              <a:t> ; </a:t>
            </a:r>
            <a:r>
              <a:rPr lang="en-US" altLang="ko-KR" sz="1800" dirty="0" err="1" smtClean="0"/>
              <a:t>Strogatz</a:t>
            </a:r>
            <a:r>
              <a:rPr lang="en-US" altLang="ko-KR" sz="1800" dirty="0" smtClean="0"/>
              <a:t>, Steven H</a:t>
            </a:r>
            <a:r>
              <a:rPr lang="en-US" altLang="ko-KR" sz="1800" dirty="0" smtClean="0"/>
              <a:t>., Signal </a:t>
            </a:r>
            <a:r>
              <a:rPr lang="en-US" altLang="ko-KR" sz="1800" dirty="0" smtClean="0"/>
              <a:t>Processing Magazine, </a:t>
            </a:r>
            <a:r>
              <a:rPr lang="en-US" altLang="ko-KR" sz="1800" dirty="0" smtClean="0"/>
              <a:t>IEEE Volume</a:t>
            </a:r>
            <a:r>
              <a:rPr lang="en-US" altLang="ko-KR" sz="1800" dirty="0" smtClean="0"/>
              <a:t>: 25 , Issue: </a:t>
            </a:r>
            <a:r>
              <a:rPr lang="en-US" altLang="ko-KR" sz="1800" dirty="0" smtClean="0"/>
              <a:t>5, Digital </a:t>
            </a:r>
            <a:r>
              <a:rPr lang="en-US" altLang="ko-KR" sz="1800" dirty="0" smtClean="0"/>
              <a:t>Object Identifier: </a:t>
            </a:r>
            <a:r>
              <a:rPr lang="en-US" altLang="ko-KR" sz="1800" dirty="0" smtClean="0"/>
              <a:t>10.1109/MSP.2008.926661, Publication </a:t>
            </a:r>
            <a:r>
              <a:rPr lang="en-US" altLang="ko-KR" sz="1800" dirty="0" smtClean="0"/>
              <a:t>Year: 2008 , Page(s): 81 - </a:t>
            </a:r>
            <a:r>
              <a:rPr lang="en-US" altLang="ko-KR" sz="1800" dirty="0" smtClean="0"/>
              <a:t>97</a:t>
            </a:r>
            <a:r>
              <a:rPr lang="en-US" altLang="ko-KR" sz="1800" dirty="0" smtClean="0"/>
              <a:t/>
            </a:r>
            <a:br>
              <a:rPr lang="en-US" altLang="ko-KR" sz="1800" dirty="0" smtClean="0"/>
            </a:br>
            <a:endParaRPr lang="ko-KR" altLang="en-US" sz="1800" dirty="0"/>
          </a:p>
        </p:txBody>
      </p:sp>
      <p:sp>
        <p:nvSpPr>
          <p:cNvPr id="4" name="날짜 개체 틀 3"/>
          <p:cNvSpPr>
            <a:spLocks noGrp="1"/>
          </p:cNvSpPr>
          <p:nvPr>
            <p:ph type="dt" sz="half" idx="10"/>
          </p:nvPr>
        </p:nvSpPr>
        <p:spPr/>
        <p:txBody>
          <a:bodyPr/>
          <a:lstStyle/>
          <a:p>
            <a:pPr>
              <a:defRPr/>
            </a:pPr>
            <a:r>
              <a:rPr lang="en-US" altLang="ko-KR" smtClean="0"/>
              <a:t>&lt;March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10</a:t>
            </a:fld>
            <a:endParaRPr lang="en-US" altLang="ko-K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Comparison of two ways </a:t>
            </a:r>
            <a:br>
              <a:rPr lang="en-US" altLang="ko-KR" dirty="0" smtClean="0"/>
            </a:br>
            <a:r>
              <a:rPr lang="en-US" altLang="ko-KR" dirty="0" smtClean="0"/>
              <a:t>for Peer Discovery</a:t>
            </a:r>
            <a:endParaRPr lang="ko-KR" altLang="en-US" dirty="0"/>
          </a:p>
        </p:txBody>
      </p:sp>
      <p:sp>
        <p:nvSpPr>
          <p:cNvPr id="3" name="내용 개체 틀 2"/>
          <p:cNvSpPr>
            <a:spLocks noGrp="1"/>
          </p:cNvSpPr>
          <p:nvPr>
            <p:ph idx="1"/>
          </p:nvPr>
        </p:nvSpPr>
        <p:spPr/>
        <p:txBody>
          <a:bodyPr/>
          <a:lstStyle/>
          <a:p>
            <a:r>
              <a:rPr lang="en-US" altLang="ko-KR" sz="2400" dirty="0" smtClean="0"/>
              <a:t>Peer discovery with peering (post-peering)</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11</a:t>
            </a:fld>
            <a:endParaRPr lang="en-US" altLang="ko-KR"/>
          </a:p>
        </p:txBody>
      </p:sp>
      <p:cxnSp>
        <p:nvCxnSpPr>
          <p:cNvPr id="7" name="직선 연결선 6"/>
          <p:cNvCxnSpPr/>
          <p:nvPr/>
        </p:nvCxnSpPr>
        <p:spPr bwMode="auto">
          <a:xfrm>
            <a:off x="5310764"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직사각형 8"/>
          <p:cNvSpPr/>
          <p:nvPr/>
        </p:nvSpPr>
        <p:spPr bwMode="auto">
          <a:xfrm>
            <a:off x="4810698"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PD2</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cxnSp>
        <p:nvCxnSpPr>
          <p:cNvPr id="21" name="직선 연결선 20"/>
          <p:cNvCxnSpPr/>
          <p:nvPr/>
        </p:nvCxnSpPr>
        <p:spPr bwMode="auto">
          <a:xfrm>
            <a:off x="3428992"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2" name="직사각형 21"/>
          <p:cNvSpPr/>
          <p:nvPr/>
        </p:nvSpPr>
        <p:spPr bwMode="auto">
          <a:xfrm>
            <a:off x="2928926"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PD1</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sp>
        <p:nvSpPr>
          <p:cNvPr id="25" name="왼쪽 중괄호 24"/>
          <p:cNvSpPr/>
          <p:nvPr/>
        </p:nvSpPr>
        <p:spPr bwMode="auto">
          <a:xfrm>
            <a:off x="3143240" y="3214686"/>
            <a:ext cx="285752" cy="642942"/>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6" name="TextBox 25"/>
          <p:cNvSpPr txBox="1"/>
          <p:nvPr/>
        </p:nvSpPr>
        <p:spPr>
          <a:xfrm rot="10800000">
            <a:off x="2693717" y="3214687"/>
            <a:ext cx="553998" cy="725520"/>
          </a:xfrm>
          <a:prstGeom prst="rect">
            <a:avLst/>
          </a:prstGeom>
          <a:noFill/>
        </p:spPr>
        <p:txBody>
          <a:bodyPr vert="eaVert" wrap="none" rtlCol="0">
            <a:spAutoFit/>
          </a:bodyPr>
          <a:lstStyle/>
          <a:p>
            <a:pPr algn="ctr"/>
            <a:r>
              <a:rPr lang="en-US" altLang="ko-KR" dirty="0" smtClean="0"/>
              <a:t>Device</a:t>
            </a:r>
          </a:p>
          <a:p>
            <a:pPr algn="ctr"/>
            <a:r>
              <a:rPr lang="en-US" altLang="ko-KR" dirty="0" smtClean="0"/>
              <a:t>Discovery</a:t>
            </a:r>
            <a:endParaRPr lang="ko-KR" altLang="en-US" dirty="0"/>
          </a:p>
        </p:txBody>
      </p:sp>
      <p:sp>
        <p:nvSpPr>
          <p:cNvPr id="27" name="왼쪽 중괄호 26"/>
          <p:cNvSpPr/>
          <p:nvPr/>
        </p:nvSpPr>
        <p:spPr bwMode="auto">
          <a:xfrm>
            <a:off x="3143240" y="4000504"/>
            <a:ext cx="285752" cy="107157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8" name="TextBox 27"/>
          <p:cNvSpPr txBox="1"/>
          <p:nvPr/>
        </p:nvSpPr>
        <p:spPr>
          <a:xfrm rot="10800000">
            <a:off x="2786050" y="4286256"/>
            <a:ext cx="369332" cy="563616"/>
          </a:xfrm>
          <a:prstGeom prst="rect">
            <a:avLst/>
          </a:prstGeom>
          <a:noFill/>
        </p:spPr>
        <p:txBody>
          <a:bodyPr vert="eaVert" wrap="none" rtlCol="0">
            <a:spAutoFit/>
          </a:bodyPr>
          <a:lstStyle/>
          <a:p>
            <a:r>
              <a:rPr lang="en-US" altLang="ko-KR" dirty="0" smtClean="0"/>
              <a:t>Peering</a:t>
            </a:r>
            <a:endParaRPr lang="ko-KR" altLang="en-US" dirty="0"/>
          </a:p>
        </p:txBody>
      </p:sp>
      <p:sp>
        <p:nvSpPr>
          <p:cNvPr id="29" name="TextBox 28"/>
          <p:cNvSpPr txBox="1"/>
          <p:nvPr/>
        </p:nvSpPr>
        <p:spPr>
          <a:xfrm>
            <a:off x="285720" y="6143644"/>
            <a:ext cx="3422027" cy="276999"/>
          </a:xfrm>
          <a:prstGeom prst="rect">
            <a:avLst/>
          </a:prstGeom>
          <a:noFill/>
        </p:spPr>
        <p:txBody>
          <a:bodyPr wrap="none" rtlCol="0">
            <a:spAutoFit/>
          </a:bodyPr>
          <a:lstStyle/>
          <a:p>
            <a:r>
              <a:rPr lang="en-US" altLang="ko-KR" dirty="0" smtClean="0"/>
              <a:t>* Terminologies are temporally used for explanation</a:t>
            </a:r>
            <a:endParaRPr lang="ko-KR" altLang="en-US" dirty="0"/>
          </a:p>
        </p:txBody>
      </p:sp>
      <p:sp>
        <p:nvSpPr>
          <p:cNvPr id="34" name="왼쪽 중괄호 33"/>
          <p:cNvSpPr/>
          <p:nvPr/>
        </p:nvSpPr>
        <p:spPr bwMode="auto">
          <a:xfrm>
            <a:off x="3143240" y="5143512"/>
            <a:ext cx="285752" cy="1000132"/>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5" name="TextBox 34"/>
          <p:cNvSpPr txBox="1"/>
          <p:nvPr/>
        </p:nvSpPr>
        <p:spPr>
          <a:xfrm rot="10800000">
            <a:off x="2693717" y="5133999"/>
            <a:ext cx="553998" cy="725520"/>
          </a:xfrm>
          <a:prstGeom prst="rect">
            <a:avLst/>
          </a:prstGeom>
          <a:noFill/>
        </p:spPr>
        <p:txBody>
          <a:bodyPr vert="eaVert" wrap="none" rtlCol="0">
            <a:spAutoFit/>
          </a:bodyPr>
          <a:lstStyle/>
          <a:p>
            <a:pPr algn="ctr"/>
            <a:r>
              <a:rPr lang="en-US" altLang="ko-KR" dirty="0" smtClean="0"/>
              <a:t>Peer</a:t>
            </a:r>
          </a:p>
          <a:p>
            <a:pPr algn="ctr"/>
            <a:r>
              <a:rPr lang="en-US" altLang="ko-KR" dirty="0" smtClean="0"/>
              <a:t>Discovery</a:t>
            </a:r>
            <a:endParaRPr lang="ko-KR" altLang="en-US" dirty="0"/>
          </a:p>
        </p:txBody>
      </p:sp>
      <p:cxnSp>
        <p:nvCxnSpPr>
          <p:cNvPr id="11" name="직선 화살표 연결선 10"/>
          <p:cNvCxnSpPr/>
          <p:nvPr/>
        </p:nvCxnSpPr>
        <p:spPr bwMode="auto">
          <a:xfrm flipH="1">
            <a:off x="3428992" y="3739136"/>
            <a:ext cx="378621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16" name="TextBox 15"/>
          <p:cNvSpPr txBox="1"/>
          <p:nvPr/>
        </p:nvSpPr>
        <p:spPr>
          <a:xfrm>
            <a:off x="3920560" y="3500438"/>
            <a:ext cx="954949"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23" name="직선 화살표 연결선 22"/>
          <p:cNvCxnSpPr/>
          <p:nvPr/>
        </p:nvCxnSpPr>
        <p:spPr bwMode="auto">
          <a:xfrm flipH="1">
            <a:off x="3428992" y="3286124"/>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24" name="TextBox 23"/>
          <p:cNvSpPr txBox="1"/>
          <p:nvPr/>
        </p:nvSpPr>
        <p:spPr>
          <a:xfrm>
            <a:off x="4132970" y="3071810"/>
            <a:ext cx="530127" cy="276999"/>
          </a:xfrm>
          <a:prstGeom prst="rect">
            <a:avLst/>
          </a:prstGeom>
          <a:noFill/>
        </p:spPr>
        <p:txBody>
          <a:bodyPr wrap="none" rtlCol="0">
            <a:spAutoFit/>
          </a:bodyPr>
          <a:lstStyle/>
          <a:p>
            <a:pPr algn="ctr"/>
            <a:r>
              <a:rPr lang="en-US" altLang="ko-KR" dirty="0" smtClean="0"/>
              <a:t>Beacon</a:t>
            </a:r>
            <a:endParaRPr lang="ko-KR" altLang="en-US" dirty="0"/>
          </a:p>
        </p:txBody>
      </p:sp>
      <p:sp>
        <p:nvSpPr>
          <p:cNvPr id="41" name="모서리가 둥근 사각형 설명선 40"/>
          <p:cNvSpPr/>
          <p:nvPr/>
        </p:nvSpPr>
        <p:spPr bwMode="auto">
          <a:xfrm>
            <a:off x="214282" y="3143248"/>
            <a:ext cx="2000264" cy="714380"/>
          </a:xfrm>
          <a:prstGeom prst="wedgeRoundRectCallout">
            <a:avLst>
              <a:gd name="adj1" fmla="val 78519"/>
              <a:gd name="adj2" fmla="val 12219"/>
              <a:gd name="adj3" fmla="val 16667"/>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ko-KR" sz="1400" dirty="0" smtClean="0"/>
              <a:t>Discovery of device identifications such as device address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42" name="모서리가 둥근 사각형 설명선 41"/>
          <p:cNvSpPr/>
          <p:nvPr/>
        </p:nvSpPr>
        <p:spPr bwMode="auto">
          <a:xfrm>
            <a:off x="214282" y="5072074"/>
            <a:ext cx="2000264" cy="571504"/>
          </a:xfrm>
          <a:prstGeom prst="wedgeRoundRectCallout">
            <a:avLst>
              <a:gd name="adj1" fmla="val 78519"/>
              <a:gd name="adj2" fmla="val 12219"/>
              <a:gd name="adj3" fmla="val 16667"/>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ko-KR" sz="1400" dirty="0" smtClean="0"/>
              <a:t>Discovery of peer identities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cxnSp>
        <p:nvCxnSpPr>
          <p:cNvPr id="45" name="직선 화살표 연결선 44"/>
          <p:cNvCxnSpPr/>
          <p:nvPr/>
        </p:nvCxnSpPr>
        <p:spPr bwMode="auto">
          <a:xfrm flipH="1">
            <a:off x="5333434" y="3714752"/>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46" name="TextBox 45"/>
          <p:cNvSpPr txBox="1"/>
          <p:nvPr/>
        </p:nvSpPr>
        <p:spPr>
          <a:xfrm>
            <a:off x="5825002" y="3500438"/>
            <a:ext cx="954949"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47" name="직선 화살표 연결선 46"/>
          <p:cNvCxnSpPr/>
          <p:nvPr/>
        </p:nvCxnSpPr>
        <p:spPr bwMode="auto">
          <a:xfrm flipH="1">
            <a:off x="3428992" y="3310508"/>
            <a:ext cx="3799626"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48" name="TextBox 47"/>
          <p:cNvSpPr txBox="1"/>
          <p:nvPr/>
        </p:nvSpPr>
        <p:spPr>
          <a:xfrm>
            <a:off x="6037412" y="3071810"/>
            <a:ext cx="530127"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57" name="직선 연결선 56"/>
          <p:cNvCxnSpPr/>
          <p:nvPr/>
        </p:nvCxnSpPr>
        <p:spPr bwMode="auto">
          <a:xfrm>
            <a:off x="7215206"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직사각형 57"/>
          <p:cNvSpPr/>
          <p:nvPr/>
        </p:nvSpPr>
        <p:spPr bwMode="auto">
          <a:xfrm>
            <a:off x="6715140"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PD3</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cxnSp>
        <p:nvCxnSpPr>
          <p:cNvPr id="61" name="직선 화살표 연결선 60"/>
          <p:cNvCxnSpPr/>
          <p:nvPr/>
        </p:nvCxnSpPr>
        <p:spPr bwMode="auto">
          <a:xfrm flipH="1">
            <a:off x="3428992" y="3500438"/>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62" name="TextBox 61"/>
          <p:cNvSpPr txBox="1"/>
          <p:nvPr/>
        </p:nvSpPr>
        <p:spPr>
          <a:xfrm>
            <a:off x="4132970" y="3286124"/>
            <a:ext cx="530127"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63" name="직선 화살표 연결선 62"/>
          <p:cNvCxnSpPr/>
          <p:nvPr/>
        </p:nvCxnSpPr>
        <p:spPr bwMode="auto">
          <a:xfrm flipH="1">
            <a:off x="5333434" y="3500438"/>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64" name="TextBox 63"/>
          <p:cNvSpPr txBox="1"/>
          <p:nvPr/>
        </p:nvSpPr>
        <p:spPr>
          <a:xfrm>
            <a:off x="6037412" y="3286124"/>
            <a:ext cx="530127" cy="276999"/>
          </a:xfrm>
          <a:prstGeom prst="rect">
            <a:avLst/>
          </a:prstGeom>
          <a:noFill/>
        </p:spPr>
        <p:txBody>
          <a:bodyPr wrap="none" rtlCol="0">
            <a:spAutoFit/>
          </a:bodyPr>
          <a:lstStyle/>
          <a:p>
            <a:pPr algn="ctr"/>
            <a:r>
              <a:rPr lang="en-US" altLang="ko-KR" dirty="0" smtClean="0"/>
              <a:t>Beacon</a:t>
            </a:r>
            <a:endParaRPr lang="ko-KR" altLang="en-US" dirty="0"/>
          </a:p>
        </p:txBody>
      </p:sp>
      <p:grpSp>
        <p:nvGrpSpPr>
          <p:cNvPr id="8" name="그룹 97"/>
          <p:cNvGrpSpPr/>
          <p:nvPr/>
        </p:nvGrpSpPr>
        <p:grpSpPr>
          <a:xfrm>
            <a:off x="3428992" y="3857628"/>
            <a:ext cx="1895184" cy="442545"/>
            <a:chOff x="3428992" y="3857628"/>
            <a:chExt cx="1895184" cy="442545"/>
          </a:xfrm>
        </p:grpSpPr>
        <p:cxnSp>
          <p:nvCxnSpPr>
            <p:cNvPr id="87" name="직선 화살표 연결선 86"/>
            <p:cNvCxnSpPr/>
            <p:nvPr/>
          </p:nvCxnSpPr>
          <p:spPr bwMode="auto">
            <a:xfrm flipH="1">
              <a:off x="3428992" y="4071942"/>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88" name="TextBox 87"/>
            <p:cNvSpPr txBox="1"/>
            <p:nvPr/>
          </p:nvSpPr>
          <p:spPr>
            <a:xfrm>
              <a:off x="3802359" y="3857628"/>
              <a:ext cx="1191352" cy="276999"/>
            </a:xfrm>
            <a:prstGeom prst="rect">
              <a:avLst/>
            </a:prstGeom>
            <a:noFill/>
          </p:spPr>
          <p:txBody>
            <a:bodyPr wrap="none" rtlCol="0">
              <a:spAutoFit/>
            </a:bodyPr>
            <a:lstStyle/>
            <a:p>
              <a:pPr algn="ctr"/>
              <a:r>
                <a:rPr lang="en-US" altLang="ko-KR" dirty="0" smtClean="0"/>
                <a:t>Peering Request</a:t>
              </a:r>
              <a:endParaRPr lang="ko-KR" altLang="en-US" dirty="0"/>
            </a:p>
          </p:txBody>
        </p:sp>
        <p:cxnSp>
          <p:nvCxnSpPr>
            <p:cNvPr id="91" name="직선 화살표 연결선 90"/>
            <p:cNvCxnSpPr/>
            <p:nvPr/>
          </p:nvCxnSpPr>
          <p:spPr bwMode="auto">
            <a:xfrm flipH="1">
              <a:off x="3428992" y="4237488"/>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92" name="TextBox 91"/>
            <p:cNvSpPr txBox="1"/>
            <p:nvPr/>
          </p:nvSpPr>
          <p:spPr>
            <a:xfrm>
              <a:off x="3755873" y="4023174"/>
              <a:ext cx="1284326" cy="276999"/>
            </a:xfrm>
            <a:prstGeom prst="rect">
              <a:avLst/>
            </a:prstGeom>
            <a:noFill/>
          </p:spPr>
          <p:txBody>
            <a:bodyPr wrap="none" rtlCol="0">
              <a:spAutoFit/>
            </a:bodyPr>
            <a:lstStyle/>
            <a:p>
              <a:pPr algn="ctr"/>
              <a:r>
                <a:rPr lang="en-US" altLang="ko-KR" dirty="0" smtClean="0"/>
                <a:t>Peering Response</a:t>
              </a:r>
              <a:endParaRPr lang="ko-KR" altLang="en-US" dirty="0"/>
            </a:p>
          </p:txBody>
        </p:sp>
      </p:grpSp>
      <p:cxnSp>
        <p:nvCxnSpPr>
          <p:cNvPr id="93" name="직선 화살표 연결선 92"/>
          <p:cNvCxnSpPr/>
          <p:nvPr/>
        </p:nvCxnSpPr>
        <p:spPr bwMode="auto">
          <a:xfrm flipH="1">
            <a:off x="3428992" y="4413501"/>
            <a:ext cx="378621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94" name="TextBox 93"/>
          <p:cNvSpPr txBox="1"/>
          <p:nvPr/>
        </p:nvSpPr>
        <p:spPr>
          <a:xfrm>
            <a:off x="4174908" y="4199187"/>
            <a:ext cx="2380093" cy="276999"/>
          </a:xfrm>
          <a:prstGeom prst="rect">
            <a:avLst/>
          </a:prstGeom>
          <a:noFill/>
        </p:spPr>
        <p:txBody>
          <a:bodyPr wrap="none" rtlCol="0">
            <a:spAutoFit/>
          </a:bodyPr>
          <a:lstStyle/>
          <a:p>
            <a:pPr algn="ctr"/>
            <a:r>
              <a:rPr lang="en-US" altLang="ko-KR" dirty="0" smtClean="0"/>
              <a:t>Peering Request</a:t>
            </a:r>
            <a:endParaRPr lang="ko-KR" altLang="en-US" dirty="0"/>
          </a:p>
        </p:txBody>
      </p:sp>
      <p:cxnSp>
        <p:nvCxnSpPr>
          <p:cNvPr id="95" name="직선 화살표 연결선 94"/>
          <p:cNvCxnSpPr/>
          <p:nvPr/>
        </p:nvCxnSpPr>
        <p:spPr bwMode="auto">
          <a:xfrm flipH="1">
            <a:off x="3428992" y="4579047"/>
            <a:ext cx="378621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96" name="TextBox 95"/>
          <p:cNvSpPr txBox="1"/>
          <p:nvPr/>
        </p:nvSpPr>
        <p:spPr>
          <a:xfrm>
            <a:off x="4082038" y="4364733"/>
            <a:ext cx="2565837" cy="276999"/>
          </a:xfrm>
          <a:prstGeom prst="rect">
            <a:avLst/>
          </a:prstGeom>
          <a:noFill/>
        </p:spPr>
        <p:txBody>
          <a:bodyPr wrap="none" rtlCol="0">
            <a:spAutoFit/>
          </a:bodyPr>
          <a:lstStyle/>
          <a:p>
            <a:pPr algn="ctr"/>
            <a:r>
              <a:rPr lang="en-US" altLang="ko-KR" dirty="0" smtClean="0"/>
              <a:t>Peering Response</a:t>
            </a:r>
            <a:endParaRPr lang="ko-KR" altLang="en-US" dirty="0"/>
          </a:p>
        </p:txBody>
      </p:sp>
      <p:grpSp>
        <p:nvGrpSpPr>
          <p:cNvPr id="10" name="그룹 98"/>
          <p:cNvGrpSpPr/>
          <p:nvPr/>
        </p:nvGrpSpPr>
        <p:grpSpPr>
          <a:xfrm>
            <a:off x="5310764" y="4558091"/>
            <a:ext cx="1895184" cy="442545"/>
            <a:chOff x="3428992" y="3857628"/>
            <a:chExt cx="1895184" cy="442545"/>
          </a:xfrm>
        </p:grpSpPr>
        <p:cxnSp>
          <p:nvCxnSpPr>
            <p:cNvPr id="100" name="직선 화살표 연결선 99"/>
            <p:cNvCxnSpPr/>
            <p:nvPr/>
          </p:nvCxnSpPr>
          <p:spPr bwMode="auto">
            <a:xfrm flipH="1">
              <a:off x="3428992" y="4071942"/>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101" name="TextBox 100"/>
            <p:cNvSpPr txBox="1"/>
            <p:nvPr/>
          </p:nvSpPr>
          <p:spPr>
            <a:xfrm>
              <a:off x="3802359" y="3857628"/>
              <a:ext cx="1191352" cy="276999"/>
            </a:xfrm>
            <a:prstGeom prst="rect">
              <a:avLst/>
            </a:prstGeom>
            <a:noFill/>
          </p:spPr>
          <p:txBody>
            <a:bodyPr wrap="none" rtlCol="0">
              <a:spAutoFit/>
            </a:bodyPr>
            <a:lstStyle/>
            <a:p>
              <a:pPr algn="ctr"/>
              <a:r>
                <a:rPr lang="en-US" altLang="ko-KR" dirty="0" smtClean="0"/>
                <a:t>Peering Request</a:t>
              </a:r>
              <a:endParaRPr lang="ko-KR" altLang="en-US" dirty="0"/>
            </a:p>
          </p:txBody>
        </p:sp>
        <p:cxnSp>
          <p:nvCxnSpPr>
            <p:cNvPr id="102" name="직선 화살표 연결선 101"/>
            <p:cNvCxnSpPr/>
            <p:nvPr/>
          </p:nvCxnSpPr>
          <p:spPr bwMode="auto">
            <a:xfrm flipH="1">
              <a:off x="3428992" y="4237488"/>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103" name="TextBox 102"/>
            <p:cNvSpPr txBox="1"/>
            <p:nvPr/>
          </p:nvSpPr>
          <p:spPr>
            <a:xfrm>
              <a:off x="3755873" y="4023174"/>
              <a:ext cx="1284326" cy="276999"/>
            </a:xfrm>
            <a:prstGeom prst="rect">
              <a:avLst/>
            </a:prstGeom>
            <a:noFill/>
          </p:spPr>
          <p:txBody>
            <a:bodyPr wrap="none" rtlCol="0">
              <a:spAutoFit/>
            </a:bodyPr>
            <a:lstStyle/>
            <a:p>
              <a:pPr algn="ctr"/>
              <a:r>
                <a:rPr lang="en-US" altLang="ko-KR" dirty="0" smtClean="0"/>
                <a:t>Peering Response</a:t>
              </a:r>
              <a:endParaRPr lang="ko-KR" altLang="en-US" dirty="0"/>
            </a:p>
          </p:txBody>
        </p:sp>
      </p:grpSp>
      <p:grpSp>
        <p:nvGrpSpPr>
          <p:cNvPr id="12" name="그룹 103"/>
          <p:cNvGrpSpPr/>
          <p:nvPr/>
        </p:nvGrpSpPr>
        <p:grpSpPr>
          <a:xfrm>
            <a:off x="3428992" y="5016267"/>
            <a:ext cx="1895184" cy="442545"/>
            <a:chOff x="3428992" y="3857628"/>
            <a:chExt cx="1895184" cy="442545"/>
          </a:xfrm>
        </p:grpSpPr>
        <p:cxnSp>
          <p:nvCxnSpPr>
            <p:cNvPr id="105" name="직선 화살표 연결선 104"/>
            <p:cNvCxnSpPr/>
            <p:nvPr/>
          </p:nvCxnSpPr>
          <p:spPr bwMode="auto">
            <a:xfrm flipH="1">
              <a:off x="3428992" y="4071942"/>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106" name="TextBox 105"/>
            <p:cNvSpPr txBox="1"/>
            <p:nvPr/>
          </p:nvSpPr>
          <p:spPr>
            <a:xfrm>
              <a:off x="3565116" y="3857628"/>
              <a:ext cx="1665842" cy="276999"/>
            </a:xfrm>
            <a:prstGeom prst="rect">
              <a:avLst/>
            </a:prstGeom>
            <a:noFill/>
          </p:spPr>
          <p:txBody>
            <a:bodyPr wrap="none" rtlCol="0">
              <a:spAutoFit/>
            </a:bodyPr>
            <a:lstStyle/>
            <a:p>
              <a:pPr algn="ctr"/>
              <a:r>
                <a:rPr lang="en-US" altLang="ko-KR" dirty="0" smtClean="0"/>
                <a:t>Peer Discovery Request</a:t>
              </a:r>
              <a:endParaRPr lang="ko-KR" altLang="en-US" dirty="0"/>
            </a:p>
          </p:txBody>
        </p:sp>
        <p:cxnSp>
          <p:nvCxnSpPr>
            <p:cNvPr id="107" name="직선 화살표 연결선 106"/>
            <p:cNvCxnSpPr/>
            <p:nvPr/>
          </p:nvCxnSpPr>
          <p:spPr bwMode="auto">
            <a:xfrm flipH="1">
              <a:off x="3428992" y="4237488"/>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108" name="TextBox 107"/>
            <p:cNvSpPr txBox="1"/>
            <p:nvPr/>
          </p:nvSpPr>
          <p:spPr>
            <a:xfrm>
              <a:off x="3518629" y="4023174"/>
              <a:ext cx="1758816" cy="276999"/>
            </a:xfrm>
            <a:prstGeom prst="rect">
              <a:avLst/>
            </a:prstGeom>
            <a:noFill/>
          </p:spPr>
          <p:txBody>
            <a:bodyPr wrap="none" rtlCol="0">
              <a:spAutoFit/>
            </a:bodyPr>
            <a:lstStyle/>
            <a:p>
              <a:pPr algn="ctr"/>
              <a:r>
                <a:rPr lang="en-US" altLang="ko-KR" dirty="0" smtClean="0"/>
                <a:t>Peer Discovery Response</a:t>
              </a:r>
              <a:endParaRPr lang="ko-KR" altLang="en-US" dirty="0"/>
            </a:p>
          </p:txBody>
        </p:sp>
      </p:grpSp>
      <p:cxnSp>
        <p:nvCxnSpPr>
          <p:cNvPr id="109" name="직선 화살표 연결선 108"/>
          <p:cNvCxnSpPr/>
          <p:nvPr/>
        </p:nvCxnSpPr>
        <p:spPr bwMode="auto">
          <a:xfrm flipH="1">
            <a:off x="3428992" y="5572140"/>
            <a:ext cx="378621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110" name="TextBox 109"/>
          <p:cNvSpPr txBox="1"/>
          <p:nvPr/>
        </p:nvSpPr>
        <p:spPr>
          <a:xfrm>
            <a:off x="4532034" y="5357826"/>
            <a:ext cx="1665841" cy="276999"/>
          </a:xfrm>
          <a:prstGeom prst="rect">
            <a:avLst/>
          </a:prstGeom>
          <a:noFill/>
        </p:spPr>
        <p:txBody>
          <a:bodyPr wrap="none" rtlCol="0">
            <a:spAutoFit/>
          </a:bodyPr>
          <a:lstStyle/>
          <a:p>
            <a:pPr algn="ctr"/>
            <a:r>
              <a:rPr lang="en-US" altLang="ko-KR" dirty="0" smtClean="0"/>
              <a:t>Peer Discovery Request</a:t>
            </a:r>
            <a:endParaRPr lang="ko-KR" altLang="en-US" dirty="0"/>
          </a:p>
        </p:txBody>
      </p:sp>
      <p:cxnSp>
        <p:nvCxnSpPr>
          <p:cNvPr id="111" name="직선 화살표 연결선 110"/>
          <p:cNvCxnSpPr/>
          <p:nvPr/>
        </p:nvCxnSpPr>
        <p:spPr bwMode="auto">
          <a:xfrm flipH="1">
            <a:off x="3428992" y="5737686"/>
            <a:ext cx="378621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112" name="TextBox 111"/>
          <p:cNvSpPr txBox="1"/>
          <p:nvPr/>
        </p:nvSpPr>
        <p:spPr>
          <a:xfrm>
            <a:off x="4485549" y="5523372"/>
            <a:ext cx="1758815" cy="276999"/>
          </a:xfrm>
          <a:prstGeom prst="rect">
            <a:avLst/>
          </a:prstGeom>
          <a:noFill/>
        </p:spPr>
        <p:txBody>
          <a:bodyPr wrap="none" rtlCol="0">
            <a:spAutoFit/>
          </a:bodyPr>
          <a:lstStyle/>
          <a:p>
            <a:pPr algn="ctr"/>
            <a:r>
              <a:rPr lang="en-US" altLang="ko-KR" dirty="0" smtClean="0"/>
              <a:t>Peer Discovery Response</a:t>
            </a:r>
            <a:endParaRPr lang="ko-KR" altLang="en-US" dirty="0"/>
          </a:p>
        </p:txBody>
      </p:sp>
      <p:grpSp>
        <p:nvGrpSpPr>
          <p:cNvPr id="13" name="그룹 112"/>
          <p:cNvGrpSpPr/>
          <p:nvPr/>
        </p:nvGrpSpPr>
        <p:grpSpPr>
          <a:xfrm>
            <a:off x="5310764" y="5716730"/>
            <a:ext cx="1895184" cy="442545"/>
            <a:chOff x="3428992" y="3857628"/>
            <a:chExt cx="1895184" cy="442545"/>
          </a:xfrm>
        </p:grpSpPr>
        <p:cxnSp>
          <p:nvCxnSpPr>
            <p:cNvPr id="114" name="직선 화살표 연결선 113"/>
            <p:cNvCxnSpPr/>
            <p:nvPr/>
          </p:nvCxnSpPr>
          <p:spPr bwMode="auto">
            <a:xfrm flipH="1">
              <a:off x="3428992" y="4071942"/>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115" name="TextBox 114"/>
            <p:cNvSpPr txBox="1"/>
            <p:nvPr/>
          </p:nvSpPr>
          <p:spPr>
            <a:xfrm>
              <a:off x="3565115" y="3857628"/>
              <a:ext cx="1665841" cy="276999"/>
            </a:xfrm>
            <a:prstGeom prst="rect">
              <a:avLst/>
            </a:prstGeom>
            <a:noFill/>
          </p:spPr>
          <p:txBody>
            <a:bodyPr wrap="none" rtlCol="0">
              <a:spAutoFit/>
            </a:bodyPr>
            <a:lstStyle/>
            <a:p>
              <a:pPr algn="ctr"/>
              <a:r>
                <a:rPr lang="en-US" altLang="ko-KR" dirty="0" smtClean="0"/>
                <a:t>Peer Discovery Request</a:t>
              </a:r>
              <a:endParaRPr lang="ko-KR" altLang="en-US" dirty="0"/>
            </a:p>
          </p:txBody>
        </p:sp>
        <p:cxnSp>
          <p:nvCxnSpPr>
            <p:cNvPr id="116" name="직선 화살표 연결선 115"/>
            <p:cNvCxnSpPr/>
            <p:nvPr/>
          </p:nvCxnSpPr>
          <p:spPr bwMode="auto">
            <a:xfrm flipH="1">
              <a:off x="3428992" y="4237488"/>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117" name="TextBox 116"/>
            <p:cNvSpPr txBox="1"/>
            <p:nvPr/>
          </p:nvSpPr>
          <p:spPr>
            <a:xfrm>
              <a:off x="3518629" y="4023174"/>
              <a:ext cx="1758815" cy="276999"/>
            </a:xfrm>
            <a:prstGeom prst="rect">
              <a:avLst/>
            </a:prstGeom>
            <a:noFill/>
          </p:spPr>
          <p:txBody>
            <a:bodyPr wrap="none" rtlCol="0">
              <a:spAutoFit/>
            </a:bodyPr>
            <a:lstStyle/>
            <a:p>
              <a:pPr algn="ctr"/>
              <a:r>
                <a:rPr lang="en-US" altLang="ko-KR" dirty="0" smtClean="0"/>
                <a:t>Peer Discovery Response</a:t>
              </a:r>
              <a:endParaRPr lang="ko-KR" altLang="en-US" dirty="0"/>
            </a:p>
          </p:txBody>
        </p:sp>
      </p:grpSp>
      <p:sp>
        <p:nvSpPr>
          <p:cNvPr id="65" name="폭발 1 64"/>
          <p:cNvSpPr/>
          <p:nvPr/>
        </p:nvSpPr>
        <p:spPr bwMode="auto">
          <a:xfrm>
            <a:off x="7215206" y="4929198"/>
            <a:ext cx="1785950" cy="1214446"/>
          </a:xfrm>
          <a:prstGeom prst="irregularSeal1">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b="1" dirty="0" smtClean="0">
                <a:latin typeface="+mn-ea"/>
              </a:rPr>
              <a:t>Peer discovery storm!!!</a:t>
            </a:r>
            <a:endParaRPr kumimoji="0" lang="ko-KR" altLang="en-US" sz="1200" b="1" i="0" u="none" strike="noStrike" cap="none" normalizeH="0" baseline="0" dirty="0" smtClean="0">
              <a:ln>
                <a:noFill/>
              </a:ln>
              <a:solidFill>
                <a:schemeClr val="tx1"/>
              </a:solidFill>
              <a:effectLst/>
              <a:latin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Comparison of two ways </a:t>
            </a:r>
            <a:br>
              <a:rPr lang="en-US" altLang="ko-KR" dirty="0" smtClean="0"/>
            </a:br>
            <a:r>
              <a:rPr lang="en-US" altLang="ko-KR" dirty="0" smtClean="0"/>
              <a:t>for Peer Discovery</a:t>
            </a:r>
            <a:endParaRPr lang="ko-KR" altLang="en-US" dirty="0"/>
          </a:p>
        </p:txBody>
      </p:sp>
      <p:sp>
        <p:nvSpPr>
          <p:cNvPr id="3" name="내용 개체 틀 2"/>
          <p:cNvSpPr>
            <a:spLocks noGrp="1"/>
          </p:cNvSpPr>
          <p:nvPr>
            <p:ph idx="1"/>
          </p:nvPr>
        </p:nvSpPr>
        <p:spPr/>
        <p:txBody>
          <a:bodyPr/>
          <a:lstStyle/>
          <a:p>
            <a:r>
              <a:rPr lang="en-US" altLang="ko-KR" sz="2400" dirty="0" smtClean="0"/>
              <a:t>Peer discovery without peering (pre-peering)</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12</a:t>
            </a:fld>
            <a:endParaRPr lang="en-US" altLang="ko-KR"/>
          </a:p>
        </p:txBody>
      </p:sp>
      <p:cxnSp>
        <p:nvCxnSpPr>
          <p:cNvPr id="7" name="직선 연결선 6"/>
          <p:cNvCxnSpPr/>
          <p:nvPr/>
        </p:nvCxnSpPr>
        <p:spPr bwMode="auto">
          <a:xfrm>
            <a:off x="5310764"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직사각형 8"/>
          <p:cNvSpPr/>
          <p:nvPr/>
        </p:nvSpPr>
        <p:spPr bwMode="auto">
          <a:xfrm>
            <a:off x="4810698"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PD2</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cxnSp>
        <p:nvCxnSpPr>
          <p:cNvPr id="21" name="직선 연결선 20"/>
          <p:cNvCxnSpPr/>
          <p:nvPr/>
        </p:nvCxnSpPr>
        <p:spPr bwMode="auto">
          <a:xfrm>
            <a:off x="3428992"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2" name="직사각형 21"/>
          <p:cNvSpPr/>
          <p:nvPr/>
        </p:nvSpPr>
        <p:spPr bwMode="auto">
          <a:xfrm>
            <a:off x="2928926"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PD1</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sp>
        <p:nvSpPr>
          <p:cNvPr id="25" name="왼쪽 중괄호 24"/>
          <p:cNvSpPr/>
          <p:nvPr/>
        </p:nvSpPr>
        <p:spPr bwMode="auto">
          <a:xfrm>
            <a:off x="3143240" y="3214686"/>
            <a:ext cx="285752" cy="642942"/>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6" name="TextBox 25"/>
          <p:cNvSpPr txBox="1"/>
          <p:nvPr/>
        </p:nvSpPr>
        <p:spPr>
          <a:xfrm rot="10800000">
            <a:off x="2693717" y="3214687"/>
            <a:ext cx="553998" cy="725520"/>
          </a:xfrm>
          <a:prstGeom prst="rect">
            <a:avLst/>
          </a:prstGeom>
          <a:noFill/>
        </p:spPr>
        <p:txBody>
          <a:bodyPr vert="eaVert" wrap="none" rtlCol="0">
            <a:spAutoFit/>
          </a:bodyPr>
          <a:lstStyle/>
          <a:p>
            <a:pPr algn="ctr"/>
            <a:r>
              <a:rPr lang="en-US" altLang="ko-KR" dirty="0" smtClean="0"/>
              <a:t>Peer</a:t>
            </a:r>
          </a:p>
          <a:p>
            <a:pPr algn="ctr"/>
            <a:r>
              <a:rPr lang="en-US" altLang="ko-KR" dirty="0" smtClean="0"/>
              <a:t>Discovery</a:t>
            </a:r>
            <a:endParaRPr lang="ko-KR" altLang="en-US" dirty="0"/>
          </a:p>
        </p:txBody>
      </p:sp>
      <p:sp>
        <p:nvSpPr>
          <p:cNvPr id="27" name="왼쪽 중괄호 26"/>
          <p:cNvSpPr/>
          <p:nvPr/>
        </p:nvSpPr>
        <p:spPr bwMode="auto">
          <a:xfrm>
            <a:off x="3143240" y="4286256"/>
            <a:ext cx="285752" cy="500066"/>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8" name="TextBox 27"/>
          <p:cNvSpPr txBox="1"/>
          <p:nvPr/>
        </p:nvSpPr>
        <p:spPr>
          <a:xfrm rot="10800000">
            <a:off x="2786050" y="4286256"/>
            <a:ext cx="369332" cy="563616"/>
          </a:xfrm>
          <a:prstGeom prst="rect">
            <a:avLst/>
          </a:prstGeom>
          <a:noFill/>
        </p:spPr>
        <p:txBody>
          <a:bodyPr vert="eaVert" wrap="none" rtlCol="0">
            <a:spAutoFit/>
          </a:bodyPr>
          <a:lstStyle/>
          <a:p>
            <a:r>
              <a:rPr lang="en-US" altLang="ko-KR" dirty="0" smtClean="0"/>
              <a:t>Peering</a:t>
            </a:r>
            <a:endParaRPr lang="ko-KR" altLang="en-US" dirty="0"/>
          </a:p>
        </p:txBody>
      </p:sp>
      <p:sp>
        <p:nvSpPr>
          <p:cNvPr id="29" name="TextBox 28"/>
          <p:cNvSpPr txBox="1"/>
          <p:nvPr/>
        </p:nvSpPr>
        <p:spPr>
          <a:xfrm>
            <a:off x="285720" y="6143644"/>
            <a:ext cx="3422027" cy="276999"/>
          </a:xfrm>
          <a:prstGeom prst="rect">
            <a:avLst/>
          </a:prstGeom>
          <a:noFill/>
        </p:spPr>
        <p:txBody>
          <a:bodyPr wrap="none" rtlCol="0">
            <a:spAutoFit/>
          </a:bodyPr>
          <a:lstStyle/>
          <a:p>
            <a:r>
              <a:rPr lang="en-US" altLang="ko-KR" dirty="0" smtClean="0"/>
              <a:t>* Terminologies are temporally used for explanation</a:t>
            </a:r>
            <a:endParaRPr lang="ko-KR" altLang="en-US" dirty="0"/>
          </a:p>
        </p:txBody>
      </p:sp>
      <p:cxnSp>
        <p:nvCxnSpPr>
          <p:cNvPr id="11" name="직선 화살표 연결선 10"/>
          <p:cNvCxnSpPr/>
          <p:nvPr/>
        </p:nvCxnSpPr>
        <p:spPr bwMode="auto">
          <a:xfrm flipH="1">
            <a:off x="3428992" y="3739136"/>
            <a:ext cx="378621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16" name="TextBox 15"/>
          <p:cNvSpPr txBox="1"/>
          <p:nvPr/>
        </p:nvSpPr>
        <p:spPr>
          <a:xfrm>
            <a:off x="3920560" y="3500438"/>
            <a:ext cx="954949"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23" name="직선 화살표 연결선 22"/>
          <p:cNvCxnSpPr/>
          <p:nvPr/>
        </p:nvCxnSpPr>
        <p:spPr bwMode="auto">
          <a:xfrm flipH="1">
            <a:off x="3428992" y="3286124"/>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24" name="TextBox 23"/>
          <p:cNvSpPr txBox="1"/>
          <p:nvPr/>
        </p:nvSpPr>
        <p:spPr>
          <a:xfrm>
            <a:off x="4132970" y="3071810"/>
            <a:ext cx="530127" cy="276999"/>
          </a:xfrm>
          <a:prstGeom prst="rect">
            <a:avLst/>
          </a:prstGeom>
          <a:noFill/>
        </p:spPr>
        <p:txBody>
          <a:bodyPr wrap="none" rtlCol="0">
            <a:spAutoFit/>
          </a:bodyPr>
          <a:lstStyle/>
          <a:p>
            <a:pPr algn="ctr"/>
            <a:r>
              <a:rPr lang="en-US" altLang="ko-KR" dirty="0" smtClean="0"/>
              <a:t>Beacon</a:t>
            </a:r>
            <a:endParaRPr lang="ko-KR" altLang="en-US" dirty="0"/>
          </a:p>
        </p:txBody>
      </p:sp>
      <p:sp>
        <p:nvSpPr>
          <p:cNvPr id="41" name="모서리가 둥근 사각형 설명선 40"/>
          <p:cNvSpPr/>
          <p:nvPr/>
        </p:nvSpPr>
        <p:spPr bwMode="auto">
          <a:xfrm>
            <a:off x="214282" y="2857496"/>
            <a:ext cx="2000264" cy="714380"/>
          </a:xfrm>
          <a:prstGeom prst="wedgeRoundRectCallout">
            <a:avLst>
              <a:gd name="adj1" fmla="val 76690"/>
              <a:gd name="adj2" fmla="val 42939"/>
              <a:gd name="adj3" fmla="val 16667"/>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US" altLang="ko-KR" sz="1400" dirty="0" smtClean="0"/>
              <a:t>Discovery of peer identities</a:t>
            </a:r>
          </a:p>
        </p:txBody>
      </p:sp>
      <p:cxnSp>
        <p:nvCxnSpPr>
          <p:cNvPr id="45" name="직선 화살표 연결선 44"/>
          <p:cNvCxnSpPr/>
          <p:nvPr/>
        </p:nvCxnSpPr>
        <p:spPr bwMode="auto">
          <a:xfrm flipH="1">
            <a:off x="5333434" y="3714752"/>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46" name="TextBox 45"/>
          <p:cNvSpPr txBox="1"/>
          <p:nvPr/>
        </p:nvSpPr>
        <p:spPr>
          <a:xfrm>
            <a:off x="5825002" y="3500438"/>
            <a:ext cx="954949"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47" name="직선 화살표 연결선 46"/>
          <p:cNvCxnSpPr/>
          <p:nvPr/>
        </p:nvCxnSpPr>
        <p:spPr bwMode="auto">
          <a:xfrm flipH="1">
            <a:off x="3428992" y="3310508"/>
            <a:ext cx="3799626"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48" name="TextBox 47"/>
          <p:cNvSpPr txBox="1"/>
          <p:nvPr/>
        </p:nvSpPr>
        <p:spPr>
          <a:xfrm>
            <a:off x="6037412" y="3071810"/>
            <a:ext cx="530127"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57" name="직선 연결선 56"/>
          <p:cNvCxnSpPr/>
          <p:nvPr/>
        </p:nvCxnSpPr>
        <p:spPr bwMode="auto">
          <a:xfrm>
            <a:off x="7215206"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직사각형 57"/>
          <p:cNvSpPr/>
          <p:nvPr/>
        </p:nvSpPr>
        <p:spPr bwMode="auto">
          <a:xfrm>
            <a:off x="6715140"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PD3</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cxnSp>
        <p:nvCxnSpPr>
          <p:cNvPr id="61" name="직선 화살표 연결선 60"/>
          <p:cNvCxnSpPr/>
          <p:nvPr/>
        </p:nvCxnSpPr>
        <p:spPr bwMode="auto">
          <a:xfrm flipH="1">
            <a:off x="3428992" y="3500438"/>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62" name="TextBox 61"/>
          <p:cNvSpPr txBox="1"/>
          <p:nvPr/>
        </p:nvSpPr>
        <p:spPr>
          <a:xfrm>
            <a:off x="4132970" y="3286124"/>
            <a:ext cx="530127"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63" name="직선 화살표 연결선 62"/>
          <p:cNvCxnSpPr/>
          <p:nvPr/>
        </p:nvCxnSpPr>
        <p:spPr bwMode="auto">
          <a:xfrm flipH="1">
            <a:off x="5333434" y="3500438"/>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64" name="TextBox 63"/>
          <p:cNvSpPr txBox="1"/>
          <p:nvPr/>
        </p:nvSpPr>
        <p:spPr>
          <a:xfrm>
            <a:off x="6037412" y="3286124"/>
            <a:ext cx="530127"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87" name="직선 화살표 연결선 86"/>
          <p:cNvCxnSpPr/>
          <p:nvPr/>
        </p:nvCxnSpPr>
        <p:spPr bwMode="auto">
          <a:xfrm flipH="1">
            <a:off x="3428992" y="4357694"/>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88" name="TextBox 87"/>
          <p:cNvSpPr txBox="1"/>
          <p:nvPr/>
        </p:nvSpPr>
        <p:spPr>
          <a:xfrm>
            <a:off x="3802359" y="4143380"/>
            <a:ext cx="1191352" cy="276999"/>
          </a:xfrm>
          <a:prstGeom prst="rect">
            <a:avLst/>
          </a:prstGeom>
          <a:noFill/>
        </p:spPr>
        <p:txBody>
          <a:bodyPr wrap="none" rtlCol="0">
            <a:spAutoFit/>
          </a:bodyPr>
          <a:lstStyle/>
          <a:p>
            <a:pPr algn="ctr"/>
            <a:r>
              <a:rPr lang="en-US" altLang="ko-KR" dirty="0" smtClean="0"/>
              <a:t>Peering Request</a:t>
            </a:r>
            <a:endParaRPr lang="ko-KR" altLang="en-US" dirty="0"/>
          </a:p>
        </p:txBody>
      </p:sp>
      <p:cxnSp>
        <p:nvCxnSpPr>
          <p:cNvPr id="91" name="직선 화살표 연결선 90"/>
          <p:cNvCxnSpPr/>
          <p:nvPr/>
        </p:nvCxnSpPr>
        <p:spPr bwMode="auto">
          <a:xfrm flipH="1">
            <a:off x="3428992" y="4572008"/>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92" name="TextBox 91"/>
          <p:cNvSpPr txBox="1"/>
          <p:nvPr/>
        </p:nvSpPr>
        <p:spPr>
          <a:xfrm>
            <a:off x="3755873" y="4357694"/>
            <a:ext cx="1284326" cy="276999"/>
          </a:xfrm>
          <a:prstGeom prst="rect">
            <a:avLst/>
          </a:prstGeom>
          <a:noFill/>
        </p:spPr>
        <p:txBody>
          <a:bodyPr wrap="none" rtlCol="0">
            <a:spAutoFit/>
          </a:bodyPr>
          <a:lstStyle/>
          <a:p>
            <a:pPr algn="ctr"/>
            <a:r>
              <a:rPr lang="en-US" altLang="ko-KR" dirty="0" smtClean="0"/>
              <a:t>Peering Response</a:t>
            </a:r>
            <a:endParaRPr lang="ko-KR" altLang="en-US" dirty="0"/>
          </a:p>
        </p:txBody>
      </p:sp>
      <p:sp>
        <p:nvSpPr>
          <p:cNvPr id="65" name="모서리가 둥근 사각형 설명선 64"/>
          <p:cNvSpPr/>
          <p:nvPr/>
        </p:nvSpPr>
        <p:spPr bwMode="auto">
          <a:xfrm>
            <a:off x="357158" y="4857760"/>
            <a:ext cx="2000264" cy="1214446"/>
          </a:xfrm>
          <a:prstGeom prst="wedgeRoundRectCallout">
            <a:avLst>
              <a:gd name="adj1" fmla="val 71204"/>
              <a:gd name="adj2" fmla="val -39667"/>
              <a:gd name="adj3" fmla="val 16667"/>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ko-KR" sz="1400" dirty="0" smtClean="0"/>
              <a:t>PD1 and PD2 can obtain the device identification (e.g. device address) during peering, if required.</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6" name="모서리가 둥근 사각형 설명선 65"/>
          <p:cNvSpPr/>
          <p:nvPr/>
        </p:nvSpPr>
        <p:spPr bwMode="auto">
          <a:xfrm>
            <a:off x="214282" y="3857628"/>
            <a:ext cx="2000264" cy="714380"/>
          </a:xfrm>
          <a:prstGeom prst="wedgeRoundRectCallout">
            <a:avLst>
              <a:gd name="adj1" fmla="val 84614"/>
              <a:gd name="adj2" fmla="val -32154"/>
              <a:gd name="adj3" fmla="val 16667"/>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US" altLang="ko-KR" sz="1400" dirty="0" smtClean="0"/>
              <a:t>PD1 identifies peer from peer identity information from PD2</a:t>
            </a:r>
          </a:p>
        </p:txBody>
      </p:sp>
      <p:sp>
        <p:nvSpPr>
          <p:cNvPr id="67" name="모서리가 둥근 사각형 설명선 66"/>
          <p:cNvSpPr/>
          <p:nvPr/>
        </p:nvSpPr>
        <p:spPr bwMode="auto">
          <a:xfrm>
            <a:off x="6786578" y="3929066"/>
            <a:ext cx="2000264" cy="714380"/>
          </a:xfrm>
          <a:prstGeom prst="wedgeRoundRectCallout">
            <a:avLst>
              <a:gd name="adj1" fmla="val -120795"/>
              <a:gd name="adj2" fmla="val 7099"/>
              <a:gd name="adj3" fmla="val 16667"/>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US" altLang="ko-KR" sz="1400" dirty="0" smtClean="0"/>
              <a:t>PD1 sends Peering Request with ID which PD2 can understand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ko-KR" sz="4800" dirty="0" smtClean="0">
                <a:latin typeface="Lao UI" pitchFamily="34" charset="0"/>
              </a:rPr>
              <a:t>PAC </a:t>
            </a:r>
            <a:br>
              <a:rPr lang="en-US" altLang="ko-KR" sz="4800" dirty="0" smtClean="0">
                <a:latin typeface="Lao UI" pitchFamily="34" charset="0"/>
              </a:rPr>
            </a:br>
            <a:r>
              <a:rPr lang="en-US" altLang="ko-KR" sz="4800" dirty="0" smtClean="0">
                <a:latin typeface="Lao UI" pitchFamily="34" charset="0"/>
              </a:rPr>
              <a:t>Synchronous Operation</a:t>
            </a:r>
            <a:endParaRPr lang="ko-KR" altLang="en-US" sz="3600" b="1" dirty="0" smtClean="0">
              <a:latin typeface="Lao UI" pitchFamily="34" charset="0"/>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ko-KR" dirty="0" smtClean="0">
                <a:cs typeface="Times New Roman" pitchFamily="18" charset="0"/>
              </a:rPr>
              <a:t>March, 2013</a:t>
            </a:r>
          </a:p>
          <a:p>
            <a:pPr eaLnBrk="1" fontAlgn="auto" hangingPunct="1">
              <a:spcAft>
                <a:spcPts val="0"/>
              </a:spcAft>
              <a:buClr>
                <a:schemeClr val="bg2">
                  <a:lumMod val="10000"/>
                </a:schemeClr>
              </a:buClr>
              <a:defRPr/>
            </a:pPr>
            <a:r>
              <a:rPr lang="en-US" altLang="ko-KR" dirty="0" smtClean="0">
                <a:cs typeface="Times New Roman" pitchFamily="18" charset="0"/>
              </a:rPr>
              <a:t>Samsung</a:t>
            </a:r>
          </a:p>
        </p:txBody>
      </p:sp>
      <p:sp>
        <p:nvSpPr>
          <p:cNvPr id="4" name="날짜 개체 틀 3"/>
          <p:cNvSpPr>
            <a:spLocks noGrp="1"/>
          </p:cNvSpPr>
          <p:nvPr>
            <p:ph type="dt" sz="half" idx="10"/>
          </p:nvPr>
        </p:nvSpPr>
        <p:spPr/>
        <p:txBody>
          <a:bodyPr/>
          <a:lstStyle/>
          <a:p>
            <a:pPr>
              <a:defRPr/>
            </a:pPr>
            <a:r>
              <a:rPr lang="en-US" altLang="ko-KR" smtClean="0"/>
              <a:t>&lt;March 2013&gt;</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What is Synchronization?</a:t>
            </a:r>
            <a:endParaRPr lang="ko-KR" altLang="en-US" dirty="0"/>
          </a:p>
        </p:txBody>
      </p:sp>
      <p:sp>
        <p:nvSpPr>
          <p:cNvPr id="3" name="내용 개체 틀 2"/>
          <p:cNvSpPr>
            <a:spLocks noGrp="1"/>
          </p:cNvSpPr>
          <p:nvPr>
            <p:ph idx="1"/>
          </p:nvPr>
        </p:nvSpPr>
        <p:spPr/>
        <p:txBody>
          <a:bodyPr/>
          <a:lstStyle/>
          <a:p>
            <a:r>
              <a:rPr lang="en-US" altLang="ko-KR" dirty="0" smtClean="0"/>
              <a:t>Refer from Wikipedia,</a:t>
            </a:r>
          </a:p>
          <a:p>
            <a:pPr lvl="1"/>
            <a:r>
              <a:rPr lang="en-US" altLang="ko-KR" dirty="0" smtClean="0"/>
              <a:t>Synchronization is the coordination of events to operate a system in </a:t>
            </a:r>
            <a:r>
              <a:rPr lang="en-US" altLang="ko-KR" dirty="0" smtClean="0"/>
              <a:t>unison.</a:t>
            </a:r>
          </a:p>
          <a:p>
            <a:pPr lvl="1"/>
            <a:endParaRPr lang="en-US" altLang="ko-KR" dirty="0" smtClean="0"/>
          </a:p>
          <a:p>
            <a:r>
              <a:rPr lang="en-US" altLang="ko-KR" dirty="0" smtClean="0"/>
              <a:t>Refer from the paper [1],</a:t>
            </a:r>
          </a:p>
          <a:p>
            <a:pPr lvl="1"/>
            <a:r>
              <a:rPr lang="en-US" altLang="ko-KR" dirty="0" smtClean="0"/>
              <a:t>Synchronization is enabling a common time scale among the participating nodes</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&lt;March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Network-wise Synchronization</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smtClean="0"/>
              <a:t>A single link synchronization</a:t>
            </a:r>
          </a:p>
          <a:p>
            <a:pPr lvl="1"/>
            <a:r>
              <a:rPr lang="en-US" altLang="ko-KR" dirty="0" smtClean="0"/>
              <a:t>Symbol-level synchronization by </a:t>
            </a:r>
            <a:r>
              <a:rPr lang="en-US" altLang="ko-KR" dirty="0" smtClean="0"/>
              <a:t>p</a:t>
            </a:r>
            <a:r>
              <a:rPr lang="en-US" altLang="ko-KR" dirty="0" smtClean="0"/>
              <a:t>reamble</a:t>
            </a:r>
          </a:p>
          <a:p>
            <a:pPr lvl="1"/>
            <a:r>
              <a:rPr lang="en-US" altLang="ko-KR" dirty="0" smtClean="0"/>
              <a:t>A </a:t>
            </a:r>
            <a:r>
              <a:rPr lang="en-US" altLang="ko-KR" dirty="0" err="1" smtClean="0"/>
              <a:t>Tx</a:t>
            </a:r>
            <a:r>
              <a:rPr lang="en-US" altLang="ko-KR" dirty="0" smtClean="0"/>
              <a:t>-Rx link synchronization is not sufficient for PAC.</a:t>
            </a:r>
          </a:p>
          <a:p>
            <a:pPr lvl="2"/>
            <a:r>
              <a:rPr lang="en-US" altLang="ko-KR" dirty="0" smtClean="0"/>
              <a:t>PAC </a:t>
            </a:r>
            <a:r>
              <a:rPr lang="en-US" altLang="ko-KR" dirty="0" smtClean="0"/>
              <a:t>operations such as discovery and communication </a:t>
            </a:r>
            <a:r>
              <a:rPr lang="en-US" altLang="ko-KR" dirty="0" smtClean="0"/>
              <a:t>are participated by multiple devices</a:t>
            </a:r>
            <a:r>
              <a:rPr lang="en-US" altLang="ko-KR" dirty="0" smtClean="0"/>
              <a:t>.</a:t>
            </a:r>
          </a:p>
          <a:p>
            <a:pPr lvl="2"/>
            <a:endParaRPr lang="en-US" altLang="ko-KR" dirty="0" smtClean="0"/>
          </a:p>
          <a:p>
            <a:r>
              <a:rPr lang="en-US" altLang="ko-KR" dirty="0" smtClean="0">
                <a:solidFill>
                  <a:srgbClr val="0033CC"/>
                </a:solidFill>
              </a:rPr>
              <a:t>Network-wise synchronization</a:t>
            </a:r>
          </a:p>
          <a:p>
            <a:pPr lvl="1"/>
            <a:r>
              <a:rPr lang="en-US" altLang="ko-KR" dirty="0" smtClean="0"/>
              <a:t>Synchronization accuracy</a:t>
            </a:r>
          </a:p>
          <a:p>
            <a:pPr lvl="2"/>
            <a:r>
              <a:rPr lang="en-US" altLang="ko-KR" dirty="0" smtClean="0"/>
              <a:t>Frame-level or symbol-level</a:t>
            </a:r>
          </a:p>
          <a:p>
            <a:pPr lvl="1"/>
            <a:r>
              <a:rPr lang="en-US" altLang="ko-KR" dirty="0" smtClean="0"/>
              <a:t>Time to synchrony</a:t>
            </a:r>
          </a:p>
          <a:p>
            <a:pPr lvl="1"/>
            <a:r>
              <a:rPr lang="en-US" altLang="ko-KR" dirty="0" smtClean="0"/>
              <a:t>Scalability</a:t>
            </a:r>
          </a:p>
        </p:txBody>
      </p:sp>
      <p:sp>
        <p:nvSpPr>
          <p:cNvPr id="4" name="날짜 개체 틀 3"/>
          <p:cNvSpPr>
            <a:spLocks noGrp="1"/>
          </p:cNvSpPr>
          <p:nvPr>
            <p:ph type="dt" sz="half" idx="10"/>
          </p:nvPr>
        </p:nvSpPr>
        <p:spPr/>
        <p:txBody>
          <a:bodyPr/>
          <a:lstStyle/>
          <a:p>
            <a:pPr>
              <a:defRPr/>
            </a:pPr>
            <a:r>
              <a:rPr lang="en-US" altLang="ko-KR" smtClean="0"/>
              <a:t>&lt;March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Centralized vs. Distributed </a:t>
            </a:r>
            <a:br>
              <a:rPr lang="en-US" altLang="ko-KR" dirty="0" smtClean="0"/>
            </a:br>
            <a:r>
              <a:rPr lang="en-US" altLang="ko-KR" dirty="0" smtClean="0"/>
              <a:t>Synchronization</a:t>
            </a:r>
            <a:endParaRPr lang="ko-KR" altLang="en-US" dirty="0"/>
          </a:p>
        </p:txBody>
      </p:sp>
      <p:sp>
        <p:nvSpPr>
          <p:cNvPr id="3" name="내용 개체 틀 2"/>
          <p:cNvSpPr>
            <a:spLocks noGrp="1"/>
          </p:cNvSpPr>
          <p:nvPr>
            <p:ph idx="1"/>
          </p:nvPr>
        </p:nvSpPr>
        <p:spPr>
          <a:xfrm>
            <a:off x="685800" y="1981200"/>
            <a:ext cx="7772400" cy="2947998"/>
          </a:xfrm>
        </p:spPr>
        <p:txBody>
          <a:bodyPr>
            <a:normAutofit fontScale="77500" lnSpcReduction="20000"/>
          </a:bodyPr>
          <a:lstStyle/>
          <a:p>
            <a:r>
              <a:rPr lang="en-US" altLang="ko-KR" dirty="0" smtClean="0"/>
              <a:t>Centralized synchronization</a:t>
            </a:r>
          </a:p>
          <a:p>
            <a:pPr lvl="1"/>
            <a:r>
              <a:rPr lang="en-US" altLang="ko-KR" dirty="0" smtClean="0"/>
              <a:t>Unidirectional(Master-slave) synchronization</a:t>
            </a:r>
          </a:p>
          <a:p>
            <a:pPr lvl="1"/>
            <a:r>
              <a:rPr lang="en-US" altLang="ko-KR" dirty="0" smtClean="0"/>
              <a:t>Synchronization of a distant clock to a reference time</a:t>
            </a:r>
          </a:p>
          <a:p>
            <a:pPr lvl="2"/>
            <a:r>
              <a:rPr lang="en-US" altLang="ko-KR" dirty="0" smtClean="0"/>
              <a:t>A central coordinator or a sync-signal generator sends reference sync-signal such as beacon.</a:t>
            </a:r>
          </a:p>
          <a:p>
            <a:pPr lvl="1"/>
            <a:endParaRPr lang="en-US" altLang="ko-KR" dirty="0" smtClean="0"/>
          </a:p>
          <a:p>
            <a:r>
              <a:rPr lang="en-US" altLang="ko-KR" dirty="0" smtClean="0">
                <a:solidFill>
                  <a:srgbClr val="0033CC"/>
                </a:solidFill>
              </a:rPr>
              <a:t>Distributed synchronization</a:t>
            </a:r>
          </a:p>
          <a:p>
            <a:pPr lvl="1"/>
            <a:r>
              <a:rPr lang="en-US" altLang="ko-KR" dirty="0" smtClean="0"/>
              <a:t>Mutual(multi point to multi point) synchronization</a:t>
            </a:r>
          </a:p>
          <a:p>
            <a:pPr lvl="1"/>
            <a:r>
              <a:rPr lang="en-US" altLang="ko-KR" dirty="0" smtClean="0"/>
              <a:t>Synchronization to a common time base via the exchange of local time information among nodes</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&lt;March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graphicFrame>
        <p:nvGraphicFramePr>
          <p:cNvPr id="7" name="내용 개체 틀 6"/>
          <p:cNvGraphicFramePr>
            <a:graphicFrameLocks/>
          </p:cNvGraphicFramePr>
          <p:nvPr/>
        </p:nvGraphicFramePr>
        <p:xfrm>
          <a:off x="685800" y="4914920"/>
          <a:ext cx="7772400" cy="1371600"/>
        </p:xfrm>
        <a:graphic>
          <a:graphicData uri="http://schemas.openxmlformats.org/drawingml/2006/table">
            <a:tbl>
              <a:tblPr firstRow="1" bandRow="1">
                <a:tableStyleId>{93296810-A885-4BE3-A3E7-6D5BEEA58F35}</a:tableStyleId>
              </a:tblPr>
              <a:tblGrid>
                <a:gridCol w="2314564"/>
                <a:gridCol w="2728918"/>
                <a:gridCol w="2728918"/>
              </a:tblGrid>
              <a:tr h="281543">
                <a:tc>
                  <a:txBody>
                    <a:bodyPr/>
                    <a:lstStyle/>
                    <a:p>
                      <a:pPr algn="ctr" latinLnBrk="1"/>
                      <a:endParaRPr lang="ko-KR" altLang="en-US" dirty="0"/>
                    </a:p>
                  </a:txBody>
                  <a:tcPr anchor="ctr"/>
                </a:tc>
                <a:tc>
                  <a:txBody>
                    <a:bodyPr/>
                    <a:lstStyle/>
                    <a:p>
                      <a:pPr algn="ctr" latinLnBrk="1"/>
                      <a:r>
                        <a:rPr lang="en-US" altLang="ko-KR" dirty="0" smtClean="0"/>
                        <a:t>Centralized</a:t>
                      </a:r>
                      <a:endParaRPr lang="ko-KR" altLang="en-US" dirty="0"/>
                    </a:p>
                  </a:txBody>
                  <a:tcPr anchor="ctr"/>
                </a:tc>
                <a:tc>
                  <a:txBody>
                    <a:bodyPr/>
                    <a:lstStyle/>
                    <a:p>
                      <a:pPr algn="ctr" latinLnBrk="1"/>
                      <a:r>
                        <a:rPr lang="en-US" altLang="ko-KR" dirty="0" smtClean="0"/>
                        <a:t>Distributed</a:t>
                      </a:r>
                      <a:endParaRPr lang="ko-KR" altLang="en-US" dirty="0"/>
                    </a:p>
                  </a:txBody>
                  <a:tcPr anchor="ctr"/>
                </a:tc>
              </a:tr>
              <a:tr h="281543">
                <a:tc>
                  <a:txBody>
                    <a:bodyPr/>
                    <a:lstStyle/>
                    <a:p>
                      <a:pPr algn="ctr" latinLnBrk="1"/>
                      <a:r>
                        <a:rPr lang="en-US" altLang="ko-KR" sz="1600" dirty="0" smtClean="0"/>
                        <a:t>Time to synchrony</a:t>
                      </a:r>
                      <a:endParaRPr lang="ko-KR" altLang="en-US" sz="1600" dirty="0"/>
                    </a:p>
                  </a:txBody>
                  <a:tcPr anchor="ctr"/>
                </a:tc>
                <a:tc>
                  <a:txBody>
                    <a:bodyPr/>
                    <a:lstStyle/>
                    <a:p>
                      <a:pPr algn="ctr" latinLnBrk="1"/>
                      <a:r>
                        <a:rPr lang="en-US" altLang="ko-KR" sz="1600" dirty="0" smtClean="0"/>
                        <a:t>Fast</a:t>
                      </a:r>
                      <a:endParaRPr lang="ko-KR" altLang="en-US" sz="1600" dirty="0"/>
                    </a:p>
                  </a:txBody>
                  <a:tcPr anchor="ctr"/>
                </a:tc>
                <a:tc>
                  <a:txBody>
                    <a:bodyPr/>
                    <a:lstStyle/>
                    <a:p>
                      <a:pPr algn="ctr" latinLnBrk="1"/>
                      <a:r>
                        <a:rPr lang="en-US" altLang="ko-KR" sz="1600" dirty="0" smtClean="0"/>
                        <a:t>Slow</a:t>
                      </a:r>
                      <a:endParaRPr lang="ko-KR" altLang="en-US" sz="1600" dirty="0"/>
                    </a:p>
                  </a:txBody>
                  <a:tcPr anchor="ctr"/>
                </a:tc>
              </a:tr>
              <a:tr h="281543">
                <a:tc>
                  <a:txBody>
                    <a:bodyPr/>
                    <a:lstStyle/>
                    <a:p>
                      <a:pPr algn="ctr" latinLnBrk="1"/>
                      <a:r>
                        <a:rPr lang="en-US" altLang="ko-KR" sz="1600" dirty="0" smtClean="0"/>
                        <a:t>Scalability</a:t>
                      </a:r>
                      <a:endParaRPr lang="ko-KR" altLang="en-US" sz="1600" dirty="0"/>
                    </a:p>
                  </a:txBody>
                  <a:tcPr anchor="ctr"/>
                </a:tc>
                <a:tc>
                  <a:txBody>
                    <a:bodyPr/>
                    <a:lstStyle/>
                    <a:p>
                      <a:pPr algn="ctr" latinLnBrk="1"/>
                      <a:r>
                        <a:rPr lang="en-US" altLang="ko-KR" sz="1600" dirty="0" smtClean="0"/>
                        <a:t>No</a:t>
                      </a:r>
                      <a:endParaRPr lang="ko-KR" altLang="en-US" sz="1600" dirty="0"/>
                    </a:p>
                  </a:txBody>
                  <a:tcPr anchor="ctr"/>
                </a:tc>
                <a:tc>
                  <a:txBody>
                    <a:bodyPr/>
                    <a:lstStyle/>
                    <a:p>
                      <a:pPr algn="ctr" latinLnBrk="1"/>
                      <a:r>
                        <a:rPr lang="en-US" altLang="ko-KR" sz="1600" dirty="0" smtClean="0"/>
                        <a:t>Yes</a:t>
                      </a:r>
                      <a:endParaRPr lang="ko-KR" altLang="en-US" sz="1600" dirty="0"/>
                    </a:p>
                  </a:txBody>
                  <a:tcPr anchor="ctr"/>
                </a:tc>
              </a:tr>
              <a:tr h="281543">
                <a:tc>
                  <a:txBody>
                    <a:bodyPr/>
                    <a:lstStyle/>
                    <a:p>
                      <a:pPr algn="ctr" latinLnBrk="1"/>
                      <a:r>
                        <a:rPr lang="en-US" altLang="ko-KR" sz="1600" dirty="0" smtClean="0"/>
                        <a:t>Accuracy</a:t>
                      </a:r>
                      <a:endParaRPr lang="ko-KR" altLang="en-US" sz="1600" dirty="0"/>
                    </a:p>
                  </a:txBody>
                  <a:tcPr anchor="ctr"/>
                </a:tc>
                <a:tc>
                  <a:txBody>
                    <a:bodyPr/>
                    <a:lstStyle/>
                    <a:p>
                      <a:pPr algn="ctr" latinLnBrk="1"/>
                      <a:r>
                        <a:rPr lang="en-US" altLang="ko-KR" sz="1600" dirty="0" smtClean="0"/>
                        <a:t>Very high</a:t>
                      </a:r>
                      <a:endParaRPr lang="ko-KR" altLang="en-US" sz="1600" dirty="0"/>
                    </a:p>
                  </a:txBody>
                  <a:tcPr anchor="ctr"/>
                </a:tc>
                <a:tc>
                  <a:txBody>
                    <a:bodyPr/>
                    <a:lstStyle/>
                    <a:p>
                      <a:pPr algn="ctr" latinLnBrk="1"/>
                      <a:r>
                        <a:rPr lang="en-US" altLang="ko-KR" sz="1600" dirty="0" smtClean="0"/>
                        <a:t>Low to High</a:t>
                      </a:r>
                      <a:endParaRPr lang="ko-KR" altLang="en-US" sz="1600" dirty="0"/>
                    </a:p>
                  </a:txBody>
                  <a:tcPr anchor="ct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Message-based vs. Pulse-based</a:t>
            </a:r>
            <a:br>
              <a:rPr lang="en-US" altLang="ko-KR" dirty="0" smtClean="0"/>
            </a:br>
            <a:r>
              <a:rPr lang="en-US" altLang="ko-KR" dirty="0" smtClean="0"/>
              <a:t>Distributed Synchronization</a:t>
            </a:r>
            <a:endParaRPr lang="ko-KR" altLang="en-US" dirty="0"/>
          </a:p>
        </p:txBody>
      </p:sp>
      <p:sp>
        <p:nvSpPr>
          <p:cNvPr id="3" name="내용 개체 틀 2"/>
          <p:cNvSpPr>
            <a:spLocks noGrp="1"/>
          </p:cNvSpPr>
          <p:nvPr>
            <p:ph idx="1"/>
          </p:nvPr>
        </p:nvSpPr>
        <p:spPr/>
        <p:txBody>
          <a:bodyPr>
            <a:normAutofit/>
          </a:bodyPr>
          <a:lstStyle/>
          <a:p>
            <a:r>
              <a:rPr lang="en-US" altLang="ko-KR" dirty="0" smtClean="0"/>
              <a:t>Message-based approach</a:t>
            </a:r>
          </a:p>
          <a:p>
            <a:pPr lvl="1"/>
            <a:r>
              <a:rPr lang="en-US" altLang="ko-KR" dirty="0" smtClean="0"/>
              <a:t>Exchange time information via MAC-layer packet</a:t>
            </a:r>
          </a:p>
          <a:p>
            <a:r>
              <a:rPr lang="en-US" altLang="ko-KR" dirty="0" smtClean="0">
                <a:solidFill>
                  <a:srgbClr val="0033CC"/>
                </a:solidFill>
              </a:rPr>
              <a:t>Pulse-based approach</a:t>
            </a:r>
          </a:p>
          <a:p>
            <a:pPr lvl="1"/>
            <a:r>
              <a:rPr lang="en-US" altLang="ko-KR" dirty="0" smtClean="0"/>
              <a:t>Exchange time information via physical layer</a:t>
            </a:r>
          </a:p>
          <a:p>
            <a:r>
              <a:rPr lang="en-US" altLang="ko-KR" dirty="0" smtClean="0"/>
              <a:t>Why pulse-based?</a:t>
            </a:r>
          </a:p>
          <a:p>
            <a:pPr lvl="1"/>
            <a:r>
              <a:rPr lang="en-US" altLang="ko-KR" dirty="0" smtClean="0"/>
              <a:t>Message-based approach is based on asynchronous network </a:t>
            </a:r>
            <a:r>
              <a:rPr lang="en-US" altLang="ko-KR" dirty="0" smtClean="0">
                <a:sym typeface="Wingdings" pitchFamily="2" charset="2"/>
              </a:rPr>
              <a:t> time to synchrony is large, low accuracy</a:t>
            </a:r>
            <a:endParaRPr lang="en-US" altLang="ko-KR" dirty="0" smtClean="0"/>
          </a:p>
          <a:p>
            <a:pPr lvl="1"/>
            <a:r>
              <a:rPr lang="en-US" altLang="ko-KR" dirty="0" smtClean="0"/>
              <a:t>Synchronization before discovery phase should be supported for PAC.</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&lt;March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Pros from Synchronization</a:t>
            </a:r>
            <a:endParaRPr lang="ko-KR" altLang="en-US" dirty="0"/>
          </a:p>
        </p:txBody>
      </p:sp>
      <p:sp>
        <p:nvSpPr>
          <p:cNvPr id="3" name="내용 개체 틀 2"/>
          <p:cNvSpPr>
            <a:spLocks noGrp="1"/>
          </p:cNvSpPr>
          <p:nvPr>
            <p:ph idx="1"/>
          </p:nvPr>
        </p:nvSpPr>
        <p:spPr/>
        <p:txBody>
          <a:bodyPr/>
          <a:lstStyle/>
          <a:p>
            <a:r>
              <a:rPr lang="en-US" altLang="ko-KR" dirty="0" smtClean="0"/>
              <a:t>Low duty cycling for discovery</a:t>
            </a:r>
          </a:p>
          <a:p>
            <a:pPr lvl="1"/>
            <a:r>
              <a:rPr lang="en-US" altLang="ko-KR" dirty="0" smtClean="0"/>
              <a:t>A small portion of time is consumed for discovery</a:t>
            </a:r>
          </a:p>
          <a:p>
            <a:r>
              <a:rPr lang="en-US" altLang="ko-KR" dirty="0" smtClean="0"/>
              <a:t>High capacity</a:t>
            </a:r>
          </a:p>
          <a:p>
            <a:pPr lvl="1"/>
            <a:r>
              <a:rPr lang="en-US" altLang="ko-KR" dirty="0" smtClean="0"/>
              <a:t>Channel access upon common time base</a:t>
            </a:r>
          </a:p>
          <a:p>
            <a:pPr lvl="1"/>
            <a:r>
              <a:rPr lang="en-US" altLang="ko-KR" dirty="0" smtClean="0"/>
              <a:t>Scheduling and interference management</a:t>
            </a:r>
          </a:p>
          <a:p>
            <a:pPr lvl="1"/>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&lt;March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Synchronous Operation</a:t>
            </a:r>
            <a:endParaRPr lang="ko-KR" altLang="en-US" dirty="0"/>
          </a:p>
        </p:txBody>
      </p:sp>
      <p:sp>
        <p:nvSpPr>
          <p:cNvPr id="3" name="내용 개체 틀 2"/>
          <p:cNvSpPr>
            <a:spLocks noGrp="1"/>
          </p:cNvSpPr>
          <p:nvPr>
            <p:ph idx="1"/>
          </p:nvPr>
        </p:nvSpPr>
        <p:spPr/>
        <p:txBody>
          <a:bodyPr>
            <a:normAutofit fontScale="92500"/>
          </a:bodyPr>
          <a:lstStyle/>
          <a:p>
            <a:r>
              <a:rPr lang="en-US" altLang="ko-KR" dirty="0" smtClean="0"/>
              <a:t>Synchronization</a:t>
            </a:r>
          </a:p>
          <a:p>
            <a:pPr lvl="1"/>
            <a:r>
              <a:rPr lang="en-US" altLang="ko-KR" dirty="0" smtClean="0"/>
              <a:t>Initial, and background operation</a:t>
            </a:r>
          </a:p>
          <a:p>
            <a:r>
              <a:rPr lang="en-US" altLang="ko-KR" dirty="0" smtClean="0"/>
              <a:t>Peer discovery</a:t>
            </a:r>
          </a:p>
          <a:p>
            <a:pPr lvl="1"/>
            <a:r>
              <a:rPr lang="en-US" altLang="ko-KR" dirty="0" smtClean="0"/>
              <a:t>Discovery of peer’s ID in the synchronized interval</a:t>
            </a:r>
          </a:p>
          <a:p>
            <a:pPr lvl="1"/>
            <a:r>
              <a:rPr lang="en-US" altLang="ko-KR" dirty="0" smtClean="0"/>
              <a:t>Refer : IEEE 802. </a:t>
            </a:r>
            <a:r>
              <a:rPr lang="en-US" altLang="ko-KR" dirty="0" smtClean="0"/>
              <a:t>15-12-0534-00-0008</a:t>
            </a:r>
          </a:p>
          <a:p>
            <a:r>
              <a:rPr lang="en-US" altLang="ko-KR" dirty="0" smtClean="0"/>
              <a:t>Peering</a:t>
            </a:r>
          </a:p>
          <a:p>
            <a:pPr lvl="1"/>
            <a:r>
              <a:rPr lang="en-US" altLang="ko-KR" dirty="0" smtClean="0"/>
              <a:t>Link establishment</a:t>
            </a:r>
          </a:p>
          <a:p>
            <a:r>
              <a:rPr lang="en-US" altLang="ko-KR" dirty="0" smtClean="0"/>
              <a:t>Communication</a:t>
            </a:r>
          </a:p>
          <a:p>
            <a:pPr lvl="1"/>
            <a:r>
              <a:rPr lang="en-US" altLang="ko-KR" dirty="0" smtClean="0"/>
              <a:t>Synchronous channel access &amp; interference management</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&lt;March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dirty="0" smtClean="0"/>
              <a:t>Synchronous operation</a:t>
            </a:r>
          </a:p>
          <a:p>
            <a:pPr lvl="1"/>
            <a:r>
              <a:rPr lang="en-US" altLang="ko-KR" dirty="0" smtClean="0"/>
              <a:t>It is required for IEEE 802.15.8 PAC system</a:t>
            </a:r>
          </a:p>
          <a:p>
            <a:r>
              <a:rPr lang="en-US" altLang="ko-KR" dirty="0" smtClean="0"/>
              <a:t>Pulse-based distributed synchronization</a:t>
            </a:r>
          </a:p>
          <a:p>
            <a:pPr lvl="1"/>
            <a:r>
              <a:rPr lang="en-US" altLang="ko-KR" dirty="0" smtClean="0"/>
              <a:t>It is a reasonable way to achieve synchronization as considering PAC features</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&lt;March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54931</TotalTime>
  <Words>739</Words>
  <Application>Microsoft Office PowerPoint</Application>
  <PresentationFormat>화면 슬라이드 쇼(4:3)</PresentationFormat>
  <Paragraphs>179</Paragraphs>
  <Slides>12</Slides>
  <Notes>2</Notes>
  <HiddenSlides>0</HiddenSlides>
  <MMClips>0</MMClips>
  <ScaleCrop>false</ScaleCrop>
  <HeadingPairs>
    <vt:vector size="4" baseType="variant">
      <vt:variant>
        <vt:lpstr>테마</vt:lpstr>
      </vt:variant>
      <vt:variant>
        <vt:i4>1</vt:i4>
      </vt:variant>
      <vt:variant>
        <vt:lpstr>슬라이드 제목</vt:lpstr>
      </vt:variant>
      <vt:variant>
        <vt:i4>12</vt:i4>
      </vt:variant>
    </vt:vector>
  </HeadingPairs>
  <TitlesOfParts>
    <vt:vector size="13" baseType="lpstr">
      <vt:lpstr>Blank Presentation</vt:lpstr>
      <vt:lpstr>슬라이드 1</vt:lpstr>
      <vt:lpstr>PAC  Synchronous Operation</vt:lpstr>
      <vt:lpstr>What is Synchronization?</vt:lpstr>
      <vt:lpstr>Network-wise Synchronization</vt:lpstr>
      <vt:lpstr>Centralized vs. Distributed  Synchronization</vt:lpstr>
      <vt:lpstr>Message-based vs. Pulse-based Distributed Synchronization</vt:lpstr>
      <vt:lpstr>Pros from Synchronization</vt:lpstr>
      <vt:lpstr>Synchronous Operation</vt:lpstr>
      <vt:lpstr>Conclusion</vt:lpstr>
      <vt:lpstr>References</vt:lpstr>
      <vt:lpstr>Comparison of two ways  for Peer Discovery</vt:lpstr>
      <vt:lpstr>Comparison of two ways  for Peer Discovery</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Samsung Electronics</cp:lastModifiedBy>
  <cp:revision>1383</cp:revision>
  <cp:lastPrinted>1998-02-10T13:28:06Z</cp:lastPrinted>
  <dcterms:created xsi:type="dcterms:W3CDTF">1999-11-08T18:59:45Z</dcterms:created>
  <dcterms:modified xsi:type="dcterms:W3CDTF">2013-03-11T13:15:42Z</dcterms:modified>
</cp:coreProperties>
</file>