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347" r:id="rId3"/>
    <p:sldId id="350" r:id="rId4"/>
    <p:sldId id="348" r:id="rId5"/>
    <p:sldId id="355" r:id="rId6"/>
    <p:sldId id="356" r:id="rId7"/>
    <p:sldId id="349" r:id="rId8"/>
    <p:sldId id="354" r:id="rId9"/>
    <p:sldId id="352"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8E8F6"/>
    <a:srgbClr val="CDCDEC"/>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8413" autoAdjust="0"/>
    <p:restoredTop sz="91709" autoAdjust="0"/>
  </p:normalViewPr>
  <p:slideViewPr>
    <p:cSldViewPr>
      <p:cViewPr>
        <p:scale>
          <a:sx n="70" d="100"/>
          <a:sy n="70" d="100"/>
        </p:scale>
        <p:origin x="-906" y="-3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896" y="-9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&lt;January 2013&gt;</a:t>
            </a:r>
            <a:endParaRPr lang="en-US" altLang="ko-KR"/>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&lt;January 2013&gt;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&lt;January 2013&gt;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i="0" kern="1200" baseline="0" dirty="0" smtClean="0">
                <a:solidFill>
                  <a:schemeClr val="tx1"/>
                </a:solidFill>
                <a:latin typeface="Times New Roman" pitchFamily="18" charset="0"/>
                <a:ea typeface="+mn-ea"/>
                <a:cs typeface="+mn-cs"/>
              </a:rPr>
              <a:t>15-13-0088-01-0008</a:t>
            </a:r>
            <a:endParaRPr lang="en-US" altLang="ko-KR" sz="1400" b="1" baseline="0"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lee@ccny.cuny.ed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lee@nict.go.jp"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&lt;January 2013&gt;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Myung Lee, CUNY</a:t>
            </a:r>
            <a:endParaRPr lang="en-US" altLang="ko-KR">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5227072"/>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January 17,</a:t>
            </a:r>
            <a:r>
              <a:rPr lang="en-US" altLang="ko-KR" sz="1600" dirty="0" smtClean="0">
                <a:solidFill>
                  <a:srgbClr val="FF0000"/>
                </a:solidFill>
                <a:ea typeface="굴림" pitchFamily="50" charset="-127"/>
              </a:rPr>
              <a:t> 2013</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Myung Jong Lee</a:t>
            </a:r>
            <a:endParaRPr lang="en-US" altLang="ko-KR" sz="1600" baseline="30000" dirty="0" smtClean="0">
              <a:solidFill>
                <a:schemeClr val="tx2"/>
              </a:solidFill>
              <a:ea typeface="굴림" pitchFamily="50" charset="-127"/>
            </a:endParaRPr>
          </a:p>
          <a:p>
            <a:pPr>
              <a:defRPr/>
            </a:pPr>
            <a:r>
              <a:rPr lang="en-US" altLang="ko-KR" sz="1600" dirty="0" smtClean="0">
                <a:solidFill>
                  <a:schemeClr val="tx2"/>
                </a:solidFill>
                <a:ea typeface="굴림" pitchFamily="50" charset="-127"/>
              </a:rPr>
              <a:t>Company </a:t>
            </a:r>
            <a:r>
              <a:rPr lang="en-US" altLang="ko-KR" sz="1600" dirty="0" smtClean="0">
                <a:solidFill>
                  <a:srgbClr val="FF0000"/>
                </a:solidFill>
                <a:ea typeface="굴림" pitchFamily="50" charset="-127"/>
              </a:rPr>
              <a:t> </a:t>
            </a:r>
            <a:r>
              <a:rPr lang="en-US" altLang="ko-KR" sz="1600" dirty="0" smtClean="0">
                <a:solidFill>
                  <a:schemeClr val="tx2"/>
                </a:solidFill>
                <a:ea typeface="굴림" pitchFamily="50" charset="-127"/>
              </a:rPr>
              <a:t>[CUNY]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[Dept of EE, CUNY, 140</a:t>
            </a:r>
            <a:r>
              <a:rPr lang="en-US" altLang="ko-KR" sz="1600" baseline="30000" dirty="0" smtClean="0">
                <a:solidFill>
                  <a:schemeClr val="tx2"/>
                </a:solidFill>
                <a:ea typeface="굴림" pitchFamily="50" charset="-127"/>
              </a:rPr>
              <a:t>th</a:t>
            </a:r>
            <a:r>
              <a:rPr lang="en-US" altLang="ko-KR" sz="1600" dirty="0" smtClean="0">
                <a:solidFill>
                  <a:schemeClr val="tx2"/>
                </a:solidFill>
                <a:ea typeface="굴림" pitchFamily="50" charset="-127"/>
              </a:rPr>
              <a:t> St, New York, NY 10031] </a:t>
            </a:r>
          </a:p>
          <a:p>
            <a:pPr>
              <a:defRPr/>
            </a:pPr>
            <a:r>
              <a:rPr lang="en-US" altLang="ko-KR" sz="1600" dirty="0" smtClean="0">
                <a:solidFill>
                  <a:schemeClr val="tx2"/>
                </a:solidFill>
                <a:ea typeface="굴림" pitchFamily="50" charset="-127"/>
              </a:rPr>
              <a:t>Voice:[+1-212-650-7260],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[+1-201-650-8249], </a:t>
            </a:r>
          </a:p>
          <a:p>
            <a:pPr>
              <a:defRPr/>
            </a:pPr>
            <a:r>
              <a:rPr lang="en-US" altLang="ko-KR" sz="1600" dirty="0" smtClean="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November 2012 Plenary meeting at San Antonio, </a:t>
            </a:r>
            <a:r>
              <a:rPr lang="en-US" altLang="ko-KR" sz="1600" dirty="0" err="1" smtClean="0">
                <a:solidFill>
                  <a:srgbClr val="FF0000"/>
                </a:solidFill>
                <a:ea typeface="굴림" pitchFamily="50" charset="-127"/>
              </a:rPr>
              <a:t>Tx</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TG8 PAC Closing Report</a:t>
            </a:r>
            <a:endParaRPr lang="en-US" dirty="0"/>
          </a:p>
        </p:txBody>
      </p:sp>
      <p:sp>
        <p:nvSpPr>
          <p:cNvPr id="3" name="Subtitle 2"/>
          <p:cNvSpPr>
            <a:spLocks noGrp="1"/>
          </p:cNvSpPr>
          <p:nvPr>
            <p:ph type="subTitle" idx="1"/>
          </p:nvPr>
        </p:nvSpPr>
        <p:spPr/>
        <p:txBody>
          <a:bodyPr/>
          <a:lstStyle/>
          <a:p>
            <a:r>
              <a:rPr lang="en-US" sz="2800" dirty="0" smtClean="0"/>
              <a:t>January 17, 2013</a:t>
            </a:r>
          </a:p>
          <a:p>
            <a:endParaRPr lang="en-US" sz="2800" dirty="0" smtClean="0"/>
          </a:p>
          <a:p>
            <a:r>
              <a:rPr lang="en-US" sz="2800" dirty="0" smtClean="0"/>
              <a:t>Myung Lee</a:t>
            </a:r>
            <a:endParaRPr lang="en-US" sz="2800" dirty="0"/>
          </a:p>
        </p:txBody>
      </p:sp>
      <p:sp>
        <p:nvSpPr>
          <p:cNvPr id="4" name="Date Placeholder 3"/>
          <p:cNvSpPr>
            <a:spLocks noGrp="1"/>
          </p:cNvSpPr>
          <p:nvPr>
            <p:ph type="dt" sz="half" idx="10"/>
          </p:nvPr>
        </p:nvSpPr>
        <p:spPr/>
        <p:txBody>
          <a:bodyPr/>
          <a:lstStyle/>
          <a:p>
            <a:pPr>
              <a:defRPr/>
            </a:pPr>
            <a:r>
              <a:rPr lang="en-US" altLang="ko-KR" smtClean="0"/>
              <a:t>&lt;January 2013&gt;</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Completion of Technical Guidance Document (TGD) </a:t>
            </a:r>
          </a:p>
          <a:p>
            <a:r>
              <a:rPr lang="en-US" sz="2000" dirty="0" smtClean="0"/>
              <a:t>Completion of Call for Proposal</a:t>
            </a:r>
          </a:p>
          <a:p>
            <a:r>
              <a:rPr lang="en-US" sz="2000" dirty="0" smtClean="0"/>
              <a:t>Discussion on proposal evaluation</a:t>
            </a:r>
          </a:p>
          <a:p>
            <a:r>
              <a:rPr lang="en-US" sz="2000" dirty="0" smtClean="0"/>
              <a:t>Project Plan</a:t>
            </a:r>
          </a:p>
        </p:txBody>
      </p:sp>
      <p:sp>
        <p:nvSpPr>
          <p:cNvPr id="4" name="Date Placeholder 3"/>
          <p:cNvSpPr>
            <a:spLocks noGrp="1"/>
          </p:cNvSpPr>
          <p:nvPr>
            <p:ph type="dt" sz="half" idx="10"/>
          </p:nvPr>
        </p:nvSpPr>
        <p:spPr/>
        <p:txBody>
          <a:bodyPr/>
          <a:lstStyle/>
          <a:p>
            <a:pPr>
              <a:defRPr/>
            </a:pPr>
            <a:r>
              <a:rPr lang="en-US" altLang="ko-KR" smtClean="0"/>
              <a:t>&lt;January 2013&gt;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000" dirty="0" smtClean="0"/>
              <a:t>8 time slots at this meeting</a:t>
            </a:r>
          </a:p>
          <a:p>
            <a:r>
              <a:rPr lang="en-US" sz="2000" dirty="0" smtClean="0"/>
              <a:t>26 Presentations for Technical Guidance Document (TGD)</a:t>
            </a:r>
          </a:p>
          <a:p>
            <a:pPr lvl="1"/>
            <a:r>
              <a:rPr lang="en-US" sz="1800" dirty="0" smtClean="0"/>
              <a:t>Shannon Park (Samsung): Doc.15-13-</a:t>
            </a:r>
            <a:r>
              <a:rPr lang="en-GB" sz="1800" dirty="0" smtClean="0"/>
              <a:t>85r3, 15-13-65r3,  15-13-45r1, 15-13-58r0, 15-13-13r0,  15-12-645r3</a:t>
            </a:r>
          </a:p>
          <a:p>
            <a:pPr lvl="1"/>
            <a:r>
              <a:rPr lang="en-GB" sz="1800" dirty="0" err="1" smtClean="0"/>
              <a:t>Huan</a:t>
            </a:r>
            <a:r>
              <a:rPr lang="en-GB" sz="1800" dirty="0" smtClean="0"/>
              <a:t>-Bang Li (NICT): Doc. 15-13-69r3</a:t>
            </a:r>
            <a:endParaRPr lang="en-US" sz="1800" dirty="0" smtClean="0"/>
          </a:p>
          <a:p>
            <a:pPr lvl="1"/>
            <a:r>
              <a:rPr lang="en-US" sz="1800" dirty="0" smtClean="0"/>
              <a:t>Marco Hernandez (NICT): Doc. 15-13-80r1, 15-13-55r1, 15-13-21r0, 15-13-19r0, 15-13-17r0, 15-13-7r0</a:t>
            </a:r>
          </a:p>
          <a:p>
            <a:pPr lvl="1"/>
            <a:r>
              <a:rPr lang="en-US" sz="1800" dirty="0" err="1" smtClean="0"/>
              <a:t>Suhwook</a:t>
            </a:r>
            <a:r>
              <a:rPr lang="en-US" sz="1800" dirty="0" smtClean="0"/>
              <a:t> Kim (LGE): Doc. 15-13-30r0, 15-13-46r2, 15-12-477r2</a:t>
            </a:r>
          </a:p>
          <a:p>
            <a:pPr lvl="1"/>
            <a:r>
              <a:rPr lang="en-US" sz="1800" dirty="0" err="1" smtClean="0"/>
              <a:t>Eldad</a:t>
            </a:r>
            <a:r>
              <a:rPr lang="en-US" sz="1800" dirty="0" smtClean="0"/>
              <a:t> </a:t>
            </a:r>
            <a:r>
              <a:rPr lang="en-US" sz="1800" dirty="0" err="1" smtClean="0"/>
              <a:t>Zeira</a:t>
            </a:r>
            <a:r>
              <a:rPr lang="en-US" sz="1800" dirty="0" smtClean="0"/>
              <a:t> (</a:t>
            </a:r>
            <a:r>
              <a:rPr lang="en-US" sz="1800" dirty="0" err="1" smtClean="0"/>
              <a:t>Interdigital</a:t>
            </a:r>
            <a:r>
              <a:rPr lang="en-US" sz="1800" dirty="0" smtClean="0"/>
              <a:t>): Doc. 15-13-4r1, 15-13-53r0</a:t>
            </a:r>
          </a:p>
          <a:p>
            <a:pPr lvl="1"/>
            <a:r>
              <a:rPr lang="en-US" sz="1800" dirty="0" err="1" smtClean="0"/>
              <a:t>Chanho</a:t>
            </a:r>
            <a:r>
              <a:rPr lang="en-US" sz="1800" dirty="0" smtClean="0"/>
              <a:t> Yoon (ETRI): Doc.15-13-8r1</a:t>
            </a:r>
          </a:p>
          <a:p>
            <a:pPr lvl="1"/>
            <a:r>
              <a:rPr lang="en-US" sz="1800" dirty="0" err="1" smtClean="0"/>
              <a:t>Junbeom</a:t>
            </a:r>
            <a:r>
              <a:rPr lang="en-US" sz="1800" dirty="0" smtClean="0"/>
              <a:t> </a:t>
            </a:r>
            <a:r>
              <a:rPr lang="en-US" sz="1800" dirty="0" err="1" smtClean="0"/>
              <a:t>Hur</a:t>
            </a:r>
            <a:r>
              <a:rPr lang="en-US" sz="1800" dirty="0" smtClean="0"/>
              <a:t> (</a:t>
            </a:r>
            <a:r>
              <a:rPr lang="en-US" sz="1800" dirty="0" err="1" smtClean="0"/>
              <a:t>Chungang</a:t>
            </a:r>
            <a:r>
              <a:rPr lang="en-US" sz="1800" dirty="0" smtClean="0"/>
              <a:t> </a:t>
            </a:r>
            <a:r>
              <a:rPr lang="en-US" sz="1800" dirty="0" err="1" smtClean="0"/>
              <a:t>Univ</a:t>
            </a:r>
            <a:r>
              <a:rPr lang="en-US" sz="1800" dirty="0" smtClean="0"/>
              <a:t>): Doc. 15-13-10r0, 15-13-11r1</a:t>
            </a:r>
          </a:p>
          <a:p>
            <a:pPr lvl="1"/>
            <a:r>
              <a:rPr lang="en-US" sz="1800" dirty="0" smtClean="0"/>
              <a:t>Igor </a:t>
            </a:r>
            <a:r>
              <a:rPr lang="en-US" sz="1800" dirty="0" err="1" smtClean="0"/>
              <a:t>Dotlic</a:t>
            </a:r>
            <a:r>
              <a:rPr lang="en-US" sz="1800" dirty="0" smtClean="0"/>
              <a:t> (NICT): Doc. 15-13-12r0</a:t>
            </a:r>
          </a:p>
          <a:p>
            <a:pPr lvl="1"/>
            <a:r>
              <a:rPr lang="en-US" sz="1800" dirty="0" err="1" smtClean="0"/>
              <a:t>Byung</a:t>
            </a:r>
            <a:r>
              <a:rPr lang="en-US" sz="1800" dirty="0" smtClean="0"/>
              <a:t>-Jae </a:t>
            </a:r>
            <a:r>
              <a:rPr lang="en-US" sz="1800" dirty="0" err="1" smtClean="0"/>
              <a:t>Kwak</a:t>
            </a:r>
            <a:r>
              <a:rPr lang="en-US" sz="1800" dirty="0" smtClean="0"/>
              <a:t> (ETRI): Doc. 15-13-16r0, 15-13-20r0, </a:t>
            </a:r>
            <a:endParaRPr lang="en-GB" sz="1800" dirty="0" smtClean="0"/>
          </a:p>
          <a:p>
            <a:pPr lvl="1"/>
            <a:r>
              <a:rPr lang="en-US" sz="1800" dirty="0" err="1" smtClean="0"/>
              <a:t>JinKyeong</a:t>
            </a:r>
            <a:r>
              <a:rPr lang="en-US" sz="1800" dirty="0" smtClean="0"/>
              <a:t> Kim (ETRI): Doc. 15-13-18r2</a:t>
            </a:r>
          </a:p>
          <a:p>
            <a:pPr lvl="1"/>
            <a:r>
              <a:rPr lang="en-US" sz="1800" dirty="0" err="1" smtClean="0"/>
              <a:t>Jinyoung</a:t>
            </a:r>
            <a:r>
              <a:rPr lang="en-US" sz="1800" dirty="0" smtClean="0"/>
              <a:t> Chun (LGE): Doc. 15-13-5r1</a:t>
            </a:r>
            <a:r>
              <a:rPr lang="en-US" sz="2000" dirty="0" smtClean="0"/>
              <a:t>, </a:t>
            </a:r>
          </a:p>
        </p:txBody>
      </p:sp>
      <p:sp>
        <p:nvSpPr>
          <p:cNvPr id="4" name="Date Placeholder 3"/>
          <p:cNvSpPr>
            <a:spLocks noGrp="1"/>
          </p:cNvSpPr>
          <p:nvPr>
            <p:ph type="dt" sz="half" idx="10"/>
          </p:nvPr>
        </p:nvSpPr>
        <p:spPr/>
        <p:txBody>
          <a:bodyPr/>
          <a:lstStyle/>
          <a:p>
            <a:pPr>
              <a:defRPr/>
            </a:pPr>
            <a:r>
              <a:rPr lang="en-US" altLang="ko-KR" smtClean="0"/>
              <a:t>&lt;January 2013&gt;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Completed/Approved Technical Guidance Document (TGD) Doc: 15-12-568r4</a:t>
            </a:r>
          </a:p>
          <a:p>
            <a:r>
              <a:rPr lang="en-US" sz="2000" dirty="0" smtClean="0"/>
              <a:t>Issued Call for Proposals: Doc. 15-13-69r3</a:t>
            </a:r>
          </a:p>
          <a:p>
            <a:r>
              <a:rPr lang="en-US" sz="2000" dirty="0" smtClean="0"/>
              <a:t>Schedule a Teleconference: Feb. 5 Tuesday</a:t>
            </a:r>
          </a:p>
          <a:p>
            <a:r>
              <a:rPr lang="en-US" sz="2000" dirty="0" smtClean="0"/>
              <a:t>Modified project timeline</a:t>
            </a:r>
          </a:p>
          <a:p>
            <a:endParaRPr lang="en-US" sz="2000" dirty="0" smtClean="0"/>
          </a:p>
          <a:p>
            <a:pPr lvl="1"/>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&lt;January 2013&gt;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for Proposals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TG8, PAC Call for Proposals: Doc. </a:t>
            </a:r>
            <a:r>
              <a:rPr lang="en-US" sz="2000" dirty="0" smtClean="0"/>
              <a:t>15-13-69r4</a:t>
            </a:r>
            <a:endParaRPr lang="en-US" sz="2000" dirty="0" smtClean="0"/>
          </a:p>
          <a:p>
            <a:r>
              <a:rPr lang="en-US" sz="2000" dirty="0" smtClean="0"/>
              <a:t>Submission Due Date: May 6, 2013 Monday 23:59 (UTC)</a:t>
            </a:r>
          </a:p>
          <a:p>
            <a:pPr>
              <a:buNone/>
            </a:pPr>
            <a:r>
              <a:rPr lang="en-US" sz="2000" dirty="0" smtClean="0"/>
              <a:t>        To: Myung Lee (</a:t>
            </a:r>
            <a:r>
              <a:rPr lang="en-US" sz="2000" dirty="0" smtClean="0">
                <a:hlinkClick r:id="rId3"/>
              </a:rPr>
              <a:t>mlee@ccny.cuny.edu</a:t>
            </a:r>
            <a:r>
              <a:rPr lang="en-US" sz="2000" dirty="0" smtClean="0"/>
              <a:t>)</a:t>
            </a:r>
          </a:p>
          <a:p>
            <a:pPr>
              <a:buNone/>
            </a:pPr>
            <a:r>
              <a:rPr lang="en-US" sz="2000" dirty="0" smtClean="0"/>
              <a:t>              </a:t>
            </a:r>
            <a:r>
              <a:rPr lang="en-US" sz="2000" dirty="0" err="1" smtClean="0"/>
              <a:t>Huan</a:t>
            </a:r>
            <a:r>
              <a:rPr lang="en-US" sz="2000" dirty="0" smtClean="0"/>
              <a:t>-Bang LI (</a:t>
            </a:r>
            <a:r>
              <a:rPr lang="en-US" sz="2000" dirty="0" smtClean="0">
                <a:hlinkClick r:id="rId4"/>
              </a:rPr>
              <a:t>lee@nict.go.jp</a:t>
            </a:r>
            <a:r>
              <a:rPr lang="en-US" sz="2000" dirty="0" smtClean="0"/>
              <a:t>)</a:t>
            </a:r>
          </a:p>
          <a:p>
            <a:pPr>
              <a:buNone/>
            </a:pPr>
            <a:r>
              <a:rPr lang="en-US" sz="2000" dirty="0" smtClean="0"/>
              <a:t>              </a:t>
            </a:r>
            <a:r>
              <a:rPr lang="en-US" sz="2000" dirty="0" err="1" smtClean="0"/>
              <a:t>Suhwook</a:t>
            </a:r>
            <a:r>
              <a:rPr lang="en-US" sz="2000" dirty="0" smtClean="0"/>
              <a:t> Kim (suhwook.kim@lge.com)</a:t>
            </a:r>
          </a:p>
          <a:p>
            <a:r>
              <a:rPr lang="en-US" sz="2000" dirty="0" smtClean="0"/>
              <a:t>Optional Proposal Intent: April 8, 2013 Monday</a:t>
            </a:r>
          </a:p>
          <a:p>
            <a:r>
              <a:rPr lang="en-US" sz="2000" dirty="0" smtClean="0"/>
              <a:t>CFP refers to the following documents:</a:t>
            </a:r>
          </a:p>
          <a:p>
            <a:pPr lvl="1"/>
            <a:r>
              <a:rPr lang="en-US" sz="1800" dirty="0" smtClean="0"/>
              <a:t>PAR: Doc. 15-12-0063r2 </a:t>
            </a:r>
          </a:p>
          <a:p>
            <a:pPr lvl="1"/>
            <a:r>
              <a:rPr lang="en-US" sz="1800" dirty="0" smtClean="0"/>
              <a:t>5C: Doc. 15-12-0064r1</a:t>
            </a:r>
          </a:p>
          <a:p>
            <a:pPr lvl="1"/>
            <a:r>
              <a:rPr lang="en-US" sz="1800" dirty="0" smtClean="0"/>
              <a:t>Technical Guidance Document: 15-12-0568r4</a:t>
            </a:r>
          </a:p>
          <a:p>
            <a:pPr lvl="1"/>
            <a:r>
              <a:rPr lang="en-US" sz="1800" dirty="0" smtClean="0"/>
              <a:t>Application Matrix: 15-12-0684r0</a:t>
            </a:r>
          </a:p>
          <a:p>
            <a:pPr lvl="1"/>
            <a:endParaRPr lang="en-US" sz="1600" dirty="0" smtClean="0"/>
          </a:p>
          <a:p>
            <a:endParaRPr lang="en-US" sz="2000" dirty="0" smtClean="0"/>
          </a:p>
          <a:p>
            <a:pPr lvl="1"/>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&lt;January 2013&gt;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Orlando Meeting</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8 time slots at Orlando Meeting</a:t>
            </a:r>
          </a:p>
          <a:p>
            <a:pPr lvl="1"/>
            <a:r>
              <a:rPr lang="en-US" sz="2000" dirty="0" smtClean="0"/>
              <a:t> Presentation of preliminary Proposals</a:t>
            </a:r>
          </a:p>
          <a:p>
            <a:pPr lvl="1"/>
            <a:r>
              <a:rPr lang="en-US" sz="2000" dirty="0" smtClean="0"/>
              <a:t> Potential merging of proposal ideas</a:t>
            </a:r>
          </a:p>
          <a:p>
            <a:pPr lvl="1"/>
            <a:r>
              <a:rPr lang="en-US" sz="2000" dirty="0" smtClean="0"/>
              <a:t>Update on Frequency regulations</a:t>
            </a:r>
          </a:p>
          <a:p>
            <a:r>
              <a:rPr lang="en-US" sz="2400" dirty="0" smtClean="0"/>
              <a:t>Teleconferences</a:t>
            </a:r>
          </a:p>
          <a:p>
            <a:pPr lvl="1"/>
            <a:r>
              <a:rPr lang="en-US" sz="2000" dirty="0" err="1" smtClean="0"/>
              <a:t>Teleconf</a:t>
            </a:r>
            <a:r>
              <a:rPr lang="en-US" sz="2000" dirty="0" smtClean="0"/>
              <a:t>. bridge provided by LGE  </a:t>
            </a:r>
          </a:p>
          <a:p>
            <a:pPr lvl="1"/>
            <a:r>
              <a:rPr lang="en-US" sz="2000" dirty="0" smtClean="0"/>
              <a:t>International: 1-877-668-4493 Access code: 627805157</a:t>
            </a:r>
          </a:p>
          <a:p>
            <a:pPr lvl="1"/>
            <a:r>
              <a:rPr lang="en-US" sz="2000" dirty="0" smtClean="0"/>
              <a:t>Teleconference: Feb. 5 (Tuesday) 2013, US EST</a:t>
            </a:r>
          </a:p>
          <a:p>
            <a:pPr lvl="2"/>
            <a:r>
              <a:rPr lang="en-US" sz="1600" dirty="0" smtClean="0"/>
              <a:t>US EST 8:00pm , 5:00pm PST, Japan, Korea: 10:00am, China: 9:00am </a:t>
            </a:r>
          </a:p>
          <a:p>
            <a:pPr lvl="2"/>
            <a:r>
              <a:rPr lang="en-US" sz="1600" dirty="0" smtClean="0"/>
              <a:t>To discuss the outstanding issues for TGD  </a:t>
            </a:r>
          </a:p>
        </p:txBody>
      </p:sp>
      <p:sp>
        <p:nvSpPr>
          <p:cNvPr id="4" name="Date Placeholder 3"/>
          <p:cNvSpPr>
            <a:spLocks noGrp="1"/>
          </p:cNvSpPr>
          <p:nvPr>
            <p:ph type="dt" sz="half" idx="10"/>
          </p:nvPr>
        </p:nvSpPr>
        <p:spPr/>
        <p:txBody>
          <a:bodyPr/>
          <a:lstStyle/>
          <a:p>
            <a:pPr>
              <a:defRPr/>
            </a:pPr>
            <a:r>
              <a:rPr lang="en-US" altLang="ko-KR" smtClean="0"/>
              <a:t>&lt;January 2013&gt;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a:t>
            </a:fld>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t>Preliminary proposal presentation			     March  13</a:t>
            </a:r>
          </a:p>
          <a:p>
            <a:r>
              <a:rPr lang="en-US" altLang="ko-KR" sz="2000" dirty="0" smtClean="0"/>
              <a:t>Final proposal presentation			 May, July 13</a:t>
            </a:r>
          </a:p>
          <a:p>
            <a:r>
              <a:rPr lang="en-US" altLang="ko-KR" sz="2000" dirty="0" smtClean="0"/>
              <a:t>PAC Framework Document/Call for contribution	         Nov. 13</a:t>
            </a:r>
          </a:p>
          <a:p>
            <a:r>
              <a:rPr lang="en-US" altLang="ko-KR" sz="2000" dirty="0" smtClean="0"/>
              <a:t>Contribution presentation				      March 14</a:t>
            </a:r>
          </a:p>
          <a:p>
            <a:r>
              <a:rPr lang="en-US" altLang="ko-KR" sz="2000" dirty="0" smtClean="0"/>
              <a:t>Draft spec (P802.15.8 D1.0) complete/Letter Ballot       Sept 14           </a:t>
            </a:r>
          </a:p>
          <a:p>
            <a:r>
              <a:rPr lang="en-US" altLang="ko-KR" sz="2000" dirty="0" smtClean="0"/>
              <a:t>LB Comment resolution/ LB recirculation		         Nov 14</a:t>
            </a:r>
          </a:p>
          <a:p>
            <a:r>
              <a:rPr lang="en-US" altLang="ko-KR" sz="2000" dirty="0" smtClean="0"/>
              <a:t>Sponsor Ballot 					         July 15</a:t>
            </a:r>
          </a:p>
          <a:p>
            <a:r>
              <a:rPr lang="en-US" altLang="ko-KR" sz="2000" dirty="0" err="1" smtClean="0"/>
              <a:t>RevCom</a:t>
            </a:r>
            <a:r>
              <a:rPr lang="en-US" altLang="ko-KR" sz="2000" dirty="0" smtClean="0"/>
              <a:t> submission 				          Jan 16</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pPr>
              <a:defRPr/>
            </a:pPr>
            <a:r>
              <a:rPr lang="en-US" altLang="ko-KR" smtClean="0"/>
              <a:t>&lt;January 2013&gt;</a:t>
            </a:r>
            <a:endParaRPr lang="en-US" altLang="ko-K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 </a:t>
            </a:r>
            <a:r>
              <a:rPr lang="en-US" sz="2000" dirty="0" err="1" smtClean="0"/>
              <a:t>Suhwook</a:t>
            </a:r>
            <a:r>
              <a:rPr lang="en-US" sz="2000" dirty="0" smtClean="0"/>
              <a:t> Kim (LGE)</a:t>
            </a:r>
            <a:endParaRPr lang="en-US" sz="2400" dirty="0" smtClean="0"/>
          </a:p>
          <a:p>
            <a:r>
              <a:rPr lang="en-US" sz="2400" dirty="0" smtClean="0"/>
              <a:t>Editors: </a:t>
            </a:r>
          </a:p>
          <a:p>
            <a:pPr>
              <a:buNone/>
            </a:pPr>
            <a:r>
              <a:rPr lang="en-US" sz="2400" dirty="0" smtClean="0"/>
              <a:t>    </a:t>
            </a:r>
            <a:r>
              <a:rPr lang="en-US" sz="2000" dirty="0" smtClean="0"/>
              <a:t>Shannon Park (Samsung), Sunggeun Jin (ETRI</a:t>
            </a:r>
            <a:r>
              <a:rPr lang="en-US" sz="2400" dirty="0" smtClean="0"/>
              <a:t>)</a:t>
            </a:r>
          </a:p>
          <a:p>
            <a:r>
              <a:rPr lang="en-US" sz="2400" dirty="0" smtClean="0"/>
              <a:t>Secretary pro tem</a:t>
            </a:r>
            <a:endParaRPr lang="en-US" sz="1200" dirty="0" smtClean="0"/>
          </a:p>
          <a:p>
            <a:pPr>
              <a:buNone/>
            </a:pPr>
            <a:r>
              <a:rPr lang="en-US" sz="2400" dirty="0" smtClean="0"/>
              <a:t>    </a:t>
            </a:r>
            <a:r>
              <a:rPr lang="en-US" sz="2000" dirty="0" err="1" smtClean="0"/>
              <a:t>Chanho</a:t>
            </a:r>
            <a:r>
              <a:rPr lang="en-US" sz="2000" dirty="0" smtClean="0"/>
              <a:t> Yoon (ETRI)</a:t>
            </a:r>
            <a:endParaRPr lang="en-US" sz="2400" dirty="0" smtClean="0"/>
          </a:p>
          <a:p>
            <a:pPr>
              <a:buNone/>
            </a:pPr>
            <a:endParaRPr lang="en-US" sz="2400" dirty="0" smtClean="0"/>
          </a:p>
        </p:txBody>
      </p:sp>
      <p:sp>
        <p:nvSpPr>
          <p:cNvPr id="4" name="Date Placeholder 3"/>
          <p:cNvSpPr>
            <a:spLocks noGrp="1"/>
          </p:cNvSpPr>
          <p:nvPr>
            <p:ph type="dt" sz="half" idx="10"/>
          </p:nvPr>
        </p:nvSpPr>
        <p:spPr/>
        <p:txBody>
          <a:bodyPr/>
          <a:lstStyle/>
          <a:p>
            <a:pPr>
              <a:defRPr/>
            </a:pPr>
            <a:r>
              <a:rPr lang="en-US" altLang="ko-KR" smtClean="0"/>
              <a:t>&lt;January 2013&gt;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27043</TotalTime>
  <Words>581</Words>
  <Application>Microsoft Office PowerPoint</Application>
  <PresentationFormat>On-screen Show (4:3)</PresentationFormat>
  <Paragraphs>140</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Blank Presentation</vt:lpstr>
      <vt:lpstr>Slide 1</vt:lpstr>
      <vt:lpstr>TG8 PAC Closing Report</vt:lpstr>
      <vt:lpstr>Meeting Objectives</vt:lpstr>
      <vt:lpstr>Achievements</vt:lpstr>
      <vt:lpstr>Achievements</vt:lpstr>
      <vt:lpstr>Call for Proposals</vt:lpstr>
      <vt:lpstr>Plan for Orlando Meeting</vt:lpstr>
      <vt:lpstr>Timeline</vt:lpstr>
      <vt:lpstr>TG8 PAC Officers </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mjlee999</cp:lastModifiedBy>
  <cp:revision>877</cp:revision>
  <cp:lastPrinted>1998-02-10T13:28:06Z</cp:lastPrinted>
  <dcterms:created xsi:type="dcterms:W3CDTF">1999-11-08T18:59:45Z</dcterms:created>
  <dcterms:modified xsi:type="dcterms:W3CDTF">2013-01-18T02:32:12Z</dcterms:modified>
</cp:coreProperties>
</file>