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370" r:id="rId2"/>
    <p:sldId id="372" r:id="rId3"/>
    <p:sldId id="380" r:id="rId4"/>
    <p:sldId id="386" r:id="rId5"/>
    <p:sldId id="385" r:id="rId6"/>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0" d="100"/>
          <a:sy n="110" d="100"/>
        </p:scale>
        <p:origin x="-2104"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1/17/13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1/17/13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January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a:t>
            </a:r>
            <a:r>
              <a:rPr lang="en-US" b="1" dirty="0" smtClean="0"/>
              <a:t>13-0084-</a:t>
            </a:r>
            <a:r>
              <a:rPr lang="en-US" b="1" dirty="0" smtClean="0"/>
              <a:t>00-0000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January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January 2013</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SCMan</a:t>
            </a:r>
            <a:r>
              <a:rPr lang="en-US" sz="1800" dirty="0" smtClean="0"/>
              <a:t> Closing </a:t>
            </a:r>
            <a:r>
              <a:rPr lang="en-US" sz="1800" dirty="0"/>
              <a:t>Report for </a:t>
            </a:r>
            <a:r>
              <a:rPr lang="en-US" sz="1800" dirty="0" smtClean="0"/>
              <a:t>Jan 2013</a:t>
            </a:r>
            <a:endParaRPr lang="en-US" sz="1800" dirty="0"/>
          </a:p>
          <a:p>
            <a:pPr marL="914400" indent="-914400" eaLnBrk="0" hangingPunct="0">
              <a:defRPr/>
            </a:pPr>
            <a:r>
              <a:rPr lang="en-US" sz="1800" b="1" dirty="0"/>
              <a:t>Date Submitted: </a:t>
            </a:r>
            <a:r>
              <a:rPr lang="en-US" sz="1800" dirty="0" smtClean="0"/>
              <a:t>17 </a:t>
            </a:r>
            <a:r>
              <a:rPr lang="en-US" sz="1800" dirty="0" smtClean="0"/>
              <a:t>Jan</a:t>
            </a:r>
            <a:r>
              <a:rPr lang="en-US" sz="1800" dirty="0" smtClean="0"/>
              <a:t> 2013</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Jan 2013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Vancouver</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There was no SC WNG meeting</a:t>
            </a:r>
          </a:p>
          <a:p>
            <a:pPr marL="0" indent="0">
              <a:buNone/>
            </a:pPr>
            <a:endParaRPr lang="en-US" sz="2800" dirty="0" smtClean="0"/>
          </a:p>
          <a:p>
            <a:pPr marL="0" indent="0">
              <a:buNone/>
            </a:pPr>
            <a:r>
              <a:rPr lang="en-US" sz="2800" dirty="0" smtClean="0"/>
              <a:t>SC Maintenance:</a:t>
            </a:r>
          </a:p>
          <a:p>
            <a:r>
              <a:rPr lang="en-US" sz="2800" dirty="0" err="1" smtClean="0"/>
              <a:t>SCMan</a:t>
            </a:r>
            <a:r>
              <a:rPr lang="en-US" sz="2800" dirty="0" smtClean="0"/>
              <a:t> had one meeting with </a:t>
            </a:r>
            <a:r>
              <a:rPr lang="en-US" sz="2800" dirty="0" smtClean="0"/>
              <a:t>the objective to determine which corrigenda would be appropriate for the next 802.15.4 corrigendum effort</a:t>
            </a:r>
            <a:endParaRPr lang="en-US" sz="2800" dirty="0" smtClean="0"/>
          </a:p>
          <a:p>
            <a:r>
              <a:rPr lang="en-US" sz="2800" dirty="0" smtClean="0"/>
              <a:t>Another maintenance request was added to the SC maintenance list (15-12-0367-05)</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lvl="0"/>
            <a:r>
              <a:rPr lang="en-US" sz="2400" dirty="0" smtClean="0"/>
              <a:t>Attendees </a:t>
            </a:r>
            <a:r>
              <a:rPr lang="en-US" sz="2400" dirty="0" smtClean="0"/>
              <a:t>recommended </a:t>
            </a:r>
            <a:r>
              <a:rPr lang="en-US" sz="2400" dirty="0"/>
              <a:t>the following </a:t>
            </a:r>
            <a:r>
              <a:rPr lang="en-US" sz="2400" dirty="0" smtClean="0"/>
              <a:t>submissions </a:t>
            </a:r>
            <a:r>
              <a:rPr lang="en-US" sz="2400" dirty="0"/>
              <a:t>to </a:t>
            </a:r>
            <a:r>
              <a:rPr lang="en-US" sz="2400" dirty="0" smtClean="0"/>
              <a:t>be </a:t>
            </a:r>
            <a:r>
              <a:rPr lang="en-US" sz="2400" dirty="0"/>
              <a:t>considered during the next </a:t>
            </a:r>
            <a:r>
              <a:rPr lang="en-US" sz="2400" dirty="0" smtClean="0"/>
              <a:t>corrigendum of </a:t>
            </a:r>
            <a:r>
              <a:rPr lang="en-US" sz="2400" dirty="0"/>
              <a:t>802.15.4</a:t>
            </a:r>
            <a:r>
              <a:rPr lang="en-US" sz="2400" dirty="0" smtClean="0"/>
              <a:t>.</a:t>
            </a:r>
            <a:endParaRPr lang="en-US" sz="2400" dirty="0"/>
          </a:p>
          <a:p>
            <a:r>
              <a:rPr lang="en-US" sz="2400" dirty="0"/>
              <a:t>Document's </a:t>
            </a:r>
            <a:r>
              <a:rPr lang="en-US" sz="2400" dirty="0" smtClean="0"/>
              <a:t>title: </a:t>
            </a:r>
            <a:r>
              <a:rPr lang="en-US" sz="2400" dirty="0" smtClean="0"/>
              <a:t>802.15.4-2011 </a:t>
            </a:r>
            <a:endParaRPr lang="en-US" sz="2400" dirty="0" smtClean="0"/>
          </a:p>
          <a:p>
            <a:pPr marL="457200" indent="-457200">
              <a:buFont typeface="+mj-lt"/>
              <a:buAutoNum type="arabicPeriod"/>
            </a:pPr>
            <a:r>
              <a:rPr lang="en-US" sz="2400" dirty="0" smtClean="0"/>
              <a:t>Issue</a:t>
            </a:r>
            <a:r>
              <a:rPr lang="en-US" sz="2400" dirty="0"/>
              <a:t>, concern, or question:</a:t>
            </a:r>
            <a:r>
              <a:rPr lang="en-US" sz="2800" dirty="0"/>
              <a:t> </a:t>
            </a:r>
            <a:r>
              <a:rPr lang="en-US" sz="2000" dirty="0" smtClean="0"/>
              <a:t>131112</a:t>
            </a:r>
            <a:endParaRPr lang="en-US" sz="2000" dirty="0"/>
          </a:p>
          <a:p>
            <a:pPr marL="857250" lvl="1" indent="-457200">
              <a:buFont typeface="Arial"/>
              <a:buChar char="•"/>
            </a:pPr>
            <a:r>
              <a:rPr lang="en-US" sz="2000" dirty="0" smtClean="0">
                <a:solidFill>
                  <a:srgbClr val="000000"/>
                </a:solidFill>
                <a:latin typeface="+mj-lt"/>
                <a:ea typeface="Lucida Grande"/>
                <a:cs typeface="Lucida Grande"/>
              </a:rPr>
              <a:t>"</a:t>
            </a:r>
            <a:r>
              <a:rPr lang="en-US" sz="2000" dirty="0">
                <a:solidFill>
                  <a:srgbClr val="000000"/>
                </a:solidFill>
                <a:latin typeface="+mj-lt"/>
                <a:ea typeface="Lucida Grande"/>
                <a:cs typeface="Lucida Grande"/>
              </a:rPr>
              <a:t>Incoming frame security procedure". If we assume the procedure is done from the step a) to the step r) in order, unsecured frame cannot be accepted. The steps e), f) and g) are not for the unsecured frame but for the secured frame. The specification is described so that the step </a:t>
            </a:r>
            <a:r>
              <a:rPr lang="en-US" sz="2000" dirty="0" err="1">
                <a:solidFill>
                  <a:srgbClr val="000000"/>
                </a:solidFill>
                <a:latin typeface="+mj-lt"/>
                <a:ea typeface="Lucida Grande"/>
                <a:cs typeface="Lucida Grande"/>
              </a:rPr>
              <a:t>i</a:t>
            </a:r>
            <a:r>
              <a:rPr lang="en-US" sz="2000" dirty="0">
                <a:solidFill>
                  <a:srgbClr val="000000"/>
                </a:solidFill>
                <a:latin typeface="+mj-lt"/>
                <a:ea typeface="Lucida Grande"/>
                <a:cs typeface="Lucida Grande"/>
              </a:rPr>
              <a:t>) for the unsecure frame is done after these steps. Looking the specification 802.15.4-2006, the step correspond to the step </a:t>
            </a:r>
            <a:r>
              <a:rPr lang="en-US" sz="2000" dirty="0" err="1">
                <a:solidFill>
                  <a:srgbClr val="000000"/>
                </a:solidFill>
                <a:latin typeface="+mj-lt"/>
                <a:ea typeface="Lucida Grande"/>
                <a:cs typeface="Lucida Grande"/>
              </a:rPr>
              <a:t>i</a:t>
            </a:r>
            <a:r>
              <a:rPr lang="en-US" sz="2000" dirty="0">
                <a:solidFill>
                  <a:srgbClr val="000000"/>
                </a:solidFill>
                <a:latin typeface="+mj-lt"/>
                <a:ea typeface="Lucida Grande"/>
                <a:cs typeface="Lucida Grande"/>
              </a:rPr>
              <a:t>) was done before the steps correspond to steps e, f and g</a:t>
            </a:r>
            <a:r>
              <a:rPr lang="en-US" sz="2000" dirty="0" smtClean="0">
                <a:solidFill>
                  <a:srgbClr val="000000"/>
                </a:solidFill>
                <a:latin typeface="+mj-lt"/>
                <a:ea typeface="Lucida Grande"/>
                <a:cs typeface="Lucida Grande"/>
              </a:rPr>
              <a:t>. </a:t>
            </a:r>
            <a:r>
              <a:rPr lang="en-US" sz="2000" dirty="0" smtClean="0">
                <a:latin typeface="+mj-lt"/>
              </a:rPr>
              <a:t>We </a:t>
            </a:r>
            <a:r>
              <a:rPr lang="en-US" sz="2000" dirty="0">
                <a:latin typeface="+mj-lt"/>
              </a:rPr>
              <a:t>define a SUN device as item FD8, but then later we reference it as FD6, for example in Tables D.2a and Table D.3 where we list mandatory items for this device, also in D.5 and D.6. Also, in Table D.3, we use RF10 in lots of places when we should have used RF12. </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342332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r>
              <a:rPr lang="en-US" sz="2400" dirty="0" smtClean="0"/>
              <a:t>Document's </a:t>
            </a:r>
            <a:r>
              <a:rPr lang="en-US" sz="2400" dirty="0" smtClean="0"/>
              <a:t>title: </a:t>
            </a:r>
            <a:r>
              <a:rPr lang="en-US" sz="2400" dirty="0" smtClean="0"/>
              <a:t>802.15.4e-2012 </a:t>
            </a:r>
            <a:endParaRPr lang="en-US" sz="2400" dirty="0" smtClean="0"/>
          </a:p>
          <a:p>
            <a:pPr marL="457200" indent="-457200">
              <a:buFont typeface="+mj-lt"/>
              <a:buAutoNum type="arabicPeriod" startAt="2"/>
            </a:pPr>
            <a:r>
              <a:rPr lang="en-US" sz="2400" dirty="0" smtClean="0"/>
              <a:t>Issue</a:t>
            </a:r>
            <a:r>
              <a:rPr lang="en-US" sz="2400" dirty="0"/>
              <a:t>, concern, or question:</a:t>
            </a:r>
            <a:r>
              <a:rPr lang="en-US" sz="2800" dirty="0"/>
              <a:t> </a:t>
            </a:r>
            <a:r>
              <a:rPr lang="en-US" sz="2000" dirty="0" smtClean="0"/>
              <a:t>141112</a:t>
            </a:r>
            <a:endParaRPr lang="en-US" sz="2000" dirty="0"/>
          </a:p>
          <a:p>
            <a:pPr marL="857250" lvl="1" indent="-457200">
              <a:buFont typeface="Arial"/>
              <a:buChar char="•"/>
            </a:pPr>
            <a:r>
              <a:rPr lang="en-US" sz="2000" dirty="0">
                <a:solidFill>
                  <a:srgbClr val="000000"/>
                </a:solidFill>
                <a:latin typeface="+mj-lt"/>
                <a:ea typeface="Lucida Grande"/>
                <a:cs typeface="Lucida Grande"/>
              </a:rPr>
              <a:t>Request from ETSI TG28 to allow for payload information elements that are </a:t>
            </a:r>
            <a:r>
              <a:rPr lang="en-US" sz="2000" dirty="0" smtClean="0">
                <a:solidFill>
                  <a:srgbClr val="000000"/>
                </a:solidFill>
                <a:latin typeface="+mj-lt"/>
                <a:ea typeface="Lucida Grande"/>
                <a:cs typeface="Lucida Grande"/>
              </a:rPr>
              <a:t>relevant </a:t>
            </a:r>
            <a:r>
              <a:rPr lang="en-US" sz="2000" dirty="0">
                <a:solidFill>
                  <a:srgbClr val="000000"/>
                </a:solidFill>
                <a:latin typeface="+mj-lt"/>
                <a:ea typeface="Lucida Grande"/>
                <a:cs typeface="Lucida Grande"/>
              </a:rPr>
              <a:t>to </a:t>
            </a:r>
            <a:r>
              <a:rPr lang="en-US" sz="2000" dirty="0" smtClean="0">
                <a:solidFill>
                  <a:srgbClr val="000000"/>
                </a:solidFill>
                <a:latin typeface="+mj-lt"/>
                <a:ea typeface="Lucida Grande"/>
                <a:cs typeface="Lucida Grande"/>
              </a:rPr>
              <a:t>Europe</a:t>
            </a:r>
          </a:p>
          <a:p>
            <a:pPr marL="857250" lvl="1" indent="-457200">
              <a:buFont typeface="Arial"/>
              <a:buChar char="•"/>
            </a:pPr>
            <a:r>
              <a:rPr lang="en-US" sz="2000" dirty="0" err="1" smtClean="0">
                <a:solidFill>
                  <a:srgbClr val="000000"/>
                </a:solidFill>
                <a:latin typeface="+mj-lt"/>
                <a:ea typeface="Lucida Grande"/>
                <a:cs typeface="Lucida Grande"/>
              </a:rPr>
              <a:t>SCman</a:t>
            </a:r>
            <a:r>
              <a:rPr lang="en-US" sz="2000" dirty="0" smtClean="0">
                <a:solidFill>
                  <a:srgbClr val="000000"/>
                </a:solidFill>
                <a:latin typeface="+mj-lt"/>
                <a:ea typeface="Lucida Grande"/>
                <a:cs typeface="Lucida Grande"/>
              </a:rPr>
              <a:t> </a:t>
            </a:r>
            <a:r>
              <a:rPr lang="en-US" sz="2000" dirty="0">
                <a:solidFill>
                  <a:srgbClr val="000000"/>
                </a:solidFill>
                <a:latin typeface="+mj-lt"/>
                <a:ea typeface="Lucida Grande"/>
                <a:cs typeface="Lucida Grande"/>
              </a:rPr>
              <a:t>consensus was to change unmanaged information element (IE) identification (ID ) namespace to allow IEEE RAC assignment of Payload IDs for SDOs, </a:t>
            </a:r>
            <a:r>
              <a:rPr lang="en-US" sz="2000" dirty="0" smtClean="0">
                <a:solidFill>
                  <a:srgbClr val="000000"/>
                </a:solidFill>
                <a:latin typeface="+mj-lt"/>
                <a:ea typeface="Lucida Grande"/>
                <a:cs typeface="Lucida Grande"/>
              </a:rPr>
              <a:t>etc.</a:t>
            </a:r>
            <a:endParaRPr lang="en-US" sz="2000" dirty="0">
              <a:latin typeface="+mj-lt"/>
            </a:endParaRP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415516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lvl="0"/>
            <a:r>
              <a:rPr lang="en-US" sz="2400" dirty="0" smtClean="0"/>
              <a:t>Attendees </a:t>
            </a:r>
            <a:r>
              <a:rPr lang="en-US" sz="2400" dirty="0"/>
              <a:t>recommend the following </a:t>
            </a:r>
            <a:r>
              <a:rPr lang="en-US" sz="2400" dirty="0" smtClean="0"/>
              <a:t>submission </a:t>
            </a:r>
            <a:r>
              <a:rPr lang="en-US" sz="2400" dirty="0"/>
              <a:t>to accepted and be considered during the next </a:t>
            </a:r>
            <a:r>
              <a:rPr lang="en-US" sz="2400" dirty="0" smtClean="0"/>
              <a:t>revision </a:t>
            </a:r>
            <a:r>
              <a:rPr lang="en-US" sz="2400" dirty="0"/>
              <a:t>of 802.15.4</a:t>
            </a:r>
            <a:r>
              <a:rPr lang="en-US" sz="2400" dirty="0" smtClean="0"/>
              <a:t>.</a:t>
            </a:r>
            <a:endParaRPr lang="en-US" sz="2400" dirty="0"/>
          </a:p>
          <a:p>
            <a:r>
              <a:rPr lang="en-US" sz="2400" dirty="0"/>
              <a:t>Document's </a:t>
            </a:r>
            <a:r>
              <a:rPr lang="en-US" sz="2400" dirty="0" smtClean="0"/>
              <a:t>title: IEEE 802.15.4-2011 </a:t>
            </a:r>
          </a:p>
          <a:p>
            <a:r>
              <a:rPr lang="en-US" sz="2400" dirty="0" smtClean="0"/>
              <a:t>Issue</a:t>
            </a:r>
            <a:r>
              <a:rPr lang="en-US" sz="2400" dirty="0"/>
              <a:t>, concern, or question:</a:t>
            </a:r>
            <a:r>
              <a:rPr lang="en-US" sz="2800" dirty="0"/>
              <a:t> </a:t>
            </a:r>
            <a:r>
              <a:rPr lang="en-US" sz="2400" dirty="0" smtClean="0"/>
              <a:t>150113</a:t>
            </a:r>
            <a:endParaRPr lang="en-US" sz="2400" dirty="0"/>
          </a:p>
          <a:p>
            <a:r>
              <a:rPr lang="en-US" sz="2000" dirty="0">
                <a:solidFill>
                  <a:srgbClr val="000000"/>
                </a:solidFill>
                <a:latin typeface="+mj-lt"/>
                <a:ea typeface="Lucida Grande"/>
                <a:cs typeface="Lucida Grande"/>
              </a:rPr>
              <a:t>The IEEE-802.15.4a(2007) clause 3 definition of ranging marker (as "The first ultra-wide band (UWB) pulse of the first bit of the physical layer (PHY) header (PHR) of a ranging frame (RFRAME)</a:t>
            </a:r>
            <a:r>
              <a:rPr lang="en-US" sz="2000" dirty="0" smtClean="0">
                <a:solidFill>
                  <a:srgbClr val="000000"/>
                </a:solidFill>
                <a:latin typeface="+mj-lt"/>
                <a:ea typeface="Lucida Grande"/>
                <a:cs typeface="Lucida Grande"/>
              </a:rPr>
              <a:t>. </a:t>
            </a:r>
            <a:r>
              <a:rPr lang="en-US" sz="2000" dirty="0">
                <a:solidFill>
                  <a:srgbClr val="000000"/>
                </a:solidFill>
                <a:latin typeface="+mj-lt"/>
                <a:ea typeface="Lucida Grande"/>
                <a:cs typeface="Lucida Grande"/>
              </a:rPr>
              <a:t>does not appear in the normative text of IEEE 802.15.4-</a:t>
            </a:r>
            <a:r>
              <a:rPr lang="en-US" sz="2000" dirty="0" smtClean="0">
                <a:solidFill>
                  <a:srgbClr val="000000"/>
                </a:solidFill>
                <a:latin typeface="+mj-lt"/>
                <a:ea typeface="Lucida Grande"/>
                <a:cs typeface="Lucida Grande"/>
              </a:rPr>
              <a:t>2011.  It </a:t>
            </a:r>
            <a:r>
              <a:rPr lang="en-US" sz="2000" dirty="0">
                <a:solidFill>
                  <a:srgbClr val="000000"/>
                </a:solidFill>
                <a:latin typeface="+mj-lt"/>
                <a:ea typeface="Lucida Grande"/>
                <a:cs typeface="Lucida Grande"/>
              </a:rPr>
              <a:t>was not put into clause 3 of IEEE 802.15.4-2011 because it was a UWB PHY specific item, </a:t>
            </a:r>
            <a:r>
              <a:rPr lang="en-US" sz="2000" dirty="0" smtClean="0">
                <a:solidFill>
                  <a:srgbClr val="000000"/>
                </a:solidFill>
                <a:latin typeface="+mj-lt"/>
                <a:ea typeface="Lucida Grande"/>
                <a:cs typeface="Lucida Grande"/>
              </a:rPr>
              <a:t>and the </a:t>
            </a:r>
            <a:r>
              <a:rPr lang="en-US" sz="2000" dirty="0">
                <a:solidFill>
                  <a:srgbClr val="000000"/>
                </a:solidFill>
                <a:latin typeface="+mj-lt"/>
                <a:ea typeface="Lucida Grande"/>
                <a:cs typeface="Lucida Grande"/>
              </a:rPr>
              <a:t>intention was to include it in the UWB PHY clause 14, but, this was not done. </a:t>
            </a:r>
            <a:r>
              <a:rPr lang="en-US" sz="2000" dirty="0" smtClean="0">
                <a:solidFill>
                  <a:srgbClr val="000000"/>
                </a:solidFill>
                <a:latin typeface="+mj-lt"/>
                <a:ea typeface="Lucida Grande"/>
                <a:cs typeface="Lucida Grande"/>
              </a:rPr>
              <a:t>It </a:t>
            </a:r>
            <a:r>
              <a:rPr lang="en-US" sz="2000" dirty="0">
                <a:solidFill>
                  <a:srgbClr val="000000"/>
                </a:solidFill>
                <a:latin typeface="+mj-lt"/>
                <a:ea typeface="Lucida Grande"/>
                <a:cs typeface="Lucida Grande"/>
              </a:rPr>
              <a:t>is identified in the informative Annex E clause E.1.1 in the 3rd last sentences of the 1st paragraph, it says "The first pulse of the PHR is the ranging marker (</a:t>
            </a:r>
            <a:r>
              <a:rPr lang="en-US" sz="2000" dirty="0" smtClean="0">
                <a:solidFill>
                  <a:srgbClr val="000000"/>
                </a:solidFill>
                <a:latin typeface="+mj-lt"/>
                <a:ea typeface="Lucida Grande"/>
                <a:cs typeface="Lucida Grande"/>
              </a:rPr>
              <a:t>RMARKER</a:t>
            </a:r>
            <a:r>
              <a:rPr lang="en-US" sz="2000" dirty="0">
                <a:solidFill>
                  <a:srgbClr val="000000"/>
                </a:solidFill>
                <a:latin typeface="+mj-lt"/>
                <a:ea typeface="Lucida Grande"/>
                <a:cs typeface="Lucida Grande"/>
              </a:rPr>
              <a:t>)</a:t>
            </a:r>
            <a:endParaRPr lang="en-US" sz="2000" dirty="0">
              <a:solidFill>
                <a:srgbClr val="000000"/>
              </a:solidFill>
              <a:latin typeface="Lucida Grande"/>
              <a:ea typeface="Lucida Grande"/>
              <a:cs typeface="Lucida Grande"/>
            </a:endParaRPr>
          </a:p>
          <a:p>
            <a:r>
              <a:rPr lang="en-US" sz="2000" dirty="0">
                <a:solidFill>
                  <a:srgbClr val="000000"/>
                </a:solidFill>
                <a:latin typeface="+mj-lt"/>
                <a:ea typeface="Lucida Grande"/>
                <a:cs typeface="Lucida Grande"/>
              </a:rPr>
              <a:t>Since it was defined in the normative text of IEEE-802.15.4a(2007) it should be defined in the normative text of IEEE 802.15.4-2011.</a:t>
            </a:r>
            <a:endParaRPr lang="en-US" sz="2000" dirty="0">
              <a:latin typeface="+mj-lt"/>
            </a:endParaRP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3390667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20019</TotalTime>
  <Words>217</Words>
  <Application>Microsoft Macintosh PowerPoint</Application>
  <PresentationFormat>On-screen Show (4:3)</PresentationFormat>
  <Paragraphs>52</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 Design</vt:lpstr>
      <vt:lpstr>PowerPoint Presentation</vt:lpstr>
      <vt:lpstr>Standing Committees</vt:lpstr>
      <vt:lpstr>SC Maintenance</vt:lpstr>
      <vt:lpstr>SC Maintenance</vt:lpstr>
      <vt:lpstr>SC Maintenance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921</cp:revision>
  <cp:lastPrinted>2000-03-07T00:55:37Z</cp:lastPrinted>
  <dcterms:created xsi:type="dcterms:W3CDTF">2008-07-14T18:46:05Z</dcterms:created>
  <dcterms:modified xsi:type="dcterms:W3CDTF">2013-01-18T00:47:51Z</dcterms:modified>
  <cp:category>15-13-0084-00-wng0</cp:category>
</cp:coreProperties>
</file>