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66" r:id="rId3"/>
    <p:sldId id="272" r:id="rId4"/>
    <p:sldId id="280" r:id="rId5"/>
    <p:sldId id="281" r:id="rId6"/>
    <p:sldId id="282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94660" autoAdjust="0"/>
  </p:normalViewPr>
  <p:slideViewPr>
    <p:cSldViewPr>
      <p:cViewPr varScale="1">
        <p:scale>
          <a:sx n="75" d="100"/>
          <a:sy n="75" d="100"/>
        </p:scale>
        <p:origin x="-123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6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15-13/0083r0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3EA90AA9-3F44-CA43-8734-385D9CB6D15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3996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15-13/0083r0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2474B621-0683-2C49-85C4-D962E663A1E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952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15-13/0083r0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F505B3FA-7285-5747-A549-FA4E5A6AB061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297B430-F312-904B-8958-C21B8627C4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BE70C81-7B7C-B549-9BE0-E5D3148C1B7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2C4BB83-D087-2E44-8943-4E6A8C8151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A8A01DF-F7FD-444B-8432-819BBAFADCA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2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D6079F3C-77A3-1A46-B472-518C5B0DD8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DCB52CC-92EA-D34D-B04F-C2F29B2B4B1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3183BB2-E59F-2449-B6B7-250EC07755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378A90E-76CC-0C48-832A-0C72DEA87CC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B6B77F6A-D333-0443-9145-E228F9AE864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5C6098D5-F8B3-984C-9677-8CFCA2391F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81E71742-22FB-214E-A1FC-BF75AF31D4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BC99DE0B-716D-1C46-81CF-44A5EF85A93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6019800" y="332601"/>
            <a:ext cx="2438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sz="1800" b="1" dirty="0"/>
              <a:t>doc.:</a:t>
            </a:r>
            <a:r>
              <a:rPr lang="en-US" sz="1800" b="1" dirty="0" smtClean="0"/>
              <a:t> </a:t>
            </a:r>
            <a:r>
              <a:rPr lang="en-US" sz="1800" b="1" dirty="0" smtClean="0"/>
              <a:t>15-13/083r0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png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8/dcn/13/18-13-0003-01-0000-report-to-external-organizations-on-p802-16-3-progress.doc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8/dcn/12/18-12-0118-04-0000-draft-ls-to-wp-5d-comments-on-working-doc-toward-a-pdnr-on-the-use-of-imt-for-broadband-ppdr.doc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3/18-13-0004-06-0000-draft-802-comments-fcc-3550-3650-nprm.doc" TargetMode="External"/><Relationship Id="rId2" Type="http://schemas.openxmlformats.org/officeDocument/2006/relationships/hyperlink" Target="https://mentor.ieee.org/802.18/dcn/12/18-12-0131-00-0000-fcc-3-5-ghz-nprm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5E067CF2-20FE-FA4C-997C-80B439DAF1EE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838200"/>
          </a:xfrm>
          <a:noFill/>
          <a:ln/>
        </p:spPr>
        <p:txBody>
          <a:bodyPr/>
          <a:lstStyle/>
          <a:p>
            <a:r>
              <a:rPr lang="en-US" dirty="0" smtClean="0"/>
              <a:t>Liaison Report from 802.18</a:t>
            </a:r>
            <a:endParaRPr lang="en-US" dirty="0"/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609600" y="5808663"/>
            <a:ext cx="8001000" cy="492443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900" b="1" dirty="0"/>
              <a:t>Notice:</a:t>
            </a:r>
            <a:r>
              <a:rPr lang="en-US" sz="900" dirty="0"/>
              <a:t> </a:t>
            </a:r>
            <a:r>
              <a:rPr lang="en-US" sz="800" dirty="0"/>
              <a:t>This document has been prepared to assist IEEE </a:t>
            </a:r>
            <a:r>
              <a:rPr lang="en-US" sz="800" dirty="0" smtClean="0"/>
              <a:t>802.15. </a:t>
            </a:r>
            <a:r>
              <a:rPr lang="en-US" sz="800" dirty="0"/>
              <a:t>It is offered as a basis for discussion and is not binding on the contributing </a:t>
            </a:r>
            <a:r>
              <a:rPr lang="en-US" sz="800" dirty="0" err="1"/>
              <a:t>individual(s</a:t>
            </a:r>
            <a:r>
              <a:rPr lang="en-US" sz="800" dirty="0"/>
              <a:t>) or </a:t>
            </a:r>
            <a:r>
              <a:rPr lang="en-US" sz="800" dirty="0" err="1"/>
              <a:t>organization(s</a:t>
            </a:r>
            <a:r>
              <a:rPr lang="en-US" sz="800" dirty="0"/>
              <a:t>). The material in this document is subject to change in form and content after further study. The </a:t>
            </a:r>
            <a:r>
              <a:rPr lang="en-US" sz="800" dirty="0" err="1"/>
              <a:t>contributor(s</a:t>
            </a:r>
            <a:r>
              <a:rPr lang="en-US" sz="800" dirty="0"/>
              <a:t>) </a:t>
            </a:r>
            <a:r>
              <a:rPr lang="en-US" sz="800" dirty="0" err="1"/>
              <a:t>reserve(s</a:t>
            </a:r>
            <a:r>
              <a:rPr lang="en-US" sz="800" dirty="0"/>
              <a:t>) the right to add, amend or withdraw material contained herein.</a:t>
            </a:r>
          </a:p>
          <a:p>
            <a:endParaRPr lang="en-US" sz="900" b="1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November 15, 2012</a:t>
            </a:r>
            <a:endParaRPr 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/>
        </p:nvGraphicFramePr>
        <p:xfrm>
          <a:off x="517525" y="2165350"/>
          <a:ext cx="8243888" cy="2746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9" name="Document" r:id="rId4" imgW="8255000" imgH="2755900" progId="Word.Document.8">
                  <p:embed/>
                </p:oleObj>
              </mc:Choice>
              <mc:Fallback>
                <p:oleObj name="Document" r:id="rId4" imgW="8255000" imgH="2755900" progId="Word.Document.8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165350"/>
                        <a:ext cx="8243888" cy="2746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January 2013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>Overview</a:t>
            </a:r>
            <a:endParaRPr lang="en-GB" sz="2800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sz="2000" b="0" dirty="0" smtClean="0"/>
              <a:t>This document summarizes the activities of the IEEE 802.18 Radio Regulatory Technical Advisory Group (RR-TAG) during the </a:t>
            </a:r>
            <a:r>
              <a:rPr lang="en-US" sz="2000" b="0" dirty="0" smtClean="0"/>
              <a:t>IEEE 802 January 2013 Interim Meeting at the Hyatt Regency Vancouver, Vancouver BC Canada.</a:t>
            </a:r>
            <a:endParaRPr lang="en-US" sz="20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3F7D6B0-B9AB-2442-B1E0-5DD8D7BA23B4}" type="slidenum">
              <a:rPr lang="en-US"/>
              <a:pPr/>
              <a:t>2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3F7D6B0-B9AB-2442-B1E0-5DD8D7BA23B4}" type="slidenum">
              <a:rPr lang="en-US"/>
              <a:pPr/>
              <a:t>3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90600"/>
          </a:xfrm>
        </p:spPr>
        <p:txBody>
          <a:bodyPr/>
          <a:lstStyle/>
          <a:p>
            <a:r>
              <a:rPr lang="en-GB" sz="2800" dirty="0" smtClean="0"/>
              <a:t>FCC Documents </a:t>
            </a:r>
            <a:r>
              <a:rPr lang="en-GB" sz="2800" dirty="0"/>
              <a:t>Reviewed </a:t>
            </a:r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en-GB" sz="2800" dirty="0" smtClean="0"/>
              <a:t>and </a:t>
            </a:r>
            <a:r>
              <a:rPr lang="en-GB" sz="2800" dirty="0"/>
              <a:t>Approved by the RR-TAG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8001000" cy="41148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000" b="0" dirty="0" smtClean="0"/>
              <a:t>The IEEE 802.16 WG drafted an </a:t>
            </a:r>
            <a:r>
              <a:rPr lang="en-US" sz="2000" b="0" dirty="0" smtClean="0"/>
              <a:t>update for external organizations, including the FCC, </a:t>
            </a:r>
            <a:r>
              <a:rPr lang="en-US" sz="2000" b="0" dirty="0" smtClean="0"/>
              <a:t>on the status of </a:t>
            </a:r>
            <a:r>
              <a:rPr lang="en-GB" sz="2000" b="0" dirty="0" smtClean="0"/>
              <a:t>P802.16.3, which will be submitted to the EC for a 5 day review.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GB" sz="1800" b="0" dirty="0" smtClean="0">
                <a:hlinkClick r:id="rId2"/>
              </a:rPr>
              <a:t>802.16 </a:t>
            </a:r>
            <a:r>
              <a:rPr lang="en-GB" sz="1800" b="0" dirty="0" smtClean="0">
                <a:hlinkClick r:id="rId2"/>
              </a:rPr>
              <a:t>P802.16.3 Update</a:t>
            </a:r>
            <a:r>
              <a:rPr lang="en-GB" sz="1800" b="0" dirty="0" smtClean="0"/>
              <a:t>. 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en-US" sz="16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3F7D6B0-B9AB-2442-B1E0-5DD8D7BA23B4}" type="slidenum">
              <a:rPr lang="en-US"/>
              <a:pPr/>
              <a:t>4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>ITU-R Documents from 802.16 </a:t>
            </a:r>
            <a:br>
              <a:rPr lang="en-GB" sz="2800" dirty="0" smtClean="0"/>
            </a:br>
            <a:r>
              <a:rPr lang="en-GB" sz="2800" dirty="0" smtClean="0"/>
              <a:t>Reviewed and Approved by the RR-TAG</a:t>
            </a:r>
            <a:endParaRPr lang="en-GB" sz="2800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81200"/>
            <a:ext cx="7772400" cy="38862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000" b="0" dirty="0" smtClean="0"/>
              <a:t>The RR-TAG approved </a:t>
            </a:r>
            <a:r>
              <a:rPr lang="en-US" sz="2000" b="0" dirty="0"/>
              <a:t>the </a:t>
            </a:r>
            <a:r>
              <a:rPr lang="en-US" sz="2000" b="0" dirty="0" smtClean="0"/>
              <a:t>following document from 802.16 for EC </a:t>
            </a:r>
            <a:r>
              <a:rPr lang="en-US" sz="2000" b="0" dirty="0" smtClean="0"/>
              <a:t>5 day review  </a:t>
            </a:r>
            <a:r>
              <a:rPr lang="en-US" sz="2000" b="0" dirty="0" smtClean="0"/>
              <a:t>and submission to ITU-R WP 5D: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GB" sz="1600" b="1" dirty="0" smtClean="0"/>
              <a:t>18-12/118r4, </a:t>
            </a:r>
            <a:r>
              <a:rPr lang="en-GB" sz="1600" b="1" dirty="0"/>
              <a:t>“</a:t>
            </a:r>
            <a:r>
              <a:rPr lang="en-US" sz="1600" b="1" dirty="0"/>
              <a:t>Draft LS to WP 5D: Comments on Working Doc toward a PDNR on the use of IMT for broadband PPDR</a:t>
            </a:r>
            <a:r>
              <a:rPr lang="en-GB" sz="1600" b="1" dirty="0"/>
              <a:t>”. </a:t>
            </a:r>
            <a:r>
              <a:rPr lang="en-GB" sz="1600" b="1" dirty="0" smtClean="0"/>
              <a:t>Link: </a:t>
            </a:r>
            <a:r>
              <a:rPr lang="en-GB" sz="1600" b="1" dirty="0" smtClean="0">
                <a:hlinkClick r:id="rId2"/>
              </a:rPr>
              <a:t>18-12/118r4</a:t>
            </a:r>
            <a:endParaRPr lang="en-US" sz="10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3737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3F7D6B0-B9AB-2442-B1E0-5DD8D7BA23B4}" type="slidenum">
              <a:rPr lang="en-US"/>
              <a:pPr/>
              <a:t>5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GB" sz="2800" dirty="0" smtClean="0"/>
              <a:t>802 Response to the 3.5 GHz NPRM</a:t>
            </a:r>
            <a:endParaRPr lang="en-GB" sz="2800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772400" cy="41910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000" b="0" dirty="0" smtClean="0"/>
              <a:t>The RR-TAG worked with 802.11 and 802.22 to draft preliminary comments to the FCC 3.5 GHz NPRM.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000" b="0" dirty="0" smtClean="0"/>
              <a:t>The FCC NPRM can be found here: </a:t>
            </a:r>
            <a:r>
              <a:rPr lang="en-US" sz="2000" b="0" dirty="0" smtClean="0">
                <a:hlinkClick r:id="rId2"/>
              </a:rPr>
              <a:t>3.5 GHz NPRM</a:t>
            </a:r>
            <a:endParaRPr lang="en-US" sz="2000" b="0" dirty="0" smtClean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000" b="0" dirty="0" smtClean="0"/>
              <a:t>The current draft comments can be found here: </a:t>
            </a:r>
            <a:r>
              <a:rPr lang="en-US" sz="2000" b="0" dirty="0" smtClean="0">
                <a:hlinkClick r:id="rId3"/>
              </a:rPr>
              <a:t>3.5 GHz Comments</a:t>
            </a:r>
            <a:endParaRPr lang="en-US" sz="2000" b="0" dirty="0" smtClean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000" b="0" dirty="0" smtClean="0"/>
              <a:t>Work on this document will continue with teleconferences as follows: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800" dirty="0" smtClean="0"/>
              <a:t>Dates: Thursdays, January 24, January 31, and February 7.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800" dirty="0" smtClean="0"/>
              <a:t>Starting Times: 3 PM Pacific, 4 PM Mountain, 5 PM Central, and 6 PM Eastern.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800" b="0" dirty="0" smtClean="0"/>
              <a:t>Duration: 2 hrs.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000" b="0" dirty="0"/>
              <a:t>The goal is to produce comments for review in a 10 day EC ballot, and submission to the FCC on or before February 20, 2013.</a:t>
            </a:r>
            <a:endParaRPr lang="en-US" sz="20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2604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3F7D6B0-B9AB-2442-B1E0-5DD8D7BA23B4}" type="slidenum">
              <a:rPr lang="en-US"/>
              <a:pPr/>
              <a:t>6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GB" sz="2800" dirty="0" smtClean="0"/>
              <a:t>802 Reply Comments to the FCC </a:t>
            </a:r>
            <a:br>
              <a:rPr lang="en-GB" sz="2800" dirty="0" smtClean="0"/>
            </a:br>
            <a:r>
              <a:rPr lang="en-GB" sz="2800" dirty="0" smtClean="0"/>
              <a:t>TV Band Incentive Auction</a:t>
            </a:r>
            <a:endParaRPr lang="en-GB" sz="2800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772400" cy="41910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000" b="0" dirty="0" smtClean="0"/>
              <a:t>IEEE 802 has produced comments to this NPRM, which will be filed with the FCC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000" b="0" dirty="0" smtClean="0"/>
              <a:t>The reply comment period ends on March 12, 2013, which is in the week before the IEEE 802 Plenary in Orlando in March.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000" b="0" dirty="0" smtClean="0"/>
              <a:t>The goal is to produce reply comments for this proceeding during teleconferences on TBD dates which will be reviewed by the EC during a 10 day ballot and submitted to the FCC. </a:t>
            </a:r>
            <a:endParaRPr lang="en-US" sz="20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950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8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9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9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9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802-18-Submission.pot</Template>
  <TotalTime>566</TotalTime>
  <Words>478</Words>
  <Application>Microsoft Office PowerPoint</Application>
  <PresentationFormat>On-screen Show (4:3)</PresentationFormat>
  <Paragraphs>46</Paragraphs>
  <Slides>6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802-18-Submission</vt:lpstr>
      <vt:lpstr>Document</vt:lpstr>
      <vt:lpstr>Liaison Report from 802.18</vt:lpstr>
      <vt:lpstr>Overview</vt:lpstr>
      <vt:lpstr>FCC Documents Reviewed  and Approved by the RR-TAG</vt:lpstr>
      <vt:lpstr>ITU-R Documents from 802.16  Reviewed and Approved by the RR-TAG</vt:lpstr>
      <vt:lpstr>802 Response to the 3.5 GHz NPRM</vt:lpstr>
      <vt:lpstr>802 Reply Comments to the FCC  TV Band Incentive Auction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Liaison Report from 802.18 January 2013</dc:title>
  <dc:creator>John H Notor</dc:creator>
  <cp:lastModifiedBy>John Notor</cp:lastModifiedBy>
  <cp:revision>189</cp:revision>
  <cp:lastPrinted>2012-05-17T14:33:36Z</cp:lastPrinted>
  <dcterms:created xsi:type="dcterms:W3CDTF">2012-05-17T18:49:07Z</dcterms:created>
  <dcterms:modified xsi:type="dcterms:W3CDTF">2013-01-17T21:57:31Z</dcterms:modified>
</cp:coreProperties>
</file>