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59" r:id="rId2"/>
    <p:sldId id="289" r:id="rId3"/>
    <p:sldId id="290" r:id="rId4"/>
    <p:sldId id="264" r:id="rId5"/>
    <p:sldId id="292" r:id="rId6"/>
    <p:sldId id="291" r:id="rId7"/>
    <p:sldId id="293" r:id="rId8"/>
    <p:sldId id="294" r:id="rId9"/>
    <p:sldId id="288" r:id="rId10"/>
    <p:sldId id="295" r:id="rId11"/>
    <p:sldId id="296" r:id="rId12"/>
    <p:sldId id="297" r:id="rId13"/>
    <p:sldId id="298"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00" d="100"/>
          <a:sy n="100" d="100"/>
        </p:scale>
        <p:origin x="-2672" y="-4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843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84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F1C1B91-0891-BC44-9F47-1909457742B4}" type="slidenum">
              <a:rPr lang="en-US"/>
              <a:pPr/>
              <a:t>2</a:t>
            </a:fld>
            <a:endParaRPr lang="en-US"/>
          </a:p>
        </p:txBody>
      </p:sp>
      <p:sp>
        <p:nvSpPr>
          <p:cNvPr id="18436"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F10DA77F-9B78-3945-97EF-D14A60D735BD}" type="datetime6">
              <a:rPr lang="en-US" sz="1400" b="1"/>
              <a:pPr/>
              <a:t>January 13</a:t>
            </a:fld>
            <a:endParaRPr lang="en-US" sz="1400" b="1"/>
          </a:p>
        </p:txBody>
      </p:sp>
      <p:sp>
        <p:nvSpPr>
          <p:cNvPr id="18437"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AF2F1866-BF91-8246-BB6B-CE77391B17E8}" type="slidenum">
              <a:rPr lang="en-US"/>
              <a:pPr algn="r"/>
              <a:t>2</a:t>
            </a:fld>
            <a:endParaRPr lang="en-US"/>
          </a:p>
        </p:txBody>
      </p:sp>
      <p:sp>
        <p:nvSpPr>
          <p:cNvPr id="18438" name="Rectangle 2"/>
          <p:cNvSpPr>
            <a:spLocks noGrp="1" noRot="1" noChangeAspect="1" noChangeArrowheads="1" noTextEdit="1"/>
          </p:cNvSpPr>
          <p:nvPr>
            <p:ph type="sldImg"/>
          </p:nvPr>
        </p:nvSpPr>
        <p:spPr>
          <a:xfrm>
            <a:off x="1157288" y="701675"/>
            <a:ext cx="4624387" cy="3468688"/>
          </a:xfrm>
          <a:ln/>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048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048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CAFD6CE-9631-2246-8CCF-2299FCD04DDA}" type="slidenum">
              <a:rPr lang="en-US"/>
              <a:pPr/>
              <a:t>3</a:t>
            </a:fld>
            <a:endParaRPr lang="en-US"/>
          </a:p>
        </p:txBody>
      </p:sp>
      <p:sp>
        <p:nvSpPr>
          <p:cNvPr id="2048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4D53F2BA-7587-AD44-9845-4D23AAA57A64}" type="datetime6">
              <a:rPr lang="en-US" sz="1400" b="1"/>
              <a:pPr/>
              <a:t>January 13</a:t>
            </a:fld>
            <a:endParaRPr lang="en-US" sz="1400" b="1"/>
          </a:p>
        </p:txBody>
      </p:sp>
      <p:sp>
        <p:nvSpPr>
          <p:cNvPr id="2048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189569FE-BBBA-4F44-BB68-3194B3D5ADC7}" type="slidenum">
              <a:rPr lang="en-US"/>
              <a:pPr algn="r"/>
              <a:t>3</a:t>
            </a:fld>
            <a:endParaRPr lang="en-US"/>
          </a:p>
        </p:txBody>
      </p:sp>
      <p:sp>
        <p:nvSpPr>
          <p:cNvPr id="20486" name="Rectangle 2"/>
          <p:cNvSpPr>
            <a:spLocks noGrp="1" noRot="1" noChangeAspect="1" noChangeArrowheads="1" noTextEdit="1"/>
          </p:cNvSpPr>
          <p:nvPr>
            <p:ph type="sldImg"/>
          </p:nvPr>
        </p:nvSpPr>
        <p:spPr>
          <a:xfrm>
            <a:off x="1157288" y="701675"/>
            <a:ext cx="4624387" cy="3468688"/>
          </a:xfrm>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&lt;January 2013&gt;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13-</a:t>
            </a:r>
            <a:r>
              <a:rPr lang="en-US" b="1" dirty="0" smtClean="0"/>
              <a:t>0082-</a:t>
            </a:r>
            <a:r>
              <a:rPr lang="en-US" b="1" dirty="0" smtClean="0"/>
              <a:t>00-</a:t>
            </a:r>
            <a:r>
              <a:rPr lang="en-US" b="1" dirty="0"/>
              <a:t>004k</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TG4k </a:t>
            </a:r>
            <a:r>
              <a:rPr lang="en-US" sz="1600" dirty="0" smtClean="0">
                <a:solidFill>
                  <a:srgbClr val="FF0000"/>
                </a:solidFill>
                <a:latin typeface="Times New Roman" pitchFamily="18" charset="0"/>
                <a:ea typeface="ＭＳ Ｐゴシック" pitchFamily="-65" charset="-128"/>
                <a:cs typeface="+mn-cs"/>
              </a:rPr>
              <a:t>Clos</a:t>
            </a:r>
            <a:r>
              <a:rPr lang="en-US" sz="1600" dirty="0" smtClean="0">
                <a:solidFill>
                  <a:srgbClr val="FF0000"/>
                </a:solidFill>
                <a:latin typeface="Times New Roman" pitchFamily="18" charset="0"/>
                <a:ea typeface="ＭＳ Ｐゴシック" pitchFamily="-65" charset="-128"/>
                <a:cs typeface="+mn-cs"/>
              </a:rPr>
              <a:t>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January 2013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 January 2013</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TG4k </a:t>
            </a:r>
            <a:r>
              <a:rPr lang="en-US" sz="1600" dirty="0" smtClean="0">
                <a:latin typeface="Times New Roman" pitchFamily="18" charset="0"/>
                <a:ea typeface="ＭＳ Ｐゴシック" pitchFamily="-65" charset="-128"/>
                <a:cs typeface="+mn-cs"/>
              </a:rPr>
              <a:t>Clos</a:t>
            </a:r>
            <a:r>
              <a:rPr lang="en-US" sz="1600" dirty="0" smtClean="0">
                <a:latin typeface="Times New Roman" pitchFamily="18" charset="0"/>
                <a:ea typeface="ＭＳ Ｐゴシック" pitchFamily="-65" charset="-128"/>
                <a:cs typeface="+mn-cs"/>
              </a:rPr>
              <a:t>ing </a:t>
            </a:r>
            <a:r>
              <a:rPr lang="en-US" sz="1600" dirty="0">
                <a:latin typeface="Times New Roman" pitchFamily="18" charset="0"/>
                <a:ea typeface="ＭＳ Ｐゴシック" pitchFamily="-65" charset="-128"/>
                <a:cs typeface="+mn-cs"/>
              </a:rPr>
              <a:t>Report for </a:t>
            </a:r>
            <a:r>
              <a:rPr lang="en-US" sz="1600" dirty="0" smtClean="0">
                <a:latin typeface="Times New Roman" pitchFamily="18" charset="0"/>
                <a:ea typeface="ＭＳ Ｐゴシック" pitchFamily="-65" charset="-128"/>
                <a:cs typeface="+mn-cs"/>
              </a:rPr>
              <a:t>January 2013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Clos</a:t>
            </a:r>
            <a:r>
              <a:rPr lang="en-US" sz="1600" dirty="0" smtClean="0">
                <a:latin typeface="Times New Roman" pitchFamily="18" charset="0"/>
                <a:ea typeface="ＭＳ Ｐゴシック" pitchFamily="-65" charset="-128"/>
                <a:cs typeface="+mn-cs"/>
              </a:rPr>
              <a:t>ing </a:t>
            </a:r>
            <a:r>
              <a:rPr lang="en-US" sz="1600" dirty="0">
                <a:latin typeface="Times New Roman" pitchFamily="18" charset="0"/>
                <a:ea typeface="ＭＳ Ｐゴシック" pitchFamily="-65" charset="-128"/>
                <a:cs typeface="+mn-cs"/>
              </a:rPr>
              <a:t>Report for the </a:t>
            </a:r>
            <a:r>
              <a:rPr lang="en-US" sz="1600" dirty="0" smtClean="0">
                <a:latin typeface="Times New Roman" pitchFamily="18" charset="0"/>
                <a:ea typeface="ＭＳ Ｐゴシック" pitchFamily="-65" charset="-128"/>
                <a:cs typeface="+mn-cs"/>
              </a:rPr>
              <a:t>January TG4k </a:t>
            </a:r>
            <a:r>
              <a:rPr lang="en-US" sz="1600" dirty="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[PHY </a:t>
            </a:r>
            <a:r>
              <a:rPr lang="en-US" sz="1600" dirty="0">
                <a:latin typeface="Times New Roman" pitchFamily="18" charset="0"/>
                <a:ea typeface="ＭＳ Ｐゴシック" pitchFamily="-65" charset="-128"/>
                <a:cs typeface="+mn-cs"/>
              </a:rPr>
              <a:t>Amendment to IEEE 802.15.4</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TG4k BRC Motion</a:t>
            </a:r>
            <a:endParaRPr lang="en-US" dirty="0"/>
          </a:p>
        </p:txBody>
      </p:sp>
      <p:sp>
        <p:nvSpPr>
          <p:cNvPr id="3" name="Content Placeholder 2"/>
          <p:cNvSpPr>
            <a:spLocks noGrp="1"/>
          </p:cNvSpPr>
          <p:nvPr>
            <p:ph idx="1"/>
          </p:nvPr>
        </p:nvSpPr>
        <p:spPr>
          <a:xfrm>
            <a:off x="304800" y="1676400"/>
            <a:ext cx="8610600" cy="4114800"/>
          </a:xfrm>
        </p:spPr>
        <p:txBody>
          <a:bodyPr/>
          <a:lstStyle/>
          <a:p>
            <a:pPr marL="0" indent="0">
              <a:buNone/>
            </a:pPr>
            <a:r>
              <a:rPr lang="en-US" dirty="0" smtClean="0"/>
              <a:t>Motion to approve following persons as TG4k Sponsor Ballot BRC was unanimously passed:</a:t>
            </a:r>
          </a:p>
          <a:p>
            <a:r>
              <a:rPr lang="en-US" i="1" dirty="0" err="1" smtClean="0"/>
              <a:t>Shu</a:t>
            </a:r>
            <a:r>
              <a:rPr lang="en-US" i="1" dirty="0" smtClean="0"/>
              <a:t> </a:t>
            </a:r>
            <a:r>
              <a:rPr lang="en-US" i="1" dirty="0"/>
              <a:t>Kato, Pat Kinney, Ben Rolfe, Cristina Seibert, Monique Brown, Steve Jillings, </a:t>
            </a:r>
            <a:r>
              <a:rPr lang="en-US" i="1" dirty="0" err="1"/>
              <a:t>Tuncer</a:t>
            </a:r>
            <a:r>
              <a:rPr lang="en-US" i="1" dirty="0"/>
              <a:t> </a:t>
            </a:r>
            <a:r>
              <a:rPr lang="en-US" i="1" dirty="0" err="1"/>
              <a:t>Baykas</a:t>
            </a:r>
            <a:r>
              <a:rPr lang="en-US" i="1" dirty="0"/>
              <a:t>, </a:t>
            </a:r>
            <a:r>
              <a:rPr lang="en-US" i="1" dirty="0" err="1"/>
              <a:t>Wun-Cheol</a:t>
            </a:r>
            <a:r>
              <a:rPr lang="en-US" i="1" dirty="0"/>
              <a:t> </a:t>
            </a:r>
            <a:r>
              <a:rPr lang="en-US" i="1" dirty="0" err="1"/>
              <a:t>Jeong</a:t>
            </a:r>
            <a:r>
              <a:rPr lang="en-US" i="1" dirty="0"/>
              <a:t>, David Howard, James Gilb, Chang Sub Chin, </a:t>
            </a:r>
            <a:r>
              <a:rPr lang="en-US" i="1" dirty="0" err="1" smtClean="0"/>
              <a:t>Mi</a:t>
            </a:r>
            <a:r>
              <a:rPr lang="en-US" i="1" dirty="0" smtClean="0"/>
              <a:t>-</a:t>
            </a:r>
            <a:r>
              <a:rPr lang="en-US" i="1" dirty="0"/>
              <a:t>Kyung Oh, </a:t>
            </a:r>
            <a:r>
              <a:rPr lang="en-US" i="1" dirty="0" err="1" smtClean="0"/>
              <a:t>Youcy</a:t>
            </a:r>
            <a:r>
              <a:rPr lang="en-US" i="1" dirty="0" smtClean="0"/>
              <a:t> Yang, Xiang Wang (Wilson), M. Al </a:t>
            </a:r>
            <a:r>
              <a:rPr lang="en-US" i="1" dirty="0" err="1" smtClean="0"/>
              <a:t>Ameen</a:t>
            </a:r>
            <a:r>
              <a:rPr lang="en-US" i="1" dirty="0" smtClean="0"/>
              <a:t>, </a:t>
            </a:r>
            <a:r>
              <a:rPr lang="en-US" i="1" dirty="0" err="1" smtClean="0"/>
              <a:t>Jussi</a:t>
            </a:r>
            <a:r>
              <a:rPr lang="en-US" i="1" dirty="0" smtClean="0"/>
              <a:t> </a:t>
            </a:r>
            <a:r>
              <a:rPr lang="en-US" i="1" dirty="0" err="1" smtClean="0"/>
              <a:t>Haapola</a:t>
            </a:r>
            <a:r>
              <a:rPr lang="en-US" i="1" dirty="0" smtClean="0"/>
              <a:t>, Seong-Soon Joo</a:t>
            </a:r>
            <a:endParaRPr lang="en-US" dirty="0"/>
          </a:p>
        </p:txBody>
      </p:sp>
      <p:sp>
        <p:nvSpPr>
          <p:cNvPr id="4" name="Date Placeholder 3"/>
          <p:cNvSpPr>
            <a:spLocks noGrp="1"/>
          </p:cNvSpPr>
          <p:nvPr>
            <p:ph type="dt" sz="half" idx="10"/>
          </p:nvPr>
        </p:nvSpPr>
        <p:spPr/>
        <p:txBody>
          <a:bodyPr/>
          <a:lstStyle/>
          <a:p>
            <a:pPr>
              <a:defRPr/>
            </a:pPr>
            <a:r>
              <a:rPr lang="en-US" smtClean="0"/>
              <a:t>&lt;January 2013&gt;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10</a:t>
            </a:fld>
            <a:endParaRPr lang="en-US"/>
          </a:p>
        </p:txBody>
      </p:sp>
    </p:spTree>
    <p:extLst>
      <p:ext uri="{BB962C8B-B14F-4D97-AF65-F5344CB8AC3E}">
        <p14:creationId xmlns:p14="http://schemas.microsoft.com/office/powerpoint/2010/main" val="50084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TG4k Comment Resolution Motion</a:t>
            </a:r>
            <a:endParaRPr lang="en-US" dirty="0"/>
          </a:p>
        </p:txBody>
      </p:sp>
      <p:sp>
        <p:nvSpPr>
          <p:cNvPr id="3" name="Content Placeholder 2"/>
          <p:cNvSpPr>
            <a:spLocks noGrp="1"/>
          </p:cNvSpPr>
          <p:nvPr>
            <p:ph idx="1"/>
          </p:nvPr>
        </p:nvSpPr>
        <p:spPr>
          <a:xfrm>
            <a:off x="304800" y="1676400"/>
            <a:ext cx="8610600" cy="4114800"/>
          </a:xfrm>
        </p:spPr>
        <p:txBody>
          <a:bodyPr/>
          <a:lstStyle/>
          <a:p>
            <a:pPr marL="0" indent="0">
              <a:buNone/>
            </a:pPr>
            <a:r>
              <a:rPr lang="en-US" dirty="0" smtClean="0"/>
              <a:t>Motion to approve comment resolutions contained in document 15-13-32-05 was unanimously approved</a:t>
            </a:r>
            <a:endParaRPr lang="en-US" dirty="0"/>
          </a:p>
        </p:txBody>
      </p:sp>
      <p:sp>
        <p:nvSpPr>
          <p:cNvPr id="4" name="Date Placeholder 3"/>
          <p:cNvSpPr>
            <a:spLocks noGrp="1"/>
          </p:cNvSpPr>
          <p:nvPr>
            <p:ph type="dt" sz="half" idx="10"/>
          </p:nvPr>
        </p:nvSpPr>
        <p:spPr/>
        <p:txBody>
          <a:bodyPr/>
          <a:lstStyle/>
          <a:p>
            <a:pPr>
              <a:defRPr/>
            </a:pPr>
            <a:r>
              <a:rPr lang="en-US" smtClean="0"/>
              <a:t>&lt;January 2013&gt;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11</a:t>
            </a:fld>
            <a:endParaRPr lang="en-US"/>
          </a:p>
        </p:txBody>
      </p:sp>
    </p:spTree>
    <p:extLst>
      <p:ext uri="{BB962C8B-B14F-4D97-AF65-F5344CB8AC3E}">
        <p14:creationId xmlns:p14="http://schemas.microsoft.com/office/powerpoint/2010/main" val="462981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BRC conference call(s)</a:t>
            </a:r>
            <a:endParaRPr lang="en-US" dirty="0"/>
          </a:p>
        </p:txBody>
      </p:sp>
      <p:sp>
        <p:nvSpPr>
          <p:cNvPr id="3" name="Content Placeholder 2"/>
          <p:cNvSpPr>
            <a:spLocks noGrp="1"/>
          </p:cNvSpPr>
          <p:nvPr>
            <p:ph idx="1"/>
          </p:nvPr>
        </p:nvSpPr>
        <p:spPr/>
        <p:txBody>
          <a:bodyPr/>
          <a:lstStyle/>
          <a:p>
            <a:r>
              <a:rPr lang="en-US" dirty="0" smtClean="0"/>
              <a:t>Next BRC conference call is for</a:t>
            </a:r>
          </a:p>
          <a:p>
            <a:pPr lvl="1"/>
            <a:r>
              <a:rPr lang="en-US" dirty="0" smtClean="0"/>
              <a:t>Wednesday, 30 January 20:00 PST</a:t>
            </a:r>
          </a:p>
          <a:p>
            <a:pPr lvl="1"/>
            <a:r>
              <a:rPr lang="en-US" dirty="0" smtClean="0"/>
              <a:t>Thursday, 31 January 05:00 CET, 12:00 China, 13:00 Japan</a:t>
            </a:r>
          </a:p>
          <a:p>
            <a:pPr lvl="1"/>
            <a:r>
              <a:rPr lang="en-US" dirty="0" smtClean="0"/>
              <a:t>Call details to follow</a:t>
            </a:r>
            <a:endParaRPr lang="en-US" dirty="0"/>
          </a:p>
        </p:txBody>
      </p:sp>
      <p:sp>
        <p:nvSpPr>
          <p:cNvPr id="4" name="Date Placeholder 3"/>
          <p:cNvSpPr>
            <a:spLocks noGrp="1"/>
          </p:cNvSpPr>
          <p:nvPr>
            <p:ph type="dt" sz="half" idx="10"/>
          </p:nvPr>
        </p:nvSpPr>
        <p:spPr/>
        <p:txBody>
          <a:bodyPr/>
          <a:lstStyle/>
          <a:p>
            <a:pPr>
              <a:defRPr/>
            </a:pPr>
            <a:r>
              <a:rPr lang="en-US" smtClean="0"/>
              <a:t>&lt;January 2013&gt;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38640379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066800"/>
          </a:xfrm>
        </p:spPr>
        <p:txBody>
          <a:bodyPr/>
          <a:lstStyle/>
          <a:p>
            <a:r>
              <a:rPr lang="en-US" dirty="0" smtClean="0"/>
              <a:t>Motion to WG to approve BRC</a:t>
            </a:r>
            <a:endParaRPr lang="en-US" dirty="0"/>
          </a:p>
        </p:txBody>
      </p:sp>
      <p:sp>
        <p:nvSpPr>
          <p:cNvPr id="3" name="Content Placeholder 2"/>
          <p:cNvSpPr>
            <a:spLocks noGrp="1"/>
          </p:cNvSpPr>
          <p:nvPr>
            <p:ph idx="1"/>
          </p:nvPr>
        </p:nvSpPr>
        <p:spPr>
          <a:xfrm>
            <a:off x="215900" y="1219200"/>
            <a:ext cx="8915400" cy="4876800"/>
          </a:xfrm>
        </p:spPr>
        <p:txBody>
          <a:bodyPr/>
          <a:lstStyle/>
          <a:p>
            <a:pPr marL="0" indent="0">
              <a:buNone/>
            </a:pPr>
            <a:r>
              <a:rPr lang="en-US" sz="2400" dirty="0"/>
              <a:t>Move that </a:t>
            </a:r>
            <a:r>
              <a:rPr lang="en-US" sz="2400" i="1" dirty="0"/>
              <a:t>802.15 WG approve the formation of a Ballot Resolution Committee (BRC) for the </a:t>
            </a:r>
            <a:r>
              <a:rPr lang="en-US" sz="2400" i="1" dirty="0" smtClean="0"/>
              <a:t>Sponsor Ballot of </a:t>
            </a:r>
            <a:r>
              <a:rPr lang="en-US" sz="2400" i="1" dirty="0"/>
              <a:t>the 802.15.4k draft standard with the following membership: </a:t>
            </a:r>
            <a:r>
              <a:rPr lang="en-US" sz="2400" i="1" dirty="0" err="1"/>
              <a:t>Shu</a:t>
            </a:r>
            <a:r>
              <a:rPr lang="en-US" sz="2400" i="1" dirty="0"/>
              <a:t> Kato, Pat Kinney, Ben Rolfe, Cristina Seibert, Monique Brown, Steve Jillings, </a:t>
            </a:r>
            <a:r>
              <a:rPr lang="en-US" sz="2400" i="1" dirty="0" err="1"/>
              <a:t>Tuncer</a:t>
            </a:r>
            <a:r>
              <a:rPr lang="en-US" sz="2400" i="1" dirty="0"/>
              <a:t> </a:t>
            </a:r>
            <a:r>
              <a:rPr lang="en-US" sz="2400" i="1" dirty="0" err="1"/>
              <a:t>Baykas</a:t>
            </a:r>
            <a:r>
              <a:rPr lang="en-US" sz="2400" i="1" dirty="0"/>
              <a:t>, </a:t>
            </a:r>
            <a:r>
              <a:rPr lang="en-US" sz="2400" i="1" dirty="0" err="1"/>
              <a:t>Wun-Cheol</a:t>
            </a:r>
            <a:r>
              <a:rPr lang="en-US" sz="2400" i="1" dirty="0"/>
              <a:t> </a:t>
            </a:r>
            <a:r>
              <a:rPr lang="en-US" sz="2400" i="1" dirty="0" err="1"/>
              <a:t>Jeong</a:t>
            </a:r>
            <a:r>
              <a:rPr lang="en-US" sz="2400" i="1" dirty="0"/>
              <a:t>, David Howard, James Gilb, Chang Sub Chin, </a:t>
            </a:r>
            <a:r>
              <a:rPr lang="en-US" sz="2400" i="1" dirty="0" err="1" smtClean="0"/>
              <a:t>Mi</a:t>
            </a:r>
            <a:r>
              <a:rPr lang="en-US" sz="2400" i="1" dirty="0" smtClean="0"/>
              <a:t>-</a:t>
            </a:r>
            <a:r>
              <a:rPr lang="en-US" sz="2400" i="1" dirty="0"/>
              <a:t>Kyung Oh, and </a:t>
            </a:r>
            <a:r>
              <a:rPr lang="en-US" sz="2400" i="1" dirty="0" err="1"/>
              <a:t>Youcy</a:t>
            </a:r>
            <a:r>
              <a:rPr lang="en-US" sz="2400" i="1" dirty="0"/>
              <a:t> </a:t>
            </a:r>
            <a:r>
              <a:rPr lang="en-US" sz="2400" i="1" dirty="0" smtClean="0"/>
              <a:t>Yang, Xiang </a:t>
            </a:r>
            <a:r>
              <a:rPr lang="en-US" sz="2400" i="1" dirty="0"/>
              <a:t>Wang (Wilson), M. Al </a:t>
            </a:r>
            <a:r>
              <a:rPr lang="en-US" sz="2400" i="1" dirty="0" err="1"/>
              <a:t>Ameen</a:t>
            </a:r>
            <a:r>
              <a:rPr lang="en-US" sz="2400" i="1" dirty="0"/>
              <a:t>, </a:t>
            </a:r>
            <a:r>
              <a:rPr lang="en-US" sz="2400" i="1" dirty="0" err="1"/>
              <a:t>Jussi</a:t>
            </a:r>
            <a:r>
              <a:rPr lang="en-US" sz="2400" i="1" dirty="0"/>
              <a:t> </a:t>
            </a:r>
            <a:r>
              <a:rPr lang="en-US" sz="2400" i="1" dirty="0" err="1"/>
              <a:t>Haapola</a:t>
            </a:r>
            <a:r>
              <a:rPr lang="en-US" sz="2400" i="1" dirty="0"/>
              <a:t>, Seong-Soon </a:t>
            </a:r>
            <a:r>
              <a:rPr lang="en-US" sz="2400" i="1" dirty="0" smtClean="0"/>
              <a:t>Joo</a:t>
            </a:r>
          </a:p>
          <a:p>
            <a:pPr marL="0" indent="0">
              <a:buNone/>
            </a:pPr>
            <a:r>
              <a:rPr lang="en-US" sz="2400" i="1" dirty="0" smtClean="0"/>
              <a:t>The </a:t>
            </a:r>
            <a:r>
              <a:rPr lang="en-US" sz="2400" i="1" dirty="0"/>
              <a:t>802.15.4k BRC is authorized to approve </a:t>
            </a:r>
            <a:r>
              <a:rPr lang="en-US" sz="2400" i="1" dirty="0" smtClean="0"/>
              <a:t>comment resolutions </a:t>
            </a:r>
            <a:r>
              <a:rPr lang="en-US" sz="2400" i="1" dirty="0"/>
              <a:t>and to approve the start of recirculation ballots of the 802.15.4k </a:t>
            </a:r>
            <a:r>
              <a:rPr lang="en-US" sz="2400" i="1" dirty="0" smtClean="0"/>
              <a:t>draft. </a:t>
            </a:r>
            <a:r>
              <a:rPr lang="en-US" sz="2400" i="1" dirty="0"/>
              <a:t>Comment resolution on recirculation ballots between sessions will be conducted via reflector email and via teleconferences announced to the reflector at least 7 days in advance</a:t>
            </a:r>
            <a:r>
              <a:rPr lang="en-US" sz="2400" i="1" dirty="0" smtClean="0"/>
              <a:t>.</a:t>
            </a:r>
            <a:r>
              <a:rPr lang="en-US" sz="2400" dirty="0"/>
              <a:t> </a:t>
            </a:r>
          </a:p>
          <a:p>
            <a:endParaRPr lang="en-US" dirty="0"/>
          </a:p>
        </p:txBody>
      </p:sp>
      <p:sp>
        <p:nvSpPr>
          <p:cNvPr id="4" name="Date Placeholder 3"/>
          <p:cNvSpPr>
            <a:spLocks noGrp="1"/>
          </p:cNvSpPr>
          <p:nvPr>
            <p:ph type="dt" sz="half" idx="10"/>
          </p:nvPr>
        </p:nvSpPr>
        <p:spPr/>
        <p:txBody>
          <a:bodyPr/>
          <a:lstStyle/>
          <a:p>
            <a:pPr>
              <a:defRPr/>
            </a:pPr>
            <a:r>
              <a:rPr lang="en-US" smtClean="0"/>
              <a:t>&lt;January 2013&gt;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3782263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a:p>
        </p:txBody>
      </p:sp>
      <p:sp>
        <p:nvSpPr>
          <p:cNvPr id="1741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741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B82ADFA-1C72-B947-B7D1-43CFD9D61430}" type="slidenum">
              <a:rPr lang="en-US"/>
              <a:pPr/>
              <a:t>2</a:t>
            </a:fld>
            <a:endParaRPr lang="en-US"/>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9F7BB2D-57FE-0D47-B439-D1484F33D226}" type="slidenum">
              <a:rPr lang="en-US"/>
              <a:pPr algn="ctr"/>
              <a:t>2</a:t>
            </a:fld>
            <a:endParaRPr lang="en-US"/>
          </a:p>
        </p:txBody>
      </p:sp>
      <p:sp>
        <p:nvSpPr>
          <p:cNvPr id="17413"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TG4k PAR Scope of Proposed Standard </a:t>
            </a:r>
          </a:p>
        </p:txBody>
      </p:sp>
      <p:sp>
        <p:nvSpPr>
          <p:cNvPr id="34822" name="Rectangle 3"/>
          <p:cNvSpPr>
            <a:spLocks noGrp="1" noChangeArrowheads="1"/>
          </p:cNvSpPr>
          <p:nvPr>
            <p:ph type="body" idx="4294967295"/>
          </p:nvPr>
        </p:nvSpPr>
        <p:spPr>
          <a:xfrm>
            <a:off x="152400" y="1143000"/>
            <a:ext cx="8839200" cy="5181600"/>
          </a:xfrm>
        </p:spPr>
        <p:txBody>
          <a:bodyPr/>
          <a:lstStyle/>
          <a:p>
            <a:pPr marL="0" indent="0">
              <a:lnSpc>
                <a:spcPct val="80000"/>
              </a:lnSpc>
              <a:buFontTx/>
              <a:buNone/>
              <a:defRPr/>
            </a:pPr>
            <a:r>
              <a:rPr lang="en-US" sz="2000" dirty="0" smtClean="0">
                <a:latin typeface="Arial" charset="0"/>
                <a:ea typeface="ＭＳ Ｐゴシック" charset="0"/>
                <a:cs typeface="ＭＳ Ｐゴシック" charset="0"/>
              </a:rPr>
              <a:t>This standard is an amendment to IEEE 802.15.4.  It addresses principally those applications such as critical infrastructure monitoring.  It defines an alternate PHY and only those MAC modifications needed to support its implementation. The amendment supports:</a:t>
            </a:r>
          </a:p>
          <a:p>
            <a:pPr>
              <a:lnSpc>
                <a:spcPct val="80000"/>
              </a:lnSpc>
              <a:defRPr/>
            </a:pPr>
            <a:r>
              <a:rPr lang="en-US" sz="1800" dirty="0" smtClean="0">
                <a:latin typeface="Arial" charset="0"/>
                <a:ea typeface="ＭＳ Ｐゴシック" charset="0"/>
                <a:cs typeface="ＭＳ Ｐゴシック" charset="0"/>
              </a:rPr>
              <a:t>Operation in any of the regionally available licensed, license exempt, and special purpose frequency bands.</a:t>
            </a:r>
          </a:p>
          <a:p>
            <a:pPr>
              <a:lnSpc>
                <a:spcPct val="80000"/>
              </a:lnSpc>
              <a:defRPr/>
            </a:pPr>
            <a:r>
              <a:rPr lang="en-US" sz="1800" dirty="0" smtClean="0">
                <a:latin typeface="Arial" charset="0"/>
                <a:ea typeface="ＭＳ Ｐゴシック" charset="0"/>
                <a:cs typeface="ＭＳ Ｐゴシック" charset="0"/>
              </a:rPr>
              <a:t>Simultaneous operation for at least 8 co-located orthogonal networks</a:t>
            </a:r>
          </a:p>
          <a:p>
            <a:pPr>
              <a:lnSpc>
                <a:spcPct val="80000"/>
              </a:lnSpc>
              <a:defRPr/>
            </a:pPr>
            <a:r>
              <a:rPr lang="en-US" sz="1800" dirty="0" smtClean="0">
                <a:latin typeface="Arial" charset="0"/>
                <a:ea typeface="ＭＳ Ｐゴシック" charset="0"/>
                <a:cs typeface="ＭＳ Ｐゴシック" charset="0"/>
              </a:rPr>
              <a:t>Application data rate of less than 40 </a:t>
            </a:r>
            <a:r>
              <a:rPr lang="en-US" sz="1800" dirty="0" err="1" smtClean="0">
                <a:latin typeface="Arial" charset="0"/>
                <a:ea typeface="ＭＳ Ｐゴシック" charset="0"/>
                <a:cs typeface="ＭＳ Ｐゴシック" charset="0"/>
              </a:rPr>
              <a:t>kbits</a:t>
            </a:r>
            <a:r>
              <a:rPr lang="en-US" sz="1800" dirty="0" smtClean="0">
                <a:latin typeface="Arial" charset="0"/>
                <a:ea typeface="ＭＳ Ｐゴシック" charset="0"/>
                <a:cs typeface="ＭＳ Ｐゴシック" charset="0"/>
              </a:rPr>
              <a:t> per second</a:t>
            </a:r>
          </a:p>
          <a:p>
            <a:pPr>
              <a:lnSpc>
                <a:spcPct val="80000"/>
              </a:lnSpc>
              <a:defRPr/>
            </a:pPr>
            <a:r>
              <a:rPr lang="en-US" sz="1800" dirty="0" smtClean="0">
                <a:latin typeface="Arial" charset="0"/>
                <a:ea typeface="ＭＳ Ｐゴシック" charset="0"/>
                <a:cs typeface="ＭＳ Ｐゴシック" charset="0"/>
              </a:rPr>
              <a:t>Propagation path loss of at least 120 dB</a:t>
            </a:r>
          </a:p>
          <a:p>
            <a:pPr>
              <a:lnSpc>
                <a:spcPct val="80000"/>
              </a:lnSpc>
              <a:defRPr/>
            </a:pPr>
            <a:r>
              <a:rPr lang="en-US" sz="1800" dirty="0" smtClean="0">
                <a:latin typeface="Arial" charset="0"/>
                <a:ea typeface="ＭＳ Ｐゴシック" charset="0"/>
                <a:cs typeface="ＭＳ Ｐゴシック" charset="0"/>
              </a:rPr>
              <a:t>&gt; 1000 endpoints per mains powered infrastructure</a:t>
            </a:r>
          </a:p>
          <a:p>
            <a:pPr>
              <a:lnSpc>
                <a:spcPct val="80000"/>
              </a:lnSpc>
              <a:defRPr/>
            </a:pPr>
            <a:r>
              <a:rPr lang="en-US" sz="1800" dirty="0" smtClean="0">
                <a:latin typeface="Arial" charset="0"/>
                <a:ea typeface="ＭＳ Ｐゴシック" charset="0"/>
                <a:cs typeface="ＭＳ Ｐゴシック" charset="0"/>
              </a:rPr>
              <a:t>Asymmetric application data flow</a:t>
            </a:r>
          </a:p>
          <a:p>
            <a:pPr>
              <a:lnSpc>
                <a:spcPct val="80000"/>
              </a:lnSpc>
              <a:defRPr/>
            </a:pPr>
            <a:r>
              <a:rPr lang="en-US" sz="1800" dirty="0" smtClean="0">
                <a:latin typeface="Arial" charset="0"/>
                <a:ea typeface="ＭＳ Ｐゴシック" charset="0"/>
                <a:cs typeface="ＭＳ Ｐゴシック" charset="0"/>
              </a:rPr>
              <a:t>Extreme difference in capabilities and performance between endpoint devices and coordinating devices (collectors)</a:t>
            </a:r>
          </a:p>
          <a:p>
            <a:pPr lvl="1">
              <a:lnSpc>
                <a:spcPct val="80000"/>
              </a:lnSpc>
              <a:defRPr/>
            </a:pPr>
            <a:r>
              <a:rPr lang="en-US" sz="1400" dirty="0" smtClean="0">
                <a:latin typeface="Arial" charset="0"/>
                <a:ea typeface="ＭＳ Ｐゴシック" charset="0"/>
                <a:cs typeface="ＭＳ Ｐゴシック" charset="0"/>
              </a:rPr>
              <a:t>Coordinator may support all standardized modulations (MCS) and data rates</a:t>
            </a:r>
          </a:p>
          <a:p>
            <a:pPr lvl="1">
              <a:lnSpc>
                <a:spcPct val="80000"/>
              </a:lnSpc>
              <a:defRPr/>
            </a:pPr>
            <a:r>
              <a:rPr lang="en-US" sz="1400" dirty="0" smtClean="0">
                <a:latin typeface="Arial" charset="0"/>
                <a:ea typeface="ＭＳ Ｐゴシック" charset="0"/>
                <a:cs typeface="ＭＳ Ｐゴシック" charset="0"/>
              </a:rPr>
              <a:t>Coordinator may be required to support antenna diversity or antenna beam steering</a:t>
            </a:r>
          </a:p>
          <a:p>
            <a:pPr lvl="1">
              <a:lnSpc>
                <a:spcPct val="80000"/>
              </a:lnSpc>
              <a:defRPr/>
            </a:pPr>
            <a:r>
              <a:rPr lang="en-US" sz="1400" dirty="0" smtClean="0">
                <a:latin typeface="Arial" charset="0"/>
                <a:ea typeface="ＭＳ Ｐゴシック" charset="0"/>
                <a:cs typeface="ＭＳ Ｐゴシック" charset="0"/>
              </a:rPr>
              <a:t>End point must be able to conserve energy</a:t>
            </a:r>
          </a:p>
          <a:p>
            <a:pPr>
              <a:lnSpc>
                <a:spcPct val="80000"/>
              </a:lnSpc>
              <a:defRPr/>
            </a:pPr>
            <a:r>
              <a:rPr lang="en-US" sz="1800" dirty="0" smtClean="0">
                <a:latin typeface="Arial" charset="0"/>
                <a:ea typeface="ＭＳ Ｐゴシック" charset="0"/>
                <a:cs typeface="ＭＳ Ｐゴシック" charset="0"/>
              </a:rPr>
              <a:t>Reliable operation in dramatically changing environments (no control over environment).  This amendment also provides mechanisms that enable coexistence with other systems in the same band(s) including IEEE 802.11, 802.15, and 802.16 systems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dirty="0"/>
          </a:p>
        </p:txBody>
      </p:sp>
      <p:sp>
        <p:nvSpPr>
          <p:cNvPr id="1945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94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167A4AF-9E68-4B41-B359-4CEEE308F575}" type="slidenum">
              <a:rPr lang="en-US"/>
              <a:pPr/>
              <a:t>3</a:t>
            </a:fld>
            <a:endParaRPr lang="en-US"/>
          </a:p>
        </p:txBody>
      </p:sp>
      <p:sp>
        <p:nvSpPr>
          <p:cNvPr id="1946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28E402C8-D36E-D341-AD28-D5B4CB94CC7A}" type="slidenum">
              <a:rPr lang="en-US"/>
              <a:pPr algn="ctr"/>
              <a:t>3</a:t>
            </a:fld>
            <a:endParaRPr lang="en-US"/>
          </a:p>
        </p:txBody>
      </p:sp>
      <p:sp>
        <p:nvSpPr>
          <p:cNvPr id="19461" name="Rectangle 2"/>
          <p:cNvSpPr>
            <a:spLocks noGrp="1" noChangeArrowheads="1"/>
          </p:cNvSpPr>
          <p:nvPr>
            <p:ph type="title" idx="4294967295"/>
          </p:nvPr>
        </p:nvSpPr>
        <p:spPr>
          <a:xfrm>
            <a:off x="762000" y="457200"/>
            <a:ext cx="7772400" cy="762000"/>
          </a:xfrm>
        </p:spPr>
        <p:txBody>
          <a:bodyPr/>
          <a:lstStyle/>
          <a:p>
            <a:r>
              <a:rPr lang="en-US" b="1">
                <a:latin typeface="Times New Roman" charset="0"/>
                <a:ea typeface="ＭＳ Ｐゴシック" charset="0"/>
                <a:cs typeface="ＭＳ Ｐゴシック" charset="0"/>
                <a:sym typeface="Wingdings" charset="0"/>
              </a:rPr>
              <a:t>Purpose of Proposed Standard</a:t>
            </a:r>
            <a:endParaRPr lang="en-US">
              <a:latin typeface="Times New Roman" charset="0"/>
              <a:ea typeface="ＭＳ Ｐゴシック" charset="0"/>
              <a:cs typeface="ＭＳ Ｐゴシック" charset="0"/>
            </a:endParaRPr>
          </a:p>
        </p:txBody>
      </p:sp>
      <p:sp>
        <p:nvSpPr>
          <p:cNvPr id="19462" name="Rectangle 3"/>
          <p:cNvSpPr>
            <a:spLocks noGrp="1" noChangeArrowheads="1"/>
          </p:cNvSpPr>
          <p:nvPr>
            <p:ph type="body" idx="4294967295"/>
          </p:nvPr>
        </p:nvSpPr>
        <p:spPr>
          <a:xfrm>
            <a:off x="457200" y="1143000"/>
            <a:ext cx="8229600" cy="4038600"/>
          </a:xfrm>
        </p:spPr>
        <p:txBody>
          <a:bodyPr/>
          <a:lstStyle/>
          <a:p>
            <a:pPr marL="0" indent="0">
              <a:lnSpc>
                <a:spcPct val="80000"/>
              </a:lnSpc>
              <a:buFontTx/>
              <a:buNone/>
            </a:pPr>
            <a:r>
              <a:rPr lang="en-US" sz="2400" dirty="0">
                <a:latin typeface="Arial" charset="0"/>
                <a:ea typeface="ＭＳ Ｐゴシック" charset="0"/>
                <a:cs typeface="ＭＳ Ｐゴシック" charset="0"/>
              </a:rPr>
              <a:t>The purpose of this amendment is to facilitate point to multi-thousands of points communications for critical infrastructure monitoring devices.  The amendment addresses the application’s user needs of minimal network infrastructure, and enables the collection of scheduled and event data from a large number of non-mains powered end points that are widely dispersed, or are in challenging propagation environments.  To facilitate low energy operation necessary for multi-year battery life, the amendment minimizes network maintenance traffic and device wake durations.  In addition, the amendment addresses the changing propagation and interference environments.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dirty="0">
                <a:latin typeface="Times New Roman" charset="0"/>
                <a:ea typeface="ＭＳ Ｐゴシック" charset="0"/>
                <a:cs typeface="ＭＳ Ｐゴシック" charset="0"/>
              </a:rPr>
              <a:t>Meeting </a:t>
            </a:r>
            <a:r>
              <a:rPr lang="en-US" dirty="0" smtClean="0">
                <a:latin typeface="Times New Roman" charset="0"/>
                <a:ea typeface="ＭＳ Ｐゴシック" charset="0"/>
                <a:cs typeface="ＭＳ Ｐゴシック" charset="0"/>
              </a:rPr>
              <a:t>Goals (Agenda 15-13-001-00)</a:t>
            </a:r>
            <a:endParaRPr lang="en-US"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371600"/>
            <a:ext cx="87630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2"/>
              <a:buChar char="ü"/>
            </a:pPr>
            <a:r>
              <a:rPr lang="en-US" sz="2800" b="1" dirty="0" smtClean="0"/>
              <a:t>Review </a:t>
            </a:r>
            <a:r>
              <a:rPr lang="en-US" sz="2800" b="1" dirty="0"/>
              <a:t>voting and comments from </a:t>
            </a:r>
            <a:r>
              <a:rPr lang="en-US" sz="2800" b="1" dirty="0" smtClean="0"/>
              <a:t>Sponsor Ballot</a:t>
            </a:r>
            <a:endParaRPr lang="en-US" sz="2800" dirty="0" smtClean="0"/>
          </a:p>
          <a:p>
            <a:pPr marL="457200" indent="-457200" eaLnBrk="0" fontAlgn="b" hangingPunct="0">
              <a:buClr>
                <a:srgbClr val="FF0000"/>
              </a:buClr>
              <a:buFont typeface="Wingdings" charset="2"/>
              <a:buChar char="ü"/>
            </a:pPr>
            <a:r>
              <a:rPr lang="en-US" sz="2800" b="1" dirty="0" smtClean="0"/>
              <a:t>Categorize comments as per effective use of face to face meeting time </a:t>
            </a:r>
          </a:p>
          <a:p>
            <a:pPr marL="457200" indent="-457200" eaLnBrk="0" fontAlgn="b" hangingPunct="0">
              <a:buClr>
                <a:srgbClr val="FF0000"/>
              </a:buClr>
              <a:buFont typeface="Wingdings" charset="2"/>
              <a:buChar char="ü"/>
            </a:pPr>
            <a:r>
              <a:rPr lang="en-US" sz="2800" b="1" dirty="0" smtClean="0"/>
              <a:t>Start </a:t>
            </a:r>
            <a:r>
              <a:rPr lang="en-US" sz="2800" b="1" dirty="0"/>
              <a:t>resolving comments</a:t>
            </a:r>
            <a:r>
              <a:rPr lang="en-US" sz="2800" dirty="0"/>
              <a:t> </a:t>
            </a:r>
            <a:endParaRPr lang="en-US" sz="2800" dirty="0" smtClean="0"/>
          </a:p>
          <a:p>
            <a:pPr marL="457200" indent="-457200" eaLnBrk="0" fontAlgn="b" hangingPunct="0">
              <a:buClr>
                <a:srgbClr val="FF0000"/>
              </a:buClr>
              <a:buFont typeface="Wingdings" charset="2"/>
              <a:buChar char="ü"/>
            </a:pPr>
            <a:r>
              <a:rPr lang="en-US" sz="2800" b="1" dirty="0" smtClean="0"/>
              <a:t>Motion </a:t>
            </a:r>
            <a:r>
              <a:rPr lang="en-US" sz="2800" b="1" dirty="0"/>
              <a:t>to approve ballot resolution committee</a:t>
            </a:r>
            <a:r>
              <a:rPr lang="en-US" sz="2800" dirty="0"/>
              <a:t> </a:t>
            </a:r>
            <a:endParaRPr lang="en-US" sz="2800" dirty="0" smtClean="0"/>
          </a:p>
          <a:p>
            <a:pPr marL="457200" indent="-457200" eaLnBrk="0" fontAlgn="b" hangingPunct="0">
              <a:buClr>
                <a:srgbClr val="FF0000"/>
              </a:buClr>
              <a:buFont typeface="Wingdings" charset="2"/>
              <a:buChar char="ü"/>
            </a:pPr>
            <a:r>
              <a:rPr lang="en-US" sz="2800" b="1" dirty="0" smtClean="0"/>
              <a:t>Plan </a:t>
            </a:r>
            <a:r>
              <a:rPr lang="en-US" sz="2800" b="1" dirty="0"/>
              <a:t>for conference calls to resolve </a:t>
            </a:r>
            <a:r>
              <a:rPr lang="en-US" sz="2800" b="1" dirty="0" smtClean="0"/>
              <a:t>comments</a:t>
            </a:r>
            <a:endParaRPr lang="en-US" sz="280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b="1" dirty="0" smtClean="0">
                <a:latin typeface="Times New Roman" charset="0"/>
                <a:ea typeface="ＭＳ Ｐゴシック" charset="0"/>
                <a:cs typeface="ＭＳ Ｐゴシック" charset="0"/>
              </a:rPr>
              <a:t>Sponsor Ballot results</a:t>
            </a:r>
            <a:endParaRPr lang="en-US"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57200" y="1600200"/>
            <a:ext cx="83058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chemeClr val="tx1"/>
              </a:buClr>
            </a:pPr>
            <a:r>
              <a:rPr lang="en-US" sz="2800" dirty="0" smtClean="0"/>
              <a:t>Sponsor Ballot </a:t>
            </a:r>
            <a:r>
              <a:rPr lang="en-US" sz="2800" dirty="0"/>
              <a:t>concluded with </a:t>
            </a:r>
            <a:r>
              <a:rPr lang="en-US" sz="2800" dirty="0" smtClean="0"/>
              <a:t>results </a:t>
            </a:r>
            <a:r>
              <a:rPr lang="en-US" sz="2800" dirty="0"/>
              <a:t>of </a:t>
            </a:r>
            <a:r>
              <a:rPr lang="en-US" sz="2800" dirty="0" smtClean="0"/>
              <a:t>111 (80%</a:t>
            </a:r>
            <a:r>
              <a:rPr lang="en-US" sz="2800" dirty="0"/>
              <a:t>) responded, </a:t>
            </a:r>
            <a:r>
              <a:rPr lang="en-US" sz="2800" dirty="0" smtClean="0"/>
              <a:t>92 affirmative (92%</a:t>
            </a:r>
            <a:r>
              <a:rPr lang="en-US" sz="2800" dirty="0"/>
              <a:t>), </a:t>
            </a:r>
            <a:r>
              <a:rPr lang="en-US" sz="2800" dirty="0" smtClean="0"/>
              <a:t>7 negative, </a:t>
            </a:r>
            <a:r>
              <a:rPr lang="en-US" sz="2800" dirty="0"/>
              <a:t>and </a:t>
            </a:r>
            <a:r>
              <a:rPr lang="en-US" sz="2800" dirty="0" smtClean="0"/>
              <a:t>12 </a:t>
            </a:r>
            <a:r>
              <a:rPr lang="en-US" sz="2800" dirty="0"/>
              <a:t>abstained </a:t>
            </a:r>
            <a:r>
              <a:rPr lang="en-US" sz="2800" dirty="0" smtClean="0"/>
              <a:t>(10%</a:t>
            </a:r>
            <a:r>
              <a:rPr lang="en-US" sz="2800" dirty="0"/>
              <a:t>).  There were </a:t>
            </a:r>
            <a:r>
              <a:rPr lang="en-US" sz="2800" dirty="0" smtClean="0"/>
              <a:t>259 </a:t>
            </a:r>
            <a:r>
              <a:rPr lang="en-US" sz="2800" dirty="0"/>
              <a:t>comments, </a:t>
            </a:r>
            <a:r>
              <a:rPr lang="en-US" sz="2800" dirty="0" smtClean="0"/>
              <a:t>123 </a:t>
            </a:r>
            <a:r>
              <a:rPr lang="en-US" sz="2800" dirty="0"/>
              <a:t>marked as must be satisfied. </a:t>
            </a:r>
            <a:endParaRPr lang="en-US" sz="2800" dirty="0" smtClean="0"/>
          </a:p>
        </p:txBody>
      </p:sp>
    </p:spTree>
    <p:extLst>
      <p:ext uri="{BB962C8B-B14F-4D97-AF65-F5344CB8AC3E}">
        <p14:creationId xmlns:p14="http://schemas.microsoft.com/office/powerpoint/2010/main" val="247291928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839200" cy="1066800"/>
          </a:xfrm>
        </p:spPr>
        <p:txBody>
          <a:bodyPr/>
          <a:lstStyle/>
          <a:p>
            <a:r>
              <a:rPr lang="en-US" dirty="0" smtClean="0"/>
              <a:t>Overview of 259 Comments </a:t>
            </a:r>
            <a:r>
              <a:rPr lang="en-US" sz="2800" dirty="0" smtClean="0"/>
              <a:t>(15-13-0032-</a:t>
            </a:r>
            <a:r>
              <a:rPr lang="en-US" sz="2800" dirty="0" smtClean="0"/>
              <a:t>0</a:t>
            </a:r>
            <a:r>
              <a:rPr lang="en-US" sz="2800" dirty="0"/>
              <a:t>5</a:t>
            </a:r>
            <a:r>
              <a:rPr lang="en-US" sz="2800" dirty="0" smtClean="0"/>
              <a:t>)</a:t>
            </a:r>
            <a:endParaRPr lang="en-US" sz="2800" dirty="0"/>
          </a:p>
        </p:txBody>
      </p:sp>
      <p:sp>
        <p:nvSpPr>
          <p:cNvPr id="3" name="Content Placeholder 2"/>
          <p:cNvSpPr>
            <a:spLocks noGrp="1"/>
          </p:cNvSpPr>
          <p:nvPr>
            <p:ph idx="1"/>
          </p:nvPr>
        </p:nvSpPr>
        <p:spPr>
          <a:xfrm>
            <a:off x="609600" y="1219200"/>
            <a:ext cx="3733800" cy="5257800"/>
          </a:xfrm>
        </p:spPr>
        <p:txBody>
          <a:bodyPr/>
          <a:lstStyle/>
          <a:p>
            <a:r>
              <a:rPr lang="en-US" dirty="0" smtClean="0"/>
              <a:t>Clause 3	8</a:t>
            </a:r>
          </a:p>
          <a:p>
            <a:r>
              <a:rPr lang="en-US" dirty="0" smtClean="0"/>
              <a:t>Clause 4	25</a:t>
            </a:r>
          </a:p>
          <a:p>
            <a:r>
              <a:rPr lang="en-US" dirty="0" smtClean="0"/>
              <a:t>Clause 5	147</a:t>
            </a:r>
          </a:p>
          <a:p>
            <a:r>
              <a:rPr lang="en-US" dirty="0" smtClean="0"/>
              <a:t>Clause 6	22</a:t>
            </a:r>
          </a:p>
          <a:p>
            <a:r>
              <a:rPr lang="en-US" dirty="0" smtClean="0"/>
              <a:t>Clause 8</a:t>
            </a:r>
            <a:r>
              <a:rPr lang="en-US" dirty="0"/>
              <a:t>	</a:t>
            </a:r>
            <a:r>
              <a:rPr lang="en-US" dirty="0" smtClean="0"/>
              <a:t>10</a:t>
            </a:r>
          </a:p>
          <a:p>
            <a:r>
              <a:rPr lang="en-US" dirty="0" smtClean="0"/>
              <a:t>Clause 9	13</a:t>
            </a:r>
          </a:p>
          <a:p>
            <a:r>
              <a:rPr lang="en-US" dirty="0" smtClean="0"/>
              <a:t>Clause 19	19</a:t>
            </a:r>
          </a:p>
          <a:p>
            <a:r>
              <a:rPr lang="en-US" dirty="0" smtClean="0"/>
              <a:t>Annex Q	9</a:t>
            </a:r>
          </a:p>
        </p:txBody>
      </p:sp>
      <p:sp>
        <p:nvSpPr>
          <p:cNvPr id="4" name="Date Placeholder 3"/>
          <p:cNvSpPr>
            <a:spLocks noGrp="1"/>
          </p:cNvSpPr>
          <p:nvPr>
            <p:ph type="dt" sz="half" idx="10"/>
          </p:nvPr>
        </p:nvSpPr>
        <p:spPr/>
        <p:txBody>
          <a:bodyPr/>
          <a:lstStyle/>
          <a:p>
            <a:pPr>
              <a:defRPr/>
            </a:pPr>
            <a:r>
              <a:rPr lang="en-US" smtClean="0"/>
              <a:t>&lt;January 2013&gt;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
        <p:nvSpPr>
          <p:cNvPr id="7" name="TextBox 6"/>
          <p:cNvSpPr txBox="1"/>
          <p:nvPr/>
        </p:nvSpPr>
        <p:spPr>
          <a:xfrm>
            <a:off x="4724400" y="1143000"/>
            <a:ext cx="3733800" cy="2062103"/>
          </a:xfrm>
          <a:prstGeom prst="rect">
            <a:avLst/>
          </a:prstGeom>
          <a:noFill/>
        </p:spPr>
        <p:txBody>
          <a:bodyPr wrap="square" rtlCol="0">
            <a:spAutoFit/>
          </a:bodyPr>
          <a:lstStyle/>
          <a:p>
            <a:r>
              <a:rPr lang="en-US" sz="3200" dirty="0" smtClean="0">
                <a:latin typeface="+mn-lt"/>
              </a:rPr>
              <a:t>Class a</a:t>
            </a:r>
            <a:r>
              <a:rPr lang="en-US" sz="3200" dirty="0" smtClean="0"/>
              <a:t>		42</a:t>
            </a:r>
          </a:p>
          <a:p>
            <a:r>
              <a:rPr lang="en-US" sz="3200" dirty="0" smtClean="0">
                <a:latin typeface="+mn-lt"/>
              </a:rPr>
              <a:t>Class b</a:t>
            </a:r>
            <a:r>
              <a:rPr lang="en-US" sz="3200" dirty="0" smtClean="0"/>
              <a:t>		61</a:t>
            </a:r>
          </a:p>
          <a:p>
            <a:r>
              <a:rPr lang="en-US" sz="3200" dirty="0" smtClean="0">
                <a:latin typeface="+mn-lt"/>
              </a:rPr>
              <a:t>Class c</a:t>
            </a:r>
            <a:r>
              <a:rPr lang="en-US" sz="3200" dirty="0" smtClean="0"/>
              <a:t>		102</a:t>
            </a:r>
          </a:p>
          <a:p>
            <a:r>
              <a:rPr lang="en-US" sz="3200" dirty="0" smtClean="0">
                <a:latin typeface="+mn-lt"/>
              </a:rPr>
              <a:t>Class d</a:t>
            </a:r>
            <a:r>
              <a:rPr lang="en-US" sz="3200" dirty="0" smtClean="0"/>
              <a:t>		55</a:t>
            </a:r>
            <a:endParaRPr lang="en-US" sz="3200" dirty="0"/>
          </a:p>
        </p:txBody>
      </p:sp>
    </p:spTree>
    <p:extLst>
      <p:ext uri="{BB962C8B-B14F-4D97-AF65-F5344CB8AC3E}">
        <p14:creationId xmlns:p14="http://schemas.microsoft.com/office/powerpoint/2010/main" val="306794016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Status</a:t>
            </a:r>
            <a:endParaRPr lang="en-US" dirty="0"/>
          </a:p>
        </p:txBody>
      </p:sp>
      <p:sp>
        <p:nvSpPr>
          <p:cNvPr id="3" name="Content Placeholder 2"/>
          <p:cNvSpPr>
            <a:spLocks noGrp="1"/>
          </p:cNvSpPr>
          <p:nvPr>
            <p:ph idx="1"/>
          </p:nvPr>
        </p:nvSpPr>
        <p:spPr>
          <a:xfrm>
            <a:off x="609600" y="1600200"/>
            <a:ext cx="8229600" cy="4648200"/>
          </a:xfrm>
        </p:spPr>
        <p:txBody>
          <a:bodyPr/>
          <a:lstStyle/>
          <a:p>
            <a:r>
              <a:rPr lang="en-US" dirty="0" smtClean="0"/>
              <a:t>Comment classified as a, b, and c have been resolved.  </a:t>
            </a:r>
          </a:p>
          <a:p>
            <a:pPr lvl="1"/>
            <a:r>
              <a:rPr lang="en-US" dirty="0" smtClean="0"/>
              <a:t>TRLE text needs to be modified </a:t>
            </a:r>
          </a:p>
          <a:p>
            <a:pPr lvl="1"/>
            <a:r>
              <a:rPr lang="en-US" dirty="0" smtClean="0"/>
              <a:t>HWSL wake-up frame interval configuration and data request command transmission will be added to CSL</a:t>
            </a:r>
          </a:p>
          <a:p>
            <a:r>
              <a:rPr lang="en-US" dirty="0" smtClean="0"/>
              <a:t>Comments classified as d are editorial and are assigned to editor for resolution</a:t>
            </a:r>
            <a:endParaRPr lang="en-US" dirty="0"/>
          </a:p>
        </p:txBody>
      </p:sp>
      <p:sp>
        <p:nvSpPr>
          <p:cNvPr id="4" name="Date Placeholder 3"/>
          <p:cNvSpPr>
            <a:spLocks noGrp="1"/>
          </p:cNvSpPr>
          <p:nvPr>
            <p:ph type="dt" sz="half" idx="10"/>
          </p:nvPr>
        </p:nvSpPr>
        <p:spPr/>
        <p:txBody>
          <a:bodyPr/>
          <a:lstStyle/>
          <a:p>
            <a:pPr>
              <a:defRPr/>
            </a:pPr>
            <a:r>
              <a:rPr lang="en-US" smtClean="0"/>
              <a:t>&lt;January 2013&gt;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7</a:t>
            </a:fld>
            <a:endParaRPr lang="en-US"/>
          </a:p>
        </p:txBody>
      </p:sp>
    </p:spTree>
    <p:extLst>
      <p:ext uri="{BB962C8B-B14F-4D97-AF65-F5344CB8AC3E}">
        <p14:creationId xmlns:p14="http://schemas.microsoft.com/office/powerpoint/2010/main" val="3388583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Status</a:t>
            </a:r>
            <a:endParaRPr lang="en-US" dirty="0"/>
          </a:p>
        </p:txBody>
      </p:sp>
      <p:sp>
        <p:nvSpPr>
          <p:cNvPr id="3" name="Content Placeholder 2"/>
          <p:cNvSpPr>
            <a:spLocks noGrp="1"/>
          </p:cNvSpPr>
          <p:nvPr>
            <p:ph idx="1"/>
          </p:nvPr>
        </p:nvSpPr>
        <p:spPr>
          <a:xfrm>
            <a:off x="609600" y="1600200"/>
            <a:ext cx="8229600" cy="4648200"/>
          </a:xfrm>
        </p:spPr>
        <p:txBody>
          <a:bodyPr/>
          <a:lstStyle/>
          <a:p>
            <a:r>
              <a:rPr lang="en-US" dirty="0" smtClean="0"/>
              <a:t>Must be satisfied comments (a, b, &amp; c):</a:t>
            </a:r>
          </a:p>
          <a:p>
            <a:pPr lvl="1"/>
            <a:r>
              <a:rPr lang="en-US" dirty="0" smtClean="0"/>
              <a:t>Accept	35</a:t>
            </a:r>
          </a:p>
          <a:p>
            <a:pPr lvl="1"/>
            <a:r>
              <a:rPr lang="en-US" dirty="0" smtClean="0"/>
              <a:t>Revise	57</a:t>
            </a:r>
          </a:p>
          <a:p>
            <a:pPr lvl="1"/>
            <a:r>
              <a:rPr lang="en-US" dirty="0" smtClean="0"/>
              <a:t>Reject		7</a:t>
            </a:r>
            <a:endParaRPr lang="en-US" dirty="0"/>
          </a:p>
        </p:txBody>
      </p:sp>
      <p:sp>
        <p:nvSpPr>
          <p:cNvPr id="4" name="Date Placeholder 3"/>
          <p:cNvSpPr>
            <a:spLocks noGrp="1"/>
          </p:cNvSpPr>
          <p:nvPr>
            <p:ph type="dt" sz="half" idx="10"/>
          </p:nvPr>
        </p:nvSpPr>
        <p:spPr/>
        <p:txBody>
          <a:bodyPr/>
          <a:lstStyle/>
          <a:p>
            <a:pPr>
              <a:defRPr/>
            </a:pPr>
            <a:r>
              <a:rPr lang="en-US" smtClean="0"/>
              <a:t>&lt;January 2013&gt;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8</a:t>
            </a:fld>
            <a:endParaRPr lang="en-US"/>
          </a:p>
        </p:txBody>
      </p:sp>
    </p:spTree>
    <p:extLst>
      <p:ext uri="{BB962C8B-B14F-4D97-AF65-F5344CB8AC3E}">
        <p14:creationId xmlns:p14="http://schemas.microsoft.com/office/powerpoint/2010/main" val="3770601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685800" y="381000"/>
            <a:ext cx="7772400" cy="1066800"/>
          </a:xfrm>
        </p:spPr>
        <p:txBody>
          <a:bodyPr/>
          <a:lstStyle/>
          <a:p>
            <a:r>
              <a:rPr lang="en-US">
                <a:latin typeface="Times New Roman" charset="0"/>
                <a:ea typeface="ＭＳ Ｐゴシック" charset="0"/>
                <a:cs typeface="ＭＳ Ｐゴシック" charset="0"/>
              </a:rPr>
              <a:t>TG4k Schedule</a:t>
            </a:r>
          </a:p>
        </p:txBody>
      </p:sp>
      <p:sp>
        <p:nvSpPr>
          <p:cNvPr id="36866" name="Content Placeholder 2"/>
          <p:cNvSpPr>
            <a:spLocks noGrp="1"/>
          </p:cNvSpPr>
          <p:nvPr>
            <p:ph idx="1"/>
          </p:nvPr>
        </p:nvSpPr>
        <p:spPr>
          <a:xfrm>
            <a:off x="381000" y="1143000"/>
            <a:ext cx="8382000" cy="5257800"/>
          </a:xfrm>
        </p:spPr>
        <p:txBody>
          <a:bodyPr/>
          <a:lstStyle/>
          <a:p>
            <a:r>
              <a:rPr lang="en-US" sz="2400" dirty="0" smtClean="0">
                <a:solidFill>
                  <a:srgbClr val="0000FF"/>
                </a:solidFill>
                <a:latin typeface="Arial" charset="0"/>
                <a:ea typeface="ＭＳ Ｐゴシック" charset="0"/>
                <a:cs typeface="ＭＳ Ｐゴシック" charset="0"/>
              </a:rPr>
              <a:t>WG </a:t>
            </a:r>
            <a:r>
              <a:rPr lang="en-US" sz="2400" dirty="0">
                <a:solidFill>
                  <a:srgbClr val="0000FF"/>
                </a:solidFill>
                <a:latin typeface="Arial" charset="0"/>
                <a:ea typeface="ＭＳ Ｐゴシック" charset="0"/>
                <a:cs typeface="ＭＳ Ｐゴシック" charset="0"/>
              </a:rPr>
              <a:t>Letter Ballot</a:t>
            </a:r>
          </a:p>
          <a:p>
            <a:pPr lvl="1"/>
            <a:r>
              <a:rPr lang="en-US" sz="1800" dirty="0">
                <a:solidFill>
                  <a:srgbClr val="0000FF"/>
                </a:solidFill>
                <a:latin typeface="Arial" charset="0"/>
                <a:ea typeface="ＭＳ Ｐゴシック" charset="0"/>
              </a:rPr>
              <a:t>Initial Release				Aug 2012</a:t>
            </a:r>
          </a:p>
          <a:p>
            <a:pPr lvl="1"/>
            <a:r>
              <a:rPr lang="en-US" sz="1800" dirty="0">
                <a:solidFill>
                  <a:srgbClr val="0000FF"/>
                </a:solidFill>
                <a:latin typeface="Arial" charset="0"/>
                <a:ea typeface="ＭＳ Ｐゴシック" charset="0"/>
              </a:rPr>
              <a:t>Comment resolution			Sep 2012</a:t>
            </a:r>
          </a:p>
          <a:p>
            <a:pPr lvl="1"/>
            <a:r>
              <a:rPr lang="en-US" sz="1800" dirty="0">
                <a:solidFill>
                  <a:srgbClr val="0000FF"/>
                </a:solidFill>
                <a:latin typeface="Arial" charset="0"/>
                <a:ea typeface="ＭＳ Ｐゴシック" charset="0"/>
              </a:rPr>
              <a:t>Recirculation I release			Oct 2012 </a:t>
            </a:r>
          </a:p>
          <a:p>
            <a:pPr lvl="1"/>
            <a:r>
              <a:rPr lang="en-US" sz="1800" dirty="0">
                <a:solidFill>
                  <a:srgbClr val="0000FF"/>
                </a:solidFill>
                <a:latin typeface="Arial" charset="0"/>
                <a:ea typeface="ＭＳ Ｐゴシック" charset="0"/>
              </a:rPr>
              <a:t>Recirculation I comment resolution		Nov 2012</a:t>
            </a:r>
          </a:p>
          <a:p>
            <a:pPr lvl="1"/>
            <a:r>
              <a:rPr lang="en-US" sz="1800" dirty="0">
                <a:solidFill>
                  <a:srgbClr val="0000FF"/>
                </a:solidFill>
                <a:latin typeface="Arial" charset="0"/>
                <a:ea typeface="ＭＳ Ｐゴシック" charset="0"/>
              </a:rPr>
              <a:t>Recirculation II release			Nov 2012</a:t>
            </a:r>
          </a:p>
          <a:p>
            <a:r>
              <a:rPr lang="en-US" sz="2200" dirty="0" smtClean="0">
                <a:solidFill>
                  <a:srgbClr val="000000"/>
                </a:solidFill>
                <a:latin typeface="Arial" charset="0"/>
                <a:ea typeface="ＭＳ Ｐゴシック" charset="0"/>
              </a:rPr>
              <a:t>Sponsor </a:t>
            </a:r>
            <a:r>
              <a:rPr lang="en-US" sz="2200" dirty="0">
                <a:solidFill>
                  <a:srgbClr val="000000"/>
                </a:solidFill>
                <a:latin typeface="Arial" charset="0"/>
                <a:ea typeface="ＭＳ Ｐゴシック" charset="0"/>
              </a:rPr>
              <a:t>Ballot 	</a:t>
            </a:r>
          </a:p>
          <a:p>
            <a:pPr lvl="1"/>
            <a:r>
              <a:rPr lang="en-US" sz="1800" dirty="0">
                <a:solidFill>
                  <a:srgbClr val="0000FF"/>
                </a:solidFill>
                <a:latin typeface="Arial" charset="0"/>
                <a:ea typeface="ＭＳ Ｐゴシック" charset="0"/>
              </a:rPr>
              <a:t>Initial Release				Dec 2012 </a:t>
            </a:r>
          </a:p>
          <a:p>
            <a:pPr lvl="1"/>
            <a:r>
              <a:rPr lang="en-US" sz="1800" dirty="0">
                <a:solidFill>
                  <a:srgbClr val="000000"/>
                </a:solidFill>
                <a:latin typeface="Arial" charset="0"/>
                <a:ea typeface="ＭＳ Ｐゴシック" charset="0"/>
              </a:rPr>
              <a:t>Comment resolution			Jan 2013</a:t>
            </a:r>
          </a:p>
          <a:p>
            <a:pPr lvl="1"/>
            <a:r>
              <a:rPr lang="en-US" sz="1800" dirty="0">
                <a:solidFill>
                  <a:srgbClr val="000000"/>
                </a:solidFill>
                <a:latin typeface="Arial" charset="0"/>
                <a:ea typeface="ＭＳ Ｐゴシック" charset="0"/>
              </a:rPr>
              <a:t>SB Recirculation I release			Feb 2013</a:t>
            </a:r>
          </a:p>
          <a:p>
            <a:pPr lvl="1"/>
            <a:r>
              <a:rPr lang="en-US" sz="1800" dirty="0">
                <a:solidFill>
                  <a:srgbClr val="000000"/>
                </a:solidFill>
                <a:latin typeface="Arial" charset="0"/>
                <a:ea typeface="ＭＳ Ｐゴシック" charset="0"/>
              </a:rPr>
              <a:t>SB Recirculation II comment resolution	Feb 2013</a:t>
            </a:r>
          </a:p>
          <a:p>
            <a:pPr lvl="1"/>
            <a:r>
              <a:rPr lang="en-US" sz="1800" dirty="0">
                <a:solidFill>
                  <a:srgbClr val="000000"/>
                </a:solidFill>
                <a:latin typeface="Arial" charset="0"/>
                <a:ea typeface="ＭＳ Ｐゴシック" charset="0"/>
              </a:rPr>
              <a:t>SB Recirculation III				Mar 2013</a:t>
            </a:r>
          </a:p>
          <a:p>
            <a:r>
              <a:rPr lang="en-US" sz="2200" dirty="0" err="1">
                <a:solidFill>
                  <a:srgbClr val="000000"/>
                </a:solidFill>
                <a:latin typeface="Arial" charset="0"/>
                <a:ea typeface="ＭＳ Ｐゴシック" charset="0"/>
              </a:rPr>
              <a:t>RevCom</a:t>
            </a:r>
            <a:endParaRPr lang="en-US" sz="2200" dirty="0">
              <a:solidFill>
                <a:srgbClr val="000000"/>
              </a:solidFill>
              <a:latin typeface="Arial" charset="0"/>
              <a:ea typeface="ＭＳ Ｐゴシック" charset="0"/>
            </a:endParaRPr>
          </a:p>
          <a:p>
            <a:pPr lvl="1"/>
            <a:r>
              <a:rPr lang="en-US" sz="1800" dirty="0">
                <a:solidFill>
                  <a:srgbClr val="000000"/>
                </a:solidFill>
                <a:latin typeface="Arial" charset="0"/>
                <a:ea typeface="ＭＳ Ｐゴシック" charset="0"/>
              </a:rPr>
              <a:t>EC conditional approval			Mar 2013</a:t>
            </a:r>
          </a:p>
          <a:p>
            <a:pPr lvl="1"/>
            <a:r>
              <a:rPr lang="en-US" sz="1800" dirty="0" err="1">
                <a:solidFill>
                  <a:srgbClr val="000000"/>
                </a:solidFill>
                <a:latin typeface="Arial" charset="0"/>
                <a:ea typeface="ＭＳ Ｐゴシック" charset="0"/>
              </a:rPr>
              <a:t>RevCom</a:t>
            </a:r>
            <a:r>
              <a:rPr lang="en-US" sz="1800" dirty="0">
                <a:solidFill>
                  <a:srgbClr val="000000"/>
                </a:solidFill>
                <a:latin typeface="Arial" charset="0"/>
                <a:ea typeface="ＭＳ Ｐゴシック" charset="0"/>
              </a:rPr>
              <a:t> approval				Jun 2013</a:t>
            </a:r>
          </a:p>
          <a:p>
            <a:pPr lvl="1"/>
            <a:endParaRPr lang="en-US" sz="1800" dirty="0">
              <a:latin typeface="Arial" charset="0"/>
              <a:ea typeface="ＭＳ Ｐゴシック" charset="0"/>
            </a:endParaRPr>
          </a:p>
        </p:txBody>
      </p:sp>
      <p:sp>
        <p:nvSpPr>
          <p:cNvPr id="4" name="Date Placeholder 3"/>
          <p:cNvSpPr>
            <a:spLocks noGrp="1"/>
          </p:cNvSpPr>
          <p:nvPr>
            <p:ph type="dt" sz="quarter" idx="10"/>
          </p:nvPr>
        </p:nvSpPr>
        <p:spPr/>
        <p:txBody>
          <a:bodyPr/>
          <a:lstStyle/>
          <a:p>
            <a:pPr>
              <a:defRPr/>
            </a:pPr>
            <a:r>
              <a:rPr lang="en-US" smtClean="0"/>
              <a:t>&lt;January 2013&gt;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A39B96-C080-FE44-A48D-37F96FA899CA}" type="slidenum">
              <a:rPr lang="en-US" smtClean="0"/>
              <a:pPr>
                <a:defRPr/>
              </a:pPr>
              <a:t>9</a:t>
            </a:fld>
            <a:endParaRPr 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13864</TotalTime>
  <Words>1143</Words>
  <Application>Microsoft Macintosh PowerPoint</Application>
  <PresentationFormat>On-screen Show (4:3)</PresentationFormat>
  <Paragraphs>153</Paragraphs>
  <Slides>13</Slides>
  <Notes>5</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PowerPoint Presentation</vt:lpstr>
      <vt:lpstr>TG4k PAR Scope of Proposed Standard </vt:lpstr>
      <vt:lpstr>Purpose of Proposed Standard</vt:lpstr>
      <vt:lpstr>Meeting Goals (Agenda 15-13-001-00)</vt:lpstr>
      <vt:lpstr>Sponsor Ballot results</vt:lpstr>
      <vt:lpstr>Overview of 259 Comments (15-13-0032-05)</vt:lpstr>
      <vt:lpstr>Comment Resolution Status</vt:lpstr>
      <vt:lpstr>Comment Resolution Status</vt:lpstr>
      <vt:lpstr>TG4k Schedule</vt:lpstr>
      <vt:lpstr>TG4k BRC Motion</vt:lpstr>
      <vt:lpstr>TG4k Comment Resolution Motion</vt:lpstr>
      <vt:lpstr>BRC conference call(s)</vt:lpstr>
      <vt:lpstr>Motion to WG to approve BRC</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Opening Report for Vancouver</dc:title>
  <dc:subject>IEEE 802.15 &lt;TG4k Closing Report&gt;</dc:subject>
  <dc:creator>Pat Kinney</dc:creator>
  <cp:keywords/>
  <dc:description>&lt;15-13-0082-00-004k&gt;</dc:description>
  <cp:lastModifiedBy>Pat Kinney</cp:lastModifiedBy>
  <cp:revision>453</cp:revision>
  <cp:lastPrinted>1998-02-10T13:28:06Z</cp:lastPrinted>
  <dcterms:created xsi:type="dcterms:W3CDTF">2009-07-12T16:25:16Z</dcterms:created>
  <dcterms:modified xsi:type="dcterms:W3CDTF">2013-01-17T22:24:34Z</dcterms:modified>
  <cp:category/>
</cp:coreProperties>
</file>