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78" r:id="rId2"/>
    <p:sldId id="416" r:id="rId3"/>
    <p:sldId id="394" r:id="rId4"/>
    <p:sldId id="395" r:id="rId5"/>
    <p:sldId id="396" r:id="rId6"/>
    <p:sldId id="397" r:id="rId7"/>
    <p:sldId id="398" r:id="rId8"/>
    <p:sldId id="399" r:id="rId9"/>
    <p:sldId id="408" r:id="rId10"/>
    <p:sldId id="410" r:id="rId11"/>
    <p:sldId id="412" r:id="rId12"/>
    <p:sldId id="415" r:id="rId13"/>
    <p:sldId id="414"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210" autoAdjust="0"/>
    <p:restoredTop sz="95852" autoAdjust="0"/>
  </p:normalViewPr>
  <p:slideViewPr>
    <p:cSldViewPr>
      <p:cViewPr varScale="1">
        <p:scale>
          <a:sx n="71" d="100"/>
          <a:sy n="71" d="100"/>
        </p:scale>
        <p:origin x="-954" y="-96"/>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2394" y="-11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r>
              <a:rPr lang="en-US" smtClean="0"/>
              <a:t>&lt;month year&gt;</a:t>
            </a:r>
            <a:endParaRPr lang="en-US"/>
          </a:p>
        </p:txBody>
      </p:sp>
      <p:sp>
        <p:nvSpPr>
          <p:cNvPr id="5" name="Footer Placeholder 4"/>
          <p:cNvSpPr>
            <a:spLocks noGrp="1"/>
          </p:cNvSpPr>
          <p:nvPr>
            <p:ph type="ftr" sz="quarter" idx="11"/>
          </p:nvPr>
        </p:nvSpPr>
        <p:spPr/>
        <p:txBody>
          <a:bodyPr/>
          <a:lstStyle/>
          <a:p>
            <a:pPr lvl="4">
              <a:defRPr/>
            </a:pPr>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Page </a:t>
            </a:r>
            <a:fld id="{74F801F5-A82D-402B-9E99-F10C03DFC974}" type="slidenum">
              <a:rPr lang="en-US" smtClean="0"/>
              <a:pPr/>
              <a:t>1</a:t>
            </a:fld>
            <a:endParaRPr lang="en-US"/>
          </a:p>
        </p:txBody>
      </p:sp>
      <p:sp>
        <p:nvSpPr>
          <p:cNvPr id="7" name="Header Placeholder 6"/>
          <p:cNvSpPr>
            <a:spLocks noGrp="1"/>
          </p:cNvSpPr>
          <p:nvPr>
            <p:ph type="hdr" sz="quarter" idx="13"/>
          </p:nvPr>
        </p:nvSpPr>
        <p:spPr/>
        <p:txBody>
          <a:bodyPr/>
          <a:lstStyle/>
          <a:p>
            <a:pPr>
              <a:defRPr/>
            </a:pPr>
            <a:r>
              <a:rPr lang="en-US" smtClean="0"/>
              <a:t>IEEE 802.15</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Jan.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Jan.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Jan.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ea typeface="+mn-ea"/>
              </a:defRPr>
            </a:lvl1pPr>
          </a:lstStyle>
          <a:p>
            <a:pPr>
              <a:defRPr/>
            </a:pPr>
            <a:r>
              <a:rPr lang="en-US" altLang="zh-CN" smtClean="0"/>
              <a:t>Jan.  2013</a:t>
            </a:r>
            <a:endParaRPr lang="en-US" altLang="zh-CN"/>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 Li, Vinno; W. X. Zou, BUPT; G. L. Du, BUPT</a:t>
            </a:r>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Jan.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zh-CN" smtClean="0"/>
              <a:t>Jan.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zh-CN" smtClean="0"/>
              <a:t>Jan.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zh-CN" smtClean="0"/>
              <a:t>Jan.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zh-CN" smtClean="0"/>
              <a:t>Jan.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Jan.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Jan.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zh-CN" smtClean="0"/>
              <a:t>Jan.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a:t>L. Li, Vinno; W. X. Zou, BUPT; G. L. Du, BUPT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altLang="zh-CN" sz="1400" b="1" dirty="0" smtClean="0">
                <a:ea typeface="宋体" pitchFamily="2" charset="-122"/>
              </a:rPr>
              <a:t>.</a:t>
            </a:r>
            <a:r>
              <a:rPr lang="en-US" sz="1400" b="1" dirty="0" smtClean="0"/>
              <a:t> 15-13-0081-00-004q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sz="1800" dirty="0" smtClean="0"/>
              <a:t> Applications and Channels for  ULP Communications</a:t>
            </a:r>
          </a:p>
          <a:p>
            <a:pPr eaLnBrk="0" hangingPunct="0"/>
            <a:r>
              <a:rPr lang="en-US" altLang="zh-CN" sz="1800" b="1" dirty="0" smtClean="0">
                <a:solidFill>
                  <a:schemeClr val="tx2"/>
                </a:solidFill>
              </a:rPr>
              <a:t>Date </a:t>
            </a:r>
            <a:r>
              <a:rPr lang="en-US" altLang="zh-CN" sz="1800" b="1" dirty="0"/>
              <a:t>Submitted:	</a:t>
            </a:r>
            <a:r>
              <a:rPr lang="en-US" altLang="zh-CN" sz="1800" dirty="0" smtClean="0"/>
              <a:t>Jan 15, 2013</a:t>
            </a:r>
            <a:r>
              <a:rPr lang="en-US" altLang="zh-CN" sz="1800" dirty="0"/>
              <a:t>	</a:t>
            </a:r>
          </a:p>
          <a:p>
            <a:pPr eaLnBrk="0" hangingPunct="0"/>
            <a:r>
              <a:rPr lang="en-US" altLang="zh-CN" sz="1800" b="1" dirty="0"/>
              <a:t>Source:</a:t>
            </a:r>
            <a:r>
              <a:rPr lang="en-US" altLang="zh-CN" sz="1800" dirty="0"/>
              <a:t> 	</a:t>
            </a:r>
            <a:r>
              <a:rPr lang="en-US" altLang="zh-CN" sz="1800" dirty="0">
                <a:solidFill>
                  <a:schemeClr val="tx2"/>
                </a:solidFill>
              </a:rPr>
              <a:t> </a:t>
            </a:r>
            <a:r>
              <a:rPr lang="en-US" altLang="zh-CN" sz="1800" dirty="0" smtClean="0">
                <a:solidFill>
                  <a:schemeClr val="tx2"/>
                </a:solidFill>
              </a:rPr>
              <a:t>Jinesh P Nair</a:t>
            </a:r>
            <a:r>
              <a:rPr lang="en-US" altLang="zh-CN" sz="1800" baseline="30000" dirty="0" smtClean="0">
                <a:solidFill>
                  <a:schemeClr val="tx2"/>
                </a:solidFill>
              </a:rPr>
              <a:t>1</a:t>
            </a:r>
            <a:r>
              <a:rPr lang="en-US" altLang="zh-CN" sz="1800" dirty="0" smtClean="0">
                <a:solidFill>
                  <a:schemeClr val="tx2"/>
                </a:solidFill>
              </a:rPr>
              <a:t>, Kiran Bynam</a:t>
            </a:r>
            <a:r>
              <a:rPr lang="en-US" altLang="zh-CN" sz="1800" baseline="30000" dirty="0" smtClean="0">
                <a:solidFill>
                  <a:schemeClr val="tx2"/>
                </a:solidFill>
              </a:rPr>
              <a:t>1</a:t>
            </a:r>
            <a:r>
              <a:rPr lang="en-US" altLang="zh-CN" sz="1800" dirty="0" smtClean="0">
                <a:solidFill>
                  <a:schemeClr val="tx2"/>
                </a:solidFill>
              </a:rPr>
              <a:t> and </a:t>
            </a:r>
            <a:r>
              <a:rPr lang="en-US" altLang="zh-CN" sz="1800" dirty="0" err="1" smtClean="0">
                <a:solidFill>
                  <a:schemeClr val="tx2"/>
                </a:solidFill>
              </a:rPr>
              <a:t>Youngsoo</a:t>
            </a:r>
            <a:r>
              <a:rPr lang="en-US" altLang="zh-CN" sz="1800" dirty="0" smtClean="0">
                <a:solidFill>
                  <a:schemeClr val="tx2"/>
                </a:solidFill>
              </a:rPr>
              <a:t> Kim</a:t>
            </a:r>
            <a:r>
              <a:rPr lang="en-US" altLang="zh-CN" sz="1800" baseline="30000" dirty="0" smtClean="0">
                <a:solidFill>
                  <a:schemeClr val="tx2"/>
                </a:solidFill>
              </a:rPr>
              <a:t>1</a:t>
            </a:r>
            <a:r>
              <a:rPr lang="en-US" altLang="zh-CN" sz="1800" dirty="0" smtClean="0"/>
              <a:t>; </a:t>
            </a:r>
          </a:p>
          <a:p>
            <a:pPr eaLnBrk="0" hangingPunct="0"/>
            <a:r>
              <a:rPr lang="en-US" altLang="zh-CN" sz="1800" dirty="0"/>
              <a:t>	</a:t>
            </a:r>
            <a:r>
              <a:rPr lang="en-US" altLang="zh-CN" sz="1800" baseline="30000" dirty="0" smtClean="0"/>
              <a:t>1</a:t>
            </a:r>
            <a:r>
              <a:rPr lang="en-US" altLang="zh-CN" sz="1800" dirty="0" smtClean="0"/>
              <a:t>Samsung Electronics</a:t>
            </a:r>
            <a:r>
              <a:rPr lang="en-US" altLang="zh-CN" sz="1800" dirty="0"/>
              <a:t>	</a:t>
            </a:r>
          </a:p>
          <a:p>
            <a:pPr eaLnBrk="0" hangingPunct="0"/>
            <a:r>
              <a:rPr lang="en-US" altLang="zh-CN" sz="1800" dirty="0"/>
              <a:t>	</a:t>
            </a:r>
            <a:r>
              <a:rPr lang="en-US" altLang="zh-CN" sz="1800" dirty="0" smtClean="0"/>
              <a:t>Phone:</a:t>
            </a:r>
            <a:r>
              <a:rPr lang="en-US" altLang="zh-CN" sz="1800" dirty="0"/>
              <a:t>	</a:t>
            </a:r>
            <a:r>
              <a:rPr lang="en-US" altLang="zh-CN" sz="1800" dirty="0" smtClean="0"/>
              <a:t>+918041819999-464, Fax: +918041819999</a:t>
            </a:r>
            <a:endParaRPr lang="en-US" altLang="zh-CN" sz="1800" dirty="0"/>
          </a:p>
          <a:p>
            <a:pPr eaLnBrk="0" hangingPunct="0"/>
            <a:r>
              <a:rPr lang="en-US" altLang="zh-CN" sz="1800" dirty="0"/>
              <a:t>	E-Mail: 	</a:t>
            </a:r>
            <a:r>
              <a:rPr lang="en-US" altLang="zh-CN" sz="1800" dirty="0" smtClean="0"/>
              <a:t>jinesh.p@samsung.com</a:t>
            </a:r>
            <a:endParaRPr lang="en-US" altLang="zh-CN" sz="1800" dirty="0"/>
          </a:p>
          <a:p>
            <a:pPr eaLnBrk="0" hangingPunct="0"/>
            <a:r>
              <a:rPr lang="en-US" altLang="zh-CN" sz="1800" b="1" dirty="0"/>
              <a:t>Abstract:</a:t>
            </a:r>
            <a:r>
              <a:rPr lang="en-US" altLang="zh-CN" sz="1800" dirty="0"/>
              <a:t> </a:t>
            </a:r>
            <a:r>
              <a:rPr lang="en-US" altLang="zh-CN" sz="1800" dirty="0" smtClean="0"/>
              <a:t> Approach to select  suitable channel models from application scenarios</a:t>
            </a:r>
            <a:endParaRPr lang="en-US" altLang="zh-CN" sz="1800" dirty="0"/>
          </a:p>
          <a:p>
            <a:pPr eaLnBrk="0" hangingPunct="0">
              <a:spcBef>
                <a:spcPts val="600"/>
              </a:spcBef>
              <a:spcAft>
                <a:spcPts val="600"/>
              </a:spcAft>
            </a:pPr>
            <a:r>
              <a:rPr lang="en-US" altLang="zh-CN" sz="1800" b="1" dirty="0"/>
              <a:t>Purpose:</a:t>
            </a:r>
            <a:r>
              <a:rPr lang="en-US" altLang="zh-CN" sz="1800" dirty="0"/>
              <a:t>	</a:t>
            </a:r>
            <a:r>
              <a:rPr lang="en-US" altLang="zh-CN" sz="1800" dirty="0" smtClean="0"/>
              <a:t> </a:t>
            </a:r>
            <a:endParaRPr lang="en-US" altLang="zh-CN" sz="1800" dirty="0"/>
          </a:p>
          <a:p>
            <a:pPr eaLnBrk="0" hangingPunct="0"/>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altLang="zh-CN" sz="1800" b="1" dirty="0">
                <a:solidFill>
                  <a:schemeClr val="tx2"/>
                </a:solidFill>
              </a:rPr>
              <a:t>Release:</a:t>
            </a:r>
            <a:r>
              <a:rPr lang="en-US" altLang="zh-CN" sz="1800" dirty="0">
                <a:solidFill>
                  <a:schemeClr val="tx2"/>
                </a:solidFill>
              </a:rPr>
              <a:t>	The contributor acknowledges and accepts that this contribution becomes the property of IEEE and may be made publicly available by P802.15.	</a:t>
            </a:r>
          </a:p>
        </p:txBody>
      </p:sp>
      <p:sp>
        <p:nvSpPr>
          <p:cNvPr id="5"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zh-CN" sz="1100" dirty="0" smtClean="0"/>
              <a:t>Jinesh P Nair, Kiran Bynam and </a:t>
            </a:r>
            <a:r>
              <a:rPr lang="en-US" altLang="zh-CN" sz="1100" dirty="0" err="1" smtClean="0"/>
              <a:t>Youngsoo</a:t>
            </a:r>
            <a:r>
              <a:rPr lang="en-US" altLang="zh-CN" sz="1100" dirty="0" smtClean="0"/>
              <a:t> Kim</a:t>
            </a:r>
            <a:endPar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p:txBody>
      </p:sp>
      <p:sp>
        <p:nvSpPr>
          <p:cNvPr id="6" name="Date Placeholder 5"/>
          <p:cNvSpPr>
            <a:spLocks noGrp="1"/>
          </p:cNvSpPr>
          <p:nvPr>
            <p:ph type="dt" sz="half" idx="10"/>
          </p:nvPr>
        </p:nvSpPr>
        <p:spPr/>
        <p:txBody>
          <a:bodyPr/>
          <a:lstStyle/>
          <a:p>
            <a:r>
              <a:rPr lang="en-US" altLang="zh-CN" smtClean="0"/>
              <a:t>Jan.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620000" cy="1143000"/>
          </a:xfrm>
        </p:spPr>
        <p:txBody>
          <a:bodyPr/>
          <a:lstStyle/>
          <a:p>
            <a:r>
              <a:rPr lang="en-US" sz="4000" dirty="0" smtClean="0"/>
              <a:t>Choosing Power Delay Profiles</a:t>
            </a:r>
            <a:endParaRPr lang="en-US" sz="4000" dirty="0"/>
          </a:p>
        </p:txBody>
      </p:sp>
      <p:sp>
        <p:nvSpPr>
          <p:cNvPr id="3" name="Content Placeholder 2"/>
          <p:cNvSpPr>
            <a:spLocks noGrp="1"/>
          </p:cNvSpPr>
          <p:nvPr>
            <p:ph idx="1"/>
          </p:nvPr>
        </p:nvSpPr>
        <p:spPr>
          <a:xfrm>
            <a:off x="304800" y="1600200"/>
            <a:ext cx="8686800" cy="4800599"/>
          </a:xfrm>
        </p:spPr>
        <p:txBody>
          <a:bodyPr>
            <a:normAutofit fontScale="92500" lnSpcReduction="10000"/>
          </a:bodyPr>
          <a:lstStyle/>
          <a:p>
            <a:r>
              <a:rPr lang="en-US" dirty="0" smtClean="0">
                <a:latin typeface="+mj-lt"/>
              </a:rPr>
              <a:t>For a signal of BW 3MHz, </a:t>
            </a:r>
          </a:p>
          <a:p>
            <a:r>
              <a:rPr lang="en-US" dirty="0" smtClean="0">
                <a:latin typeface="+mj-lt"/>
              </a:rPr>
              <a:t>Let us take this 3 MHz as the 75 % channel coherence bandwidth </a:t>
            </a:r>
          </a:p>
          <a:p>
            <a:r>
              <a:rPr lang="en-US" dirty="0" smtClean="0">
                <a:latin typeface="+mj-lt"/>
              </a:rPr>
              <a:t>Beyond this frequency selectivity becomes important  </a:t>
            </a:r>
          </a:p>
          <a:p>
            <a:r>
              <a:rPr lang="en-US" dirty="0" smtClean="0">
                <a:latin typeface="+mj-lt"/>
              </a:rPr>
              <a:t>Corresponding channel delay spreads</a:t>
            </a:r>
          </a:p>
          <a:p>
            <a:pPr lvl="1"/>
            <a:r>
              <a:rPr lang="en-US" dirty="0" smtClean="0">
                <a:latin typeface="+mj-lt"/>
              </a:rPr>
              <a:t>σ</a:t>
            </a:r>
            <a:r>
              <a:rPr lang="el-GR" baseline="-25000" dirty="0" smtClean="0">
                <a:latin typeface="+mj-lt"/>
              </a:rPr>
              <a:t>τ</a:t>
            </a:r>
            <a:r>
              <a:rPr lang="en-US" baseline="-25000" dirty="0" smtClean="0">
                <a:latin typeface="+mj-lt"/>
              </a:rPr>
              <a:t> </a:t>
            </a:r>
            <a:r>
              <a:rPr lang="en-US" dirty="0" smtClean="0">
                <a:latin typeface="+mj-lt"/>
              </a:rPr>
              <a:t> </a:t>
            </a:r>
            <a:r>
              <a:rPr lang="el-GR" dirty="0" smtClean="0">
                <a:latin typeface="+mj-lt"/>
              </a:rPr>
              <a:t>≈</a:t>
            </a:r>
            <a:r>
              <a:rPr lang="en-US" dirty="0" smtClean="0">
                <a:latin typeface="+mj-lt"/>
              </a:rPr>
              <a:t>  1/(30 ×3 ×10</a:t>
            </a:r>
            <a:r>
              <a:rPr lang="en-US" baseline="30000" dirty="0" smtClean="0">
                <a:latin typeface="+mj-lt"/>
              </a:rPr>
              <a:t>6</a:t>
            </a:r>
            <a:r>
              <a:rPr lang="en-US" dirty="0" smtClean="0">
                <a:latin typeface="+mj-lt"/>
              </a:rPr>
              <a:t>) ≈ 10ns</a:t>
            </a:r>
          </a:p>
          <a:p>
            <a:r>
              <a:rPr lang="en-US" dirty="0" smtClean="0">
                <a:latin typeface="+mj-lt"/>
              </a:rPr>
              <a:t>Look for PDPs with significant multi-paths beyond  10 ns</a:t>
            </a:r>
          </a:p>
          <a:p>
            <a:pPr lvl="1"/>
            <a:r>
              <a:rPr lang="en-US" dirty="0" smtClean="0">
                <a:latin typeface="+mj-lt"/>
              </a:rPr>
              <a:t>Corresponding distances at which multi-paths become significant  is 3m ( d =</a:t>
            </a:r>
            <a:r>
              <a:rPr lang="en-US" dirty="0" err="1" smtClean="0">
                <a:latin typeface="+mj-lt"/>
              </a:rPr>
              <a:t>st</a:t>
            </a:r>
            <a:r>
              <a:rPr lang="en-US" dirty="0" smtClean="0">
                <a:latin typeface="+mj-lt"/>
              </a:rPr>
              <a:t> = 3×10</a:t>
            </a:r>
            <a:r>
              <a:rPr lang="en-US" baseline="30000" dirty="0" smtClean="0">
                <a:latin typeface="+mj-lt"/>
              </a:rPr>
              <a:t>8</a:t>
            </a:r>
            <a:r>
              <a:rPr lang="en-US" dirty="0" smtClean="0">
                <a:latin typeface="+mj-lt"/>
              </a:rPr>
              <a:t>×10×10</a:t>
            </a:r>
            <a:r>
              <a:rPr lang="en-US" baseline="30000" dirty="0" smtClean="0">
                <a:latin typeface="+mj-lt"/>
              </a:rPr>
              <a:t>-9</a:t>
            </a:r>
            <a:r>
              <a:rPr lang="en-US" dirty="0" smtClean="0">
                <a:latin typeface="+mj-lt"/>
              </a:rPr>
              <a:t>)</a:t>
            </a:r>
            <a:endParaRPr lang="en-US" baseline="30000" dirty="0" smtClean="0">
              <a:latin typeface="+mj-lt"/>
            </a:endParaRPr>
          </a:p>
          <a:p>
            <a:pPr lvl="1"/>
            <a:endParaRPr lang="en-US" dirty="0" smtClean="0">
              <a:latin typeface="+mj-lt"/>
            </a:endParaRPr>
          </a:p>
        </p:txBody>
      </p:sp>
      <p:sp>
        <p:nvSpPr>
          <p:cNvPr id="4" name="Date Placeholder 3"/>
          <p:cNvSpPr>
            <a:spLocks noGrp="1"/>
          </p:cNvSpPr>
          <p:nvPr>
            <p:ph type="dt" sz="half" idx="10"/>
          </p:nvPr>
        </p:nvSpPr>
        <p:spPr/>
        <p:txBody>
          <a:bodyPr/>
          <a:lstStyle/>
          <a:p>
            <a:r>
              <a:rPr lang="en-US" altLang="zh-CN" smtClean="0"/>
              <a:t>Jan.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Power Delay Profile Example</a:t>
            </a:r>
            <a:endParaRPr lang="en-US" dirty="0"/>
          </a:p>
        </p:txBody>
      </p:sp>
      <p:sp>
        <p:nvSpPr>
          <p:cNvPr id="3" name="Content Placeholder 2"/>
          <p:cNvSpPr>
            <a:spLocks noGrp="1"/>
          </p:cNvSpPr>
          <p:nvPr>
            <p:ph idx="1"/>
          </p:nvPr>
        </p:nvSpPr>
        <p:spPr>
          <a:xfrm>
            <a:off x="457200" y="1295401"/>
            <a:ext cx="8229600" cy="685799"/>
          </a:xfrm>
        </p:spPr>
        <p:txBody>
          <a:bodyPr/>
          <a:lstStyle/>
          <a:p>
            <a:r>
              <a:rPr lang="en-US" dirty="0" smtClean="0">
                <a:latin typeface="+mj-lt"/>
              </a:rPr>
              <a:t>ITU Models </a:t>
            </a:r>
            <a:endParaRPr lang="en-US" dirty="0">
              <a:latin typeface="+mj-lt"/>
            </a:endParaRPr>
          </a:p>
        </p:txBody>
      </p:sp>
      <p:graphicFrame>
        <p:nvGraphicFramePr>
          <p:cNvPr id="4" name="Table 3"/>
          <p:cNvGraphicFramePr>
            <a:graphicFrameLocks noGrp="1"/>
          </p:cNvGraphicFramePr>
          <p:nvPr/>
        </p:nvGraphicFramePr>
        <p:xfrm>
          <a:off x="2251710" y="2407920"/>
          <a:ext cx="4987290" cy="1706880"/>
        </p:xfrm>
        <a:graphic>
          <a:graphicData uri="http://schemas.openxmlformats.org/drawingml/2006/table">
            <a:tbl>
              <a:tblPr/>
              <a:tblGrid>
                <a:gridCol w="687902"/>
                <a:gridCol w="1474076"/>
                <a:gridCol w="1474076"/>
                <a:gridCol w="1351236"/>
              </a:tblGrid>
              <a:tr h="186194">
                <a:tc>
                  <a:txBody>
                    <a:bodyPr/>
                    <a:lstStyle/>
                    <a:p>
                      <a:pPr marL="0" marR="0" algn="ctr">
                        <a:spcBef>
                          <a:spcPts val="0"/>
                        </a:spcBef>
                        <a:spcAft>
                          <a:spcPts val="0"/>
                        </a:spcAft>
                      </a:pPr>
                      <a:r>
                        <a:rPr lang="en-US" sz="1400" dirty="0">
                          <a:latin typeface="TimesNewRoman"/>
                          <a:ea typeface="MS Mincho"/>
                          <a:cs typeface="TimesNewRoman"/>
                        </a:rPr>
                        <a:t>Tap</a:t>
                      </a:r>
                      <a:endParaRPr lang="en-US" sz="1400" dirty="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Relative delay (ns)</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Average power (dB)</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Doppler spectrum</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6194">
                <a:tc>
                  <a:txBody>
                    <a:bodyPr/>
                    <a:lstStyle/>
                    <a:p>
                      <a:pPr marL="0" marR="0" algn="ctr">
                        <a:spcBef>
                          <a:spcPts val="0"/>
                        </a:spcBef>
                        <a:spcAft>
                          <a:spcPts val="0"/>
                        </a:spcAft>
                      </a:pPr>
                      <a:r>
                        <a:rPr lang="en-US" sz="1400">
                          <a:latin typeface="TimesNewRoman"/>
                          <a:ea typeface="MS Mincho"/>
                          <a:cs typeface="TimesNewRoman"/>
                        </a:rPr>
                        <a:t>1</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NewRoman"/>
                          <a:ea typeface="MS Mincho"/>
                          <a:cs typeface="TimesNewRoman"/>
                        </a:rPr>
                        <a:t>0</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NewRoman"/>
                          <a:ea typeface="MS Mincho"/>
                          <a:cs typeface="TimesNewRoman"/>
                        </a:rPr>
                        <a:t>0</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NewRoman"/>
                          <a:ea typeface="MS Mincho"/>
                          <a:cs typeface="TimesNewRoman"/>
                        </a:rPr>
                        <a:t>flat</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r>
              <a:tr h="186194">
                <a:tc>
                  <a:txBody>
                    <a:bodyPr/>
                    <a:lstStyle/>
                    <a:p>
                      <a:pPr marL="0" marR="0" algn="ctr">
                        <a:spcBef>
                          <a:spcPts val="0"/>
                        </a:spcBef>
                        <a:spcAft>
                          <a:spcPts val="0"/>
                        </a:spcAft>
                      </a:pPr>
                      <a:r>
                        <a:rPr lang="en-US" sz="1400">
                          <a:latin typeface="TimesNewRoman"/>
                          <a:ea typeface="MS Mincho"/>
                          <a:cs typeface="TimesNewRoman"/>
                        </a:rPr>
                        <a:t>2</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50</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-3</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flat</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96662">
                <a:tc>
                  <a:txBody>
                    <a:bodyPr/>
                    <a:lstStyle/>
                    <a:p>
                      <a:pPr marL="0" marR="0" algn="ctr">
                        <a:spcBef>
                          <a:spcPts val="0"/>
                        </a:spcBef>
                        <a:spcAft>
                          <a:spcPts val="0"/>
                        </a:spcAft>
                      </a:pPr>
                      <a:r>
                        <a:rPr lang="en-US" sz="1400">
                          <a:latin typeface="TimesNewRoman"/>
                          <a:ea typeface="MS Mincho"/>
                          <a:cs typeface="TimesNewRoman"/>
                        </a:rPr>
                        <a:t>3</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110</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dirty="0">
                          <a:latin typeface="TimesNewRoman"/>
                          <a:ea typeface="MS Mincho"/>
                          <a:cs typeface="TimesNewRoman"/>
                        </a:rPr>
                        <a:t>-10</a:t>
                      </a:r>
                      <a:endParaRPr lang="en-US" sz="1400" dirty="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flat</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86194">
                <a:tc>
                  <a:txBody>
                    <a:bodyPr/>
                    <a:lstStyle/>
                    <a:p>
                      <a:pPr marL="0" marR="0" algn="ctr">
                        <a:spcBef>
                          <a:spcPts val="0"/>
                        </a:spcBef>
                        <a:spcAft>
                          <a:spcPts val="0"/>
                        </a:spcAft>
                      </a:pPr>
                      <a:r>
                        <a:rPr lang="en-US" sz="1400">
                          <a:latin typeface="TimesNewRoman"/>
                          <a:ea typeface="MS Mincho"/>
                          <a:cs typeface="TimesNewRoman"/>
                        </a:rPr>
                        <a:t>4</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170</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-18</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flat</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86194">
                <a:tc>
                  <a:txBody>
                    <a:bodyPr/>
                    <a:lstStyle/>
                    <a:p>
                      <a:pPr marL="0" marR="0" algn="ctr">
                        <a:spcBef>
                          <a:spcPts val="0"/>
                        </a:spcBef>
                        <a:spcAft>
                          <a:spcPts val="0"/>
                        </a:spcAft>
                      </a:pPr>
                      <a:r>
                        <a:rPr lang="en-US" sz="1400">
                          <a:latin typeface="TimesNewRoman"/>
                          <a:ea typeface="MS Mincho"/>
                          <a:cs typeface="TimesNewRoman"/>
                        </a:rPr>
                        <a:t>5</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290</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-26</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flat</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96662">
                <a:tc>
                  <a:txBody>
                    <a:bodyPr/>
                    <a:lstStyle/>
                    <a:p>
                      <a:pPr marL="0" marR="0" algn="ctr">
                        <a:spcBef>
                          <a:spcPts val="0"/>
                        </a:spcBef>
                        <a:spcAft>
                          <a:spcPts val="0"/>
                        </a:spcAft>
                      </a:pPr>
                      <a:r>
                        <a:rPr lang="en-US" sz="1400">
                          <a:latin typeface="TimesNewRoman"/>
                          <a:ea typeface="MS Mincho"/>
                          <a:cs typeface="TimesNewRoman"/>
                        </a:rPr>
                        <a:t>6</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310</a:t>
                      </a:r>
                      <a:endParaRPr lang="en-US" sz="1400">
                        <a:latin typeface="Times New Roman"/>
                        <a:ea typeface="Arial Unicode MS"/>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NewRoman"/>
                          <a:ea typeface="MS Mincho"/>
                          <a:cs typeface="TimesNewRoman"/>
                        </a:rPr>
                        <a:t>-32</a:t>
                      </a:r>
                      <a:endParaRPr lang="en-US" sz="1400" dirty="0">
                        <a:latin typeface="Times New Roman"/>
                        <a:ea typeface="Arial Unicode MS"/>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NewRoman"/>
                          <a:ea typeface="MS Mincho"/>
                          <a:cs typeface="TimesNewRoman"/>
                        </a:rPr>
                        <a:t>flat</a:t>
                      </a:r>
                      <a:endParaRPr lang="en-US" sz="1400" dirty="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609600" y="1981200"/>
            <a:ext cx="1519968" cy="307777"/>
          </a:xfrm>
          <a:prstGeom prst="rect">
            <a:avLst/>
          </a:prstGeom>
          <a:noFill/>
        </p:spPr>
        <p:txBody>
          <a:bodyPr wrap="none" rtlCol="0">
            <a:spAutoFit/>
          </a:bodyPr>
          <a:lstStyle/>
          <a:p>
            <a:r>
              <a:rPr lang="en-US" sz="1400" dirty="0" smtClean="0"/>
              <a:t>ITU Indoor Model</a:t>
            </a:r>
            <a:endParaRPr lang="en-US" sz="1400" dirty="0"/>
          </a:p>
        </p:txBody>
      </p:sp>
      <p:graphicFrame>
        <p:nvGraphicFramePr>
          <p:cNvPr id="6" name="Table 5"/>
          <p:cNvGraphicFramePr>
            <a:graphicFrameLocks noGrp="1"/>
          </p:cNvGraphicFramePr>
          <p:nvPr/>
        </p:nvGraphicFramePr>
        <p:xfrm>
          <a:off x="2446020" y="4876800"/>
          <a:ext cx="4640580" cy="1280160"/>
        </p:xfrm>
        <a:graphic>
          <a:graphicData uri="http://schemas.openxmlformats.org/drawingml/2006/table">
            <a:tbl>
              <a:tblPr/>
              <a:tblGrid>
                <a:gridCol w="640080"/>
                <a:gridCol w="1371600"/>
                <a:gridCol w="1371600"/>
                <a:gridCol w="1257300"/>
              </a:tblGrid>
              <a:tr h="158115">
                <a:tc>
                  <a:txBody>
                    <a:bodyPr/>
                    <a:lstStyle/>
                    <a:p>
                      <a:pPr marL="0" marR="0" algn="ctr">
                        <a:spcBef>
                          <a:spcPts val="0"/>
                        </a:spcBef>
                        <a:spcAft>
                          <a:spcPts val="0"/>
                        </a:spcAft>
                      </a:pPr>
                      <a:r>
                        <a:rPr lang="en-US" sz="1400" dirty="0">
                          <a:latin typeface="TimesNewRoman"/>
                          <a:ea typeface="MS Mincho"/>
                          <a:cs typeface="TimesNewRoman"/>
                        </a:rPr>
                        <a:t>Tap</a:t>
                      </a:r>
                      <a:endParaRPr lang="en-US" sz="1400" dirty="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Relative delay (ns)</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NewRoman"/>
                          <a:ea typeface="MS Mincho"/>
                          <a:cs typeface="TimesNewRoman"/>
                        </a:rPr>
                        <a:t>Average power (dB)</a:t>
                      </a:r>
                      <a:endParaRPr lang="en-US" sz="1400" dirty="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Doppler spectrum</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58115">
                <a:tc>
                  <a:txBody>
                    <a:bodyPr/>
                    <a:lstStyle/>
                    <a:p>
                      <a:pPr marL="0" marR="0" algn="ctr">
                        <a:spcBef>
                          <a:spcPts val="0"/>
                        </a:spcBef>
                        <a:spcAft>
                          <a:spcPts val="0"/>
                        </a:spcAft>
                      </a:pPr>
                      <a:r>
                        <a:rPr lang="en-US" sz="1400">
                          <a:latin typeface="TimesNewRoman"/>
                          <a:ea typeface="MS Mincho"/>
                          <a:cs typeface="TimesNewRoman"/>
                        </a:rPr>
                        <a:t>1</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NewRoman"/>
                          <a:ea typeface="MS Mincho"/>
                          <a:cs typeface="TimesNewRoman"/>
                        </a:rPr>
                        <a:t>0</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NewRoman"/>
                          <a:ea typeface="MS Mincho"/>
                          <a:cs typeface="TimesNewRoman"/>
                        </a:rPr>
                        <a:t>0</a:t>
                      </a:r>
                      <a:endParaRPr lang="en-US" sz="1400">
                        <a:latin typeface="Times New Roman"/>
                        <a:ea typeface="Arial Unicode MS"/>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latin typeface="TimesNewRoman"/>
                          <a:ea typeface="MS Mincho"/>
                          <a:cs typeface="TimesNewRoman"/>
                        </a:rPr>
                        <a:t>classic</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r>
              <a:tr h="158115">
                <a:tc>
                  <a:txBody>
                    <a:bodyPr/>
                    <a:lstStyle/>
                    <a:p>
                      <a:pPr marL="0" marR="0" algn="ctr">
                        <a:spcBef>
                          <a:spcPts val="0"/>
                        </a:spcBef>
                        <a:spcAft>
                          <a:spcPts val="0"/>
                        </a:spcAft>
                      </a:pPr>
                      <a:r>
                        <a:rPr lang="en-US" sz="1400" dirty="0">
                          <a:latin typeface="TimesNewRoman"/>
                          <a:ea typeface="MS Mincho"/>
                          <a:cs typeface="TimesNewRoman"/>
                        </a:rPr>
                        <a:t>2</a:t>
                      </a:r>
                      <a:endParaRPr lang="en-US" sz="1400" dirty="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110</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-9.7</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classic</a:t>
                      </a:r>
                      <a:endParaRPr lang="en-US" sz="140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67005">
                <a:tc>
                  <a:txBody>
                    <a:bodyPr/>
                    <a:lstStyle/>
                    <a:p>
                      <a:pPr marL="0" marR="0" algn="ctr">
                        <a:spcBef>
                          <a:spcPts val="0"/>
                        </a:spcBef>
                        <a:spcAft>
                          <a:spcPts val="0"/>
                        </a:spcAft>
                      </a:pPr>
                      <a:r>
                        <a:rPr lang="en-US" sz="1400">
                          <a:latin typeface="TimesNewRoman"/>
                          <a:ea typeface="MS Mincho"/>
                          <a:cs typeface="TimesNewRoman"/>
                        </a:rPr>
                        <a:t>3</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190</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a:latin typeface="TimesNewRoman"/>
                          <a:ea typeface="MS Mincho"/>
                          <a:cs typeface="TimesNewRoman"/>
                        </a:rPr>
                        <a:t>-19.2</a:t>
                      </a:r>
                      <a:endParaRPr lang="en-US" sz="1400">
                        <a:latin typeface="Times New Roman"/>
                        <a:ea typeface="Arial Unicode MS"/>
                        <a:cs typeface="Times New Roman"/>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1400" dirty="0">
                          <a:latin typeface="TimesNewRoman"/>
                          <a:ea typeface="MS Mincho"/>
                          <a:cs typeface="TimesNewRoman"/>
                        </a:rPr>
                        <a:t>classic</a:t>
                      </a:r>
                      <a:endParaRPr lang="en-US" sz="1400" dirty="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a:noFill/>
                    </a:lnB>
                  </a:tcPr>
                </a:tc>
              </a:tr>
              <a:tr h="158115">
                <a:tc>
                  <a:txBody>
                    <a:bodyPr/>
                    <a:lstStyle/>
                    <a:p>
                      <a:pPr marL="0" marR="0" algn="ctr">
                        <a:spcBef>
                          <a:spcPts val="0"/>
                        </a:spcBef>
                        <a:spcAft>
                          <a:spcPts val="0"/>
                        </a:spcAft>
                      </a:pPr>
                      <a:r>
                        <a:rPr lang="en-US" sz="1400">
                          <a:latin typeface="TimesNewRoman"/>
                          <a:ea typeface="MS Mincho"/>
                          <a:cs typeface="TimesNewRoman"/>
                        </a:rPr>
                        <a:t>4</a:t>
                      </a:r>
                      <a:endParaRPr lang="en-US" sz="1400">
                        <a:latin typeface="Times New Roman"/>
                        <a:ea typeface="Arial Unicode MS"/>
                        <a:cs typeface="Times New Roman"/>
                      </a:endParaRPr>
                    </a:p>
                  </a:txBody>
                  <a:tcPr marL="68580" marR="68580" marT="0" marB="0" anchor="ctr">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latin typeface="TimesNewRoman"/>
                          <a:ea typeface="MS Mincho"/>
                          <a:cs typeface="TimesNewRoman"/>
                        </a:rPr>
                        <a:t>410</a:t>
                      </a:r>
                      <a:endParaRPr lang="en-US" sz="1400">
                        <a:latin typeface="Times New Roman"/>
                        <a:ea typeface="Arial Unicode MS"/>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NewRoman"/>
                          <a:ea typeface="MS Mincho"/>
                          <a:cs typeface="TimesNewRoman"/>
                        </a:rPr>
                        <a:t>-22.8</a:t>
                      </a:r>
                      <a:endParaRPr lang="en-US" sz="1400" dirty="0">
                        <a:latin typeface="Times New Roman"/>
                        <a:ea typeface="Arial Unicode MS"/>
                        <a:cs typeface="Times New Roman"/>
                      </a:endParaRPr>
                    </a:p>
                  </a:txBody>
                  <a:tcPr marL="68580" marR="6858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latin typeface="TimesNewRoman"/>
                          <a:ea typeface="MS Mincho"/>
                          <a:cs typeface="TimesNewRoman"/>
                        </a:rPr>
                        <a:t>classic</a:t>
                      </a:r>
                      <a:endParaRPr lang="en-US" sz="1400" dirty="0">
                        <a:latin typeface="Times New Roman"/>
                        <a:ea typeface="Arial Unicode MS"/>
                        <a:cs typeface="Times New Roman"/>
                      </a:endParaRPr>
                    </a:p>
                  </a:txBody>
                  <a:tcPr marL="68580" marR="68580" marT="0"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762000" y="4431268"/>
            <a:ext cx="2930610" cy="307777"/>
          </a:xfrm>
          <a:prstGeom prst="rect">
            <a:avLst/>
          </a:prstGeom>
          <a:noFill/>
        </p:spPr>
        <p:txBody>
          <a:bodyPr wrap="none" rtlCol="0">
            <a:spAutoFit/>
          </a:bodyPr>
          <a:lstStyle/>
          <a:p>
            <a:r>
              <a:rPr lang="en-US" sz="1400" dirty="0" smtClean="0"/>
              <a:t>ITU Indoor to Outdoor and Pedestrian</a:t>
            </a:r>
            <a:endParaRPr lang="en-US" sz="1400" dirty="0"/>
          </a:p>
        </p:txBody>
      </p:sp>
      <p:sp>
        <p:nvSpPr>
          <p:cNvPr id="8" name="Date Placeholder 7"/>
          <p:cNvSpPr>
            <a:spLocks noGrp="1"/>
          </p:cNvSpPr>
          <p:nvPr>
            <p:ph type="dt" sz="half" idx="10"/>
          </p:nvPr>
        </p:nvSpPr>
        <p:spPr/>
        <p:txBody>
          <a:bodyPr/>
          <a:lstStyle/>
          <a:p>
            <a:r>
              <a:rPr lang="en-US" altLang="zh-CN" smtClean="0"/>
              <a:t>Jan.  2013</a:t>
            </a:r>
            <a:endParaRPr lang="en-US"/>
          </a:p>
        </p:txBody>
      </p:sp>
      <p:sp>
        <p:nvSpPr>
          <p:cNvPr id="9" name="Slide Number Placeholder 8"/>
          <p:cNvSpPr>
            <a:spLocks noGrp="1"/>
          </p:cNvSpPr>
          <p:nvPr>
            <p:ph type="sldNum" sz="quarter" idx="12"/>
          </p:nvPr>
        </p:nvSpPr>
        <p:spPr/>
        <p:txBody>
          <a:bodyPr/>
          <a:lstStyle/>
          <a:p>
            <a:r>
              <a:rPr lang="en-US" smtClean="0"/>
              <a:t>Slide </a:t>
            </a:r>
            <a:fld id="{3D7B28C0-BB67-4036-BA37-A1CE406089FA}"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sz="4000" dirty="0" smtClean="0"/>
              <a:t>Summary</a:t>
            </a:r>
            <a:endParaRPr lang="en-US" sz="4000" dirty="0"/>
          </a:p>
        </p:txBody>
      </p:sp>
      <p:sp>
        <p:nvSpPr>
          <p:cNvPr id="3" name="Content Placeholder 2"/>
          <p:cNvSpPr>
            <a:spLocks noGrp="1"/>
          </p:cNvSpPr>
          <p:nvPr>
            <p:ph idx="1"/>
          </p:nvPr>
        </p:nvSpPr>
        <p:spPr>
          <a:xfrm>
            <a:off x="685800" y="1676400"/>
            <a:ext cx="8077200" cy="4419600"/>
          </a:xfrm>
        </p:spPr>
        <p:txBody>
          <a:bodyPr/>
          <a:lstStyle/>
          <a:p>
            <a:r>
              <a:rPr lang="en-US" dirty="0" smtClean="0"/>
              <a:t>Categorized applications based on channel characteristics</a:t>
            </a:r>
          </a:p>
          <a:p>
            <a:r>
              <a:rPr lang="en-US" dirty="0" smtClean="0"/>
              <a:t>Approach to identifying </a:t>
            </a:r>
          </a:p>
          <a:p>
            <a:pPr lvl="1"/>
            <a:r>
              <a:rPr lang="en-US" dirty="0" smtClean="0"/>
              <a:t> Path loss models </a:t>
            </a:r>
          </a:p>
          <a:p>
            <a:pPr lvl="1"/>
            <a:r>
              <a:rPr lang="en-US" dirty="0" smtClean="0"/>
              <a:t> Impulse Response </a:t>
            </a:r>
          </a:p>
          <a:p>
            <a:r>
              <a:rPr lang="en-US" dirty="0" smtClean="0"/>
              <a:t>Future Work</a:t>
            </a:r>
          </a:p>
          <a:p>
            <a:pPr lvl="1"/>
            <a:r>
              <a:rPr lang="en-US" dirty="0" smtClean="0"/>
              <a:t>Specify suitable channel models for IEEE 802.15.4q</a:t>
            </a:r>
          </a:p>
        </p:txBody>
      </p:sp>
      <p:sp>
        <p:nvSpPr>
          <p:cNvPr id="4" name="Date Placeholder 3"/>
          <p:cNvSpPr>
            <a:spLocks noGrp="1"/>
          </p:cNvSpPr>
          <p:nvPr>
            <p:ph type="dt" sz="half" idx="10"/>
          </p:nvPr>
        </p:nvSpPr>
        <p:spPr/>
        <p:txBody>
          <a:bodyPr/>
          <a:lstStyle/>
          <a:p>
            <a:r>
              <a:rPr lang="en-US" altLang="zh-CN" smtClean="0"/>
              <a:t>Jan.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7620000" cy="1143000"/>
          </a:xfrm>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a:buNone/>
            </a:pPr>
            <a:r>
              <a:rPr lang="en-US" sz="1600" dirty="0" smtClean="0">
                <a:latin typeface="+mj-lt"/>
              </a:rPr>
              <a:t>1.     ITU-R P.1411-6 “Propagation methods for the planning of short range outdoor </a:t>
            </a:r>
            <a:r>
              <a:rPr lang="en-US" sz="1600" dirty="0" err="1" smtClean="0">
                <a:latin typeface="+mj-lt"/>
              </a:rPr>
              <a:t>radiocommunication</a:t>
            </a:r>
            <a:r>
              <a:rPr lang="en-US" sz="1600" dirty="0" smtClean="0">
                <a:latin typeface="+mj-lt"/>
              </a:rPr>
              <a:t> systems and radio local area networks in the frequency  range 300 MHz  to  100 GHz” 02/2012</a:t>
            </a:r>
          </a:p>
          <a:p>
            <a:pPr>
              <a:buAutoNum type="arabicPeriod" startAt="2"/>
            </a:pPr>
            <a:r>
              <a:rPr lang="en-US" sz="1600" dirty="0" smtClean="0">
                <a:latin typeface="+mj-lt"/>
              </a:rPr>
              <a:t>ITU-R P.1238-7 “Propagation data and prediction methods for the planning of indoor </a:t>
            </a:r>
            <a:r>
              <a:rPr lang="en-US" sz="1600" dirty="0" err="1" smtClean="0">
                <a:latin typeface="+mj-lt"/>
              </a:rPr>
              <a:t>radiocommunication</a:t>
            </a:r>
            <a:r>
              <a:rPr lang="en-US" sz="1600" dirty="0" smtClean="0">
                <a:latin typeface="+mj-lt"/>
              </a:rPr>
              <a:t> systems and radio local area networks in the frequency range 900 MHz to 100 GHz” 02/2012</a:t>
            </a:r>
          </a:p>
          <a:p>
            <a:pPr>
              <a:buAutoNum type="arabicPeriod" startAt="2"/>
            </a:pPr>
            <a:r>
              <a:rPr lang="en-US" sz="1600" dirty="0" smtClean="0">
                <a:latin typeface="+mj-lt"/>
              </a:rPr>
              <a:t>Marco Hernandez et al, “</a:t>
            </a:r>
            <a:r>
              <a:rPr lang="fr-FR" sz="1600" dirty="0" smtClean="0">
                <a:latin typeface="+mj-lt"/>
              </a:rPr>
              <a:t>Channel </a:t>
            </a:r>
            <a:r>
              <a:rPr lang="en-US" sz="1600" dirty="0" smtClean="0">
                <a:latin typeface="+mj-lt"/>
              </a:rPr>
              <a:t>models</a:t>
            </a:r>
            <a:r>
              <a:rPr lang="fr-FR" sz="1600" dirty="0" smtClean="0">
                <a:latin typeface="+mj-lt"/>
              </a:rPr>
              <a:t> for TG8</a:t>
            </a:r>
            <a:r>
              <a:rPr lang="en-US" sz="1600" dirty="0" smtClean="0">
                <a:latin typeface="+mj-lt"/>
              </a:rPr>
              <a:t>” IEEE P802.15 Working Group for Wireless Personal Area Networks (WPANs), Sept 2012</a:t>
            </a:r>
          </a:p>
          <a:p>
            <a:pPr>
              <a:buAutoNum type="arabicPeriod" startAt="2"/>
            </a:pPr>
            <a:r>
              <a:rPr lang="en-US" sz="1600" dirty="0" smtClean="0">
                <a:latin typeface="+mj-lt"/>
              </a:rPr>
              <a:t>Seidel  P and </a:t>
            </a:r>
            <a:r>
              <a:rPr lang="en-US" sz="1600" dirty="0" err="1" smtClean="0">
                <a:latin typeface="+mj-lt"/>
              </a:rPr>
              <a:t>Rappaport</a:t>
            </a:r>
            <a:r>
              <a:rPr lang="en-US" sz="1600" dirty="0" smtClean="0">
                <a:latin typeface="+mj-lt"/>
              </a:rPr>
              <a:t> T.S, “914 MHz Path Loss Prediction Models for Indoor Wireless Communications in Multi-floored Buildings” IEEE Transactions on Antennas and Propagation, vol. 40, no. 2, Feb. 1992</a:t>
            </a:r>
          </a:p>
          <a:p>
            <a:pPr>
              <a:buFont typeface="Arial" pitchFamily="34" charset="0"/>
              <a:buAutoNum type="arabicPeriod" startAt="2"/>
            </a:pPr>
            <a:r>
              <a:rPr lang="en-US" sz="1600" dirty="0" err="1" smtClean="0">
                <a:latin typeface="+mj-lt"/>
              </a:rPr>
              <a:t>Chunhui</a:t>
            </a:r>
            <a:r>
              <a:rPr lang="en-US" sz="1600" dirty="0" smtClean="0">
                <a:latin typeface="+mj-lt"/>
              </a:rPr>
              <a:t> (Allan) Zhu , Betty Zhao, </a:t>
            </a:r>
            <a:r>
              <a:rPr lang="en-US" sz="1600" dirty="0" err="1" smtClean="0">
                <a:latin typeface="+mj-lt"/>
              </a:rPr>
              <a:t>Hou</a:t>
            </a:r>
            <a:r>
              <a:rPr lang="en-US" sz="1600" dirty="0" smtClean="0">
                <a:latin typeface="+mj-lt"/>
              </a:rPr>
              <a:t>-Cheng Tang  “Applications of ULP Wireless Sensors” ” IEEE P802.15 Working Group for Wireless Personal Area Networks (WPANs), May 2012</a:t>
            </a:r>
          </a:p>
          <a:p>
            <a:pPr>
              <a:buAutoNum type="arabicPeriod" startAt="2"/>
            </a:pPr>
            <a:endParaRPr lang="en-US" sz="1600" dirty="0" smtClean="0">
              <a:latin typeface="+mj-lt"/>
            </a:endParaRPr>
          </a:p>
          <a:p>
            <a:pPr>
              <a:buNone/>
            </a:pPr>
            <a:endParaRPr lang="en-US" sz="1600" dirty="0">
              <a:latin typeface="+mj-lt"/>
            </a:endParaRPr>
          </a:p>
        </p:txBody>
      </p:sp>
      <p:sp>
        <p:nvSpPr>
          <p:cNvPr id="4" name="Date Placeholder 3"/>
          <p:cNvSpPr>
            <a:spLocks noGrp="1"/>
          </p:cNvSpPr>
          <p:nvPr>
            <p:ph type="dt" sz="half" idx="10"/>
          </p:nvPr>
        </p:nvSpPr>
        <p:spPr/>
        <p:txBody>
          <a:bodyPr/>
          <a:lstStyle/>
          <a:p>
            <a:r>
              <a:rPr lang="en-US" altLang="zh-CN" smtClean="0"/>
              <a:t>Jan.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zh-CN" smtClean="0"/>
              <a:t>Jan.  2013</a:t>
            </a:r>
            <a:endParaRPr lang="en-US" dirty="0"/>
          </a:p>
        </p:txBody>
      </p:sp>
      <p:sp>
        <p:nvSpPr>
          <p:cNvPr id="3" name="Slide Number Placeholder 2"/>
          <p:cNvSpPr>
            <a:spLocks noGrp="1"/>
          </p:cNvSpPr>
          <p:nvPr>
            <p:ph type="sldNum" sz="quarter" idx="12"/>
          </p:nvPr>
        </p:nvSpPr>
        <p:spPr/>
        <p:txBody>
          <a:bodyPr/>
          <a:lstStyle/>
          <a:p>
            <a:r>
              <a:rPr lang="en-US" smtClean="0"/>
              <a:t>Slide </a:t>
            </a:r>
            <a:fld id="{437FD4E9-F2DD-4ECA-A3B9-29AD70F5D8FD}" type="slidenum">
              <a:rPr lang="en-US" smtClean="0"/>
              <a:pPr/>
              <a:t>2</a:t>
            </a:fld>
            <a:endParaRPr lang="en-US"/>
          </a:p>
        </p:txBody>
      </p:sp>
      <p:sp>
        <p:nvSpPr>
          <p:cNvPr id="4" name="Rectangle 3"/>
          <p:cNvSpPr/>
          <p:nvPr/>
        </p:nvSpPr>
        <p:spPr>
          <a:xfrm>
            <a:off x="872984" y="2514600"/>
            <a:ext cx="7204216" cy="1446550"/>
          </a:xfrm>
          <a:prstGeom prst="rect">
            <a:avLst/>
          </a:prstGeom>
        </p:spPr>
        <p:txBody>
          <a:bodyPr wrap="none">
            <a:spAutoFit/>
          </a:bodyPr>
          <a:lstStyle/>
          <a:p>
            <a:pPr algn="ctr" eaLnBrk="0" hangingPunct="0"/>
            <a:r>
              <a:rPr lang="en-US" sz="4400" dirty="0" smtClean="0"/>
              <a:t>Applications and Channels for </a:t>
            </a:r>
          </a:p>
          <a:p>
            <a:pPr algn="ctr" eaLnBrk="0" hangingPunct="0"/>
            <a:r>
              <a:rPr lang="en-US" sz="4400" dirty="0" smtClean="0"/>
              <a:t> ULP Communications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620000" cy="1143000"/>
          </a:xfrm>
        </p:spPr>
        <p:txBody>
          <a:bodyPr/>
          <a:lstStyle/>
          <a:p>
            <a:r>
              <a:rPr lang="en-US" sz="4000" dirty="0" smtClean="0"/>
              <a:t>Outline</a:t>
            </a:r>
            <a:endParaRPr lang="en-US" sz="4000" dirty="0"/>
          </a:p>
        </p:txBody>
      </p:sp>
      <p:sp>
        <p:nvSpPr>
          <p:cNvPr id="3" name="Content Placeholder 2"/>
          <p:cNvSpPr>
            <a:spLocks noGrp="1"/>
          </p:cNvSpPr>
          <p:nvPr>
            <p:ph idx="1"/>
          </p:nvPr>
        </p:nvSpPr>
        <p:spPr>
          <a:xfrm>
            <a:off x="685800" y="1600200"/>
            <a:ext cx="7772400" cy="4419600"/>
          </a:xfrm>
        </p:spPr>
        <p:txBody>
          <a:bodyPr>
            <a:normAutofit lnSpcReduction="10000"/>
          </a:bodyPr>
          <a:lstStyle/>
          <a:p>
            <a:r>
              <a:rPr lang="en-US" dirty="0" smtClean="0">
                <a:latin typeface="+mj-lt"/>
              </a:rPr>
              <a:t>Objective</a:t>
            </a:r>
          </a:p>
          <a:p>
            <a:r>
              <a:rPr lang="en-US" dirty="0" smtClean="0">
                <a:latin typeface="+mj-lt"/>
              </a:rPr>
              <a:t>Considerations from Application Scenarios</a:t>
            </a:r>
          </a:p>
          <a:p>
            <a:r>
              <a:rPr lang="en-US" dirty="0" smtClean="0">
                <a:latin typeface="+mj-lt"/>
              </a:rPr>
              <a:t>Observations</a:t>
            </a:r>
          </a:p>
          <a:p>
            <a:r>
              <a:rPr lang="en-US" dirty="0" smtClean="0">
                <a:latin typeface="+mj-lt"/>
              </a:rPr>
              <a:t>Path loss Model</a:t>
            </a:r>
          </a:p>
          <a:p>
            <a:pPr lvl="1"/>
            <a:r>
              <a:rPr lang="en-US" dirty="0" smtClean="0">
                <a:latin typeface="+mj-lt"/>
              </a:rPr>
              <a:t>Path loss Model Example</a:t>
            </a:r>
          </a:p>
          <a:p>
            <a:r>
              <a:rPr lang="en-US" dirty="0" smtClean="0">
                <a:latin typeface="+mj-lt"/>
              </a:rPr>
              <a:t>Small Scale Fading</a:t>
            </a:r>
          </a:p>
          <a:p>
            <a:pPr lvl="1"/>
            <a:r>
              <a:rPr lang="en-US" dirty="0" smtClean="0">
                <a:latin typeface="+mj-lt"/>
              </a:rPr>
              <a:t> Choosing power delay profiles</a:t>
            </a:r>
          </a:p>
          <a:p>
            <a:r>
              <a:rPr lang="en-US" dirty="0" smtClean="0">
                <a:latin typeface="+mj-lt"/>
              </a:rPr>
              <a:t>References</a:t>
            </a:r>
          </a:p>
          <a:p>
            <a:endParaRPr lang="en-US" dirty="0" smtClean="0">
              <a:latin typeface="+mj-lt"/>
            </a:endParaRPr>
          </a:p>
          <a:p>
            <a:pPr>
              <a:buNone/>
            </a:pPr>
            <a:endParaRPr lang="en-US" dirty="0">
              <a:latin typeface="+mj-lt"/>
            </a:endParaRPr>
          </a:p>
        </p:txBody>
      </p:sp>
      <p:sp>
        <p:nvSpPr>
          <p:cNvPr id="4" name="Date Placeholder 3"/>
          <p:cNvSpPr>
            <a:spLocks noGrp="1"/>
          </p:cNvSpPr>
          <p:nvPr>
            <p:ph type="dt" sz="half" idx="10"/>
          </p:nvPr>
        </p:nvSpPr>
        <p:spPr/>
        <p:txBody>
          <a:bodyPr/>
          <a:lstStyle/>
          <a:p>
            <a:r>
              <a:rPr lang="en-US" altLang="zh-CN" smtClean="0"/>
              <a:t>Jan.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620000" cy="1143000"/>
          </a:xfrm>
        </p:spPr>
        <p:txBody>
          <a:bodyPr/>
          <a:lstStyle/>
          <a:p>
            <a:r>
              <a:rPr lang="en-US" sz="4000" dirty="0" smtClean="0"/>
              <a:t>Objective</a:t>
            </a:r>
            <a:r>
              <a:rPr lang="en-US" dirty="0" smtClean="0"/>
              <a:t> </a:t>
            </a:r>
            <a:endParaRPr lang="en-US" dirty="0"/>
          </a:p>
        </p:txBody>
      </p:sp>
      <p:sp>
        <p:nvSpPr>
          <p:cNvPr id="3" name="Content Placeholder 2"/>
          <p:cNvSpPr>
            <a:spLocks noGrp="1"/>
          </p:cNvSpPr>
          <p:nvPr>
            <p:ph idx="1"/>
          </p:nvPr>
        </p:nvSpPr>
        <p:spPr>
          <a:xfrm>
            <a:off x="304800" y="1676400"/>
            <a:ext cx="8458200" cy="4495800"/>
          </a:xfrm>
        </p:spPr>
        <p:txBody>
          <a:bodyPr/>
          <a:lstStyle/>
          <a:p>
            <a:r>
              <a:rPr lang="en-US" dirty="0" smtClean="0">
                <a:latin typeface="+mj-lt"/>
              </a:rPr>
              <a:t>Categorize Applications </a:t>
            </a:r>
          </a:p>
          <a:p>
            <a:pPr lvl="1"/>
            <a:r>
              <a:rPr lang="en-US" dirty="0" smtClean="0">
                <a:latin typeface="+mj-lt"/>
              </a:rPr>
              <a:t>Based on Channel Characteristics</a:t>
            </a:r>
          </a:p>
          <a:p>
            <a:r>
              <a:rPr lang="en-US" dirty="0" smtClean="0">
                <a:latin typeface="+mj-lt"/>
              </a:rPr>
              <a:t> Approach to identifying channel models</a:t>
            </a:r>
          </a:p>
          <a:p>
            <a:pPr lvl="1"/>
            <a:r>
              <a:rPr lang="en-US" dirty="0" smtClean="0">
                <a:latin typeface="+mj-lt"/>
              </a:rPr>
              <a:t>Path loss models </a:t>
            </a:r>
          </a:p>
          <a:p>
            <a:pPr lvl="1"/>
            <a:r>
              <a:rPr lang="en-US" dirty="0" smtClean="0">
                <a:latin typeface="+mj-lt"/>
              </a:rPr>
              <a:t>Impulse Response</a:t>
            </a:r>
          </a:p>
          <a:p>
            <a:r>
              <a:rPr lang="en-US" dirty="0" smtClean="0">
                <a:latin typeface="+mj-lt"/>
              </a:rPr>
              <a:t>Purpose </a:t>
            </a:r>
          </a:p>
          <a:p>
            <a:pPr lvl="1"/>
            <a:r>
              <a:rPr lang="en-US" dirty="0" smtClean="0">
                <a:latin typeface="+mj-lt"/>
              </a:rPr>
              <a:t>Fair comparison of the proposals</a:t>
            </a:r>
          </a:p>
          <a:p>
            <a:pPr lvl="1"/>
            <a:r>
              <a:rPr lang="en-US" dirty="0" smtClean="0">
                <a:latin typeface="+mj-lt"/>
              </a:rPr>
              <a:t>System Evaluation</a:t>
            </a:r>
          </a:p>
        </p:txBody>
      </p:sp>
      <p:sp>
        <p:nvSpPr>
          <p:cNvPr id="4" name="Date Placeholder 3"/>
          <p:cNvSpPr>
            <a:spLocks noGrp="1"/>
          </p:cNvSpPr>
          <p:nvPr>
            <p:ph type="dt" sz="half" idx="10"/>
          </p:nvPr>
        </p:nvSpPr>
        <p:spPr/>
        <p:txBody>
          <a:bodyPr/>
          <a:lstStyle/>
          <a:p>
            <a:r>
              <a:rPr lang="en-US" altLang="zh-CN" smtClean="0"/>
              <a:t>Jan.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143000"/>
          </a:xfrm>
        </p:spPr>
        <p:txBody>
          <a:bodyPr>
            <a:normAutofit/>
          </a:bodyPr>
          <a:lstStyle/>
          <a:p>
            <a:r>
              <a:rPr lang="en-US" dirty="0" smtClean="0"/>
              <a:t>Considerations from Application Scenarios</a:t>
            </a:r>
            <a:endParaRPr lang="en-US" dirty="0"/>
          </a:p>
        </p:txBody>
      </p:sp>
      <p:graphicFrame>
        <p:nvGraphicFramePr>
          <p:cNvPr id="4" name="Table 3"/>
          <p:cNvGraphicFramePr>
            <a:graphicFrameLocks noGrp="1"/>
          </p:cNvGraphicFramePr>
          <p:nvPr/>
        </p:nvGraphicFramePr>
        <p:xfrm>
          <a:off x="457200" y="1320800"/>
          <a:ext cx="8305800" cy="4927600"/>
        </p:xfrm>
        <a:graphic>
          <a:graphicData uri="http://schemas.openxmlformats.org/drawingml/2006/table">
            <a:tbl>
              <a:tblPr firstRow="1" bandRow="1">
                <a:tableStyleId>{5C22544A-7EE6-4342-B048-85BDC9FD1C3A}</a:tableStyleId>
              </a:tblPr>
              <a:tblGrid>
                <a:gridCol w="444954"/>
                <a:gridCol w="1409019"/>
                <a:gridCol w="815748"/>
                <a:gridCol w="889907"/>
                <a:gridCol w="631371"/>
                <a:gridCol w="762000"/>
                <a:gridCol w="1066800"/>
                <a:gridCol w="1066800"/>
                <a:gridCol w="1219201"/>
              </a:tblGrid>
              <a:tr h="370840">
                <a:tc>
                  <a:txBody>
                    <a:bodyPr/>
                    <a:lstStyle/>
                    <a:p>
                      <a:r>
                        <a:rPr lang="en-US" sz="1200" dirty="0" smtClean="0"/>
                        <a:t>No</a:t>
                      </a:r>
                      <a:endParaRPr lang="en-US" sz="1200" dirty="0"/>
                    </a:p>
                  </a:txBody>
                  <a:tcPr/>
                </a:tc>
                <a:tc>
                  <a:txBody>
                    <a:bodyPr/>
                    <a:lstStyle/>
                    <a:p>
                      <a:r>
                        <a:rPr lang="en-US" sz="1200" dirty="0" smtClean="0"/>
                        <a:t>Applications</a:t>
                      </a:r>
                      <a:endParaRPr lang="en-US" sz="1200" dirty="0"/>
                    </a:p>
                  </a:txBody>
                  <a:tcPr/>
                </a:tc>
                <a:tc>
                  <a:txBody>
                    <a:bodyPr/>
                    <a:lstStyle/>
                    <a:p>
                      <a:r>
                        <a:rPr lang="en-US" sz="1200" dirty="0" smtClean="0"/>
                        <a:t>Indoor</a:t>
                      </a:r>
                      <a:endParaRPr lang="en-US" sz="1200" dirty="0"/>
                    </a:p>
                  </a:txBody>
                  <a:tcPr/>
                </a:tc>
                <a:tc>
                  <a:txBody>
                    <a:bodyPr/>
                    <a:lstStyle/>
                    <a:p>
                      <a:r>
                        <a:rPr lang="en-US" sz="1200" dirty="0" smtClean="0"/>
                        <a:t>Outdoor</a:t>
                      </a:r>
                      <a:endParaRPr lang="en-US" sz="1200" dirty="0"/>
                    </a:p>
                  </a:txBody>
                  <a:tcPr/>
                </a:tc>
                <a:tc>
                  <a:txBody>
                    <a:bodyPr/>
                    <a:lstStyle/>
                    <a:p>
                      <a:r>
                        <a:rPr lang="en-US" sz="1200" dirty="0" smtClean="0"/>
                        <a:t>LOS</a:t>
                      </a:r>
                      <a:endParaRPr lang="en-US" sz="1200" dirty="0"/>
                    </a:p>
                  </a:txBody>
                  <a:tcPr/>
                </a:tc>
                <a:tc>
                  <a:txBody>
                    <a:bodyPr/>
                    <a:lstStyle/>
                    <a:p>
                      <a:r>
                        <a:rPr lang="en-US" sz="1200" dirty="0" smtClean="0"/>
                        <a:t>NLOS</a:t>
                      </a:r>
                      <a:endParaRPr lang="en-US" sz="1200" dirty="0"/>
                    </a:p>
                  </a:txBody>
                  <a:tcPr/>
                </a:tc>
                <a:tc>
                  <a:txBody>
                    <a:bodyPr/>
                    <a:lstStyle/>
                    <a:p>
                      <a:r>
                        <a:rPr lang="en-US" sz="1200" dirty="0" smtClean="0"/>
                        <a:t>Shadowing </a:t>
                      </a:r>
                      <a:endParaRPr lang="en-US" sz="1200" dirty="0"/>
                    </a:p>
                  </a:txBody>
                  <a:tcPr/>
                </a:tc>
                <a:tc>
                  <a:txBody>
                    <a:bodyPr/>
                    <a:lstStyle/>
                    <a:p>
                      <a:r>
                        <a:rPr lang="en-US" sz="1200" dirty="0" smtClean="0"/>
                        <a:t>Range</a:t>
                      </a:r>
                      <a:r>
                        <a:rPr lang="en-US" sz="1200" baseline="0" dirty="0" smtClean="0"/>
                        <a:t> (m)</a:t>
                      </a:r>
                      <a:endParaRPr lang="en-US" sz="1200" dirty="0"/>
                    </a:p>
                  </a:txBody>
                  <a:tcPr/>
                </a:tc>
                <a:tc>
                  <a:txBody>
                    <a:bodyPr/>
                    <a:lstStyle/>
                    <a:p>
                      <a:r>
                        <a:rPr lang="en-US" sz="1200" dirty="0" smtClean="0"/>
                        <a:t>Comments</a:t>
                      </a:r>
                      <a:endParaRPr lang="en-US" sz="1200" dirty="0"/>
                    </a:p>
                  </a:txBody>
                  <a:tcPr/>
                </a:tc>
              </a:tr>
              <a:tr h="370840">
                <a:tc>
                  <a:txBody>
                    <a:bodyPr/>
                    <a:lstStyle/>
                    <a:p>
                      <a:r>
                        <a:rPr lang="en-US" sz="1200" dirty="0" smtClean="0"/>
                        <a:t>1</a:t>
                      </a:r>
                      <a:endParaRPr lang="en-US" sz="1200" dirty="0"/>
                    </a:p>
                  </a:txBody>
                  <a:tcPr/>
                </a:tc>
                <a:tc>
                  <a:txBody>
                    <a:bodyPr/>
                    <a:lstStyle/>
                    <a:p>
                      <a:r>
                        <a:rPr lang="en-US" sz="1200" dirty="0" smtClean="0"/>
                        <a:t>Smart Utility</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Low</a:t>
                      </a:r>
                      <a:endParaRPr lang="en-US" sz="1200" dirty="0"/>
                    </a:p>
                  </a:txBody>
                  <a:tcPr/>
                </a:tc>
                <a:tc>
                  <a:txBody>
                    <a:bodyPr/>
                    <a:lstStyle/>
                    <a:p>
                      <a:r>
                        <a:rPr lang="en-US" sz="1200" dirty="0" smtClean="0"/>
                        <a:t>&lt; </a:t>
                      </a:r>
                      <a:r>
                        <a:rPr lang="en-US" sz="1200" baseline="0" dirty="0" smtClean="0"/>
                        <a:t>50m</a:t>
                      </a:r>
                      <a:endParaRPr lang="en-US" sz="1200" dirty="0"/>
                    </a:p>
                  </a:txBody>
                  <a:tcPr/>
                </a:tc>
                <a:tc>
                  <a:txBody>
                    <a:bodyPr/>
                    <a:lstStyle/>
                    <a:p>
                      <a:endParaRPr lang="en-US" sz="1200"/>
                    </a:p>
                  </a:txBody>
                  <a:tcPr/>
                </a:tc>
              </a:tr>
              <a:tr h="370840">
                <a:tc>
                  <a:txBody>
                    <a:bodyPr/>
                    <a:lstStyle/>
                    <a:p>
                      <a:r>
                        <a:rPr lang="en-US" sz="1200" dirty="0" smtClean="0"/>
                        <a:t>2</a:t>
                      </a:r>
                      <a:endParaRPr lang="en-US" sz="1200" dirty="0"/>
                    </a:p>
                  </a:txBody>
                  <a:tcPr/>
                </a:tc>
                <a:tc>
                  <a:txBody>
                    <a:bodyPr/>
                    <a:lstStyle/>
                    <a:p>
                      <a:r>
                        <a:rPr lang="en-US" sz="1200" dirty="0" smtClean="0"/>
                        <a:t>Building </a:t>
                      </a:r>
                    </a:p>
                    <a:p>
                      <a:r>
                        <a:rPr lang="en-US" sz="1200" dirty="0" smtClean="0"/>
                        <a:t>Automation</a:t>
                      </a:r>
                      <a:endParaRPr lang="en-US" sz="1200" dirty="0"/>
                    </a:p>
                  </a:txBody>
                  <a:tcPr/>
                </a:tc>
                <a:tc>
                  <a:txBody>
                    <a:bodyPr/>
                    <a:lstStyle/>
                    <a:p>
                      <a:pPr marL="0" algn="l" defTabSz="914400" rtl="0" eaLnBrk="1" latinLnBrk="0" hangingPunct="1"/>
                      <a:r>
                        <a:rPr lang="en-US" sz="1200" kern="1200" dirty="0" smtClean="0">
                          <a:solidFill>
                            <a:schemeClr val="dk1"/>
                          </a:solidFill>
                          <a:latin typeface="+mn-lt"/>
                          <a:ea typeface="+mn-ea"/>
                          <a:cs typeface="+mn-cs"/>
                        </a:rPr>
                        <a:t>Yes</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dirty="0" smtClean="0">
                          <a:solidFill>
                            <a:schemeClr val="dk1"/>
                          </a:solidFill>
                          <a:latin typeface="+mn-lt"/>
                          <a:ea typeface="+mn-ea"/>
                          <a:cs typeface="+mn-cs"/>
                        </a:rPr>
                        <a:t>No</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dirty="0" smtClean="0">
                          <a:solidFill>
                            <a:schemeClr val="dk1"/>
                          </a:solidFill>
                          <a:latin typeface="+mn-lt"/>
                          <a:ea typeface="+mn-ea"/>
                          <a:cs typeface="+mn-cs"/>
                        </a:rPr>
                        <a:t>Yes</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dirty="0" smtClean="0">
                          <a:solidFill>
                            <a:schemeClr val="dk1"/>
                          </a:solidFill>
                          <a:latin typeface="+mn-lt"/>
                          <a:ea typeface="+mn-ea"/>
                          <a:cs typeface="+mn-cs"/>
                        </a:rPr>
                        <a:t>Yes</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dirty="0" smtClean="0">
                          <a:solidFill>
                            <a:schemeClr val="dk1"/>
                          </a:solidFill>
                          <a:latin typeface="+mn-lt"/>
                          <a:ea typeface="+mn-ea"/>
                          <a:cs typeface="+mn-cs"/>
                        </a:rPr>
                        <a:t>Low</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sz="1200" kern="1200" dirty="0" smtClean="0">
                          <a:solidFill>
                            <a:schemeClr val="dk1"/>
                          </a:solidFill>
                          <a:latin typeface="+mn-lt"/>
                          <a:ea typeface="+mn-ea"/>
                          <a:cs typeface="+mn-cs"/>
                        </a:rPr>
                        <a:t>5 m to </a:t>
                      </a:r>
                    </a:p>
                    <a:p>
                      <a:pPr marL="0" algn="l" defTabSz="914400" rtl="0" eaLnBrk="1" latinLnBrk="0" hangingPunct="1"/>
                      <a:r>
                        <a:rPr lang="en-US" sz="1200" kern="1200" dirty="0" smtClean="0">
                          <a:solidFill>
                            <a:schemeClr val="dk1"/>
                          </a:solidFill>
                          <a:latin typeface="+mn-lt"/>
                          <a:ea typeface="+mn-ea"/>
                          <a:cs typeface="+mn-cs"/>
                        </a:rPr>
                        <a:t>50 m</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endParaRPr lang="en-US" sz="1200" kern="1200" dirty="0">
                        <a:solidFill>
                          <a:schemeClr val="dk1"/>
                        </a:solidFill>
                        <a:latin typeface="+mn-lt"/>
                        <a:ea typeface="+mn-ea"/>
                        <a:cs typeface="+mn-cs"/>
                      </a:endParaRPr>
                    </a:p>
                  </a:txBody>
                  <a:tcPr/>
                </a:tc>
              </a:tr>
              <a:tr h="370840">
                <a:tc>
                  <a:txBody>
                    <a:bodyPr/>
                    <a:lstStyle/>
                    <a:p>
                      <a:r>
                        <a:rPr lang="en-US" sz="1200" dirty="0" smtClean="0"/>
                        <a:t>3</a:t>
                      </a:r>
                      <a:endParaRPr lang="en-US" sz="1200" dirty="0"/>
                    </a:p>
                  </a:txBody>
                  <a:tcPr/>
                </a:tc>
                <a:tc>
                  <a:txBody>
                    <a:bodyPr/>
                    <a:lstStyle/>
                    <a:p>
                      <a:r>
                        <a:rPr lang="en-US" sz="1200" dirty="0" smtClean="0"/>
                        <a:t>Inventory and Warehouse Management</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Low</a:t>
                      </a:r>
                      <a:endParaRPr lang="en-US" sz="1200" dirty="0"/>
                    </a:p>
                  </a:txBody>
                  <a:tcPr/>
                </a:tc>
                <a:tc>
                  <a:txBody>
                    <a:bodyPr/>
                    <a:lstStyle/>
                    <a:p>
                      <a:r>
                        <a:rPr lang="en-US" sz="1200" dirty="0" smtClean="0"/>
                        <a:t>&lt;</a:t>
                      </a:r>
                      <a:r>
                        <a:rPr lang="en-US" sz="1200" baseline="0" dirty="0" smtClean="0"/>
                        <a:t> 100 m</a:t>
                      </a:r>
                      <a:endParaRPr lang="en-US" sz="1200" dirty="0"/>
                    </a:p>
                  </a:txBody>
                  <a:tcPr/>
                </a:tc>
                <a:tc>
                  <a:txBody>
                    <a:bodyPr/>
                    <a:lstStyle/>
                    <a:p>
                      <a:r>
                        <a:rPr lang="en-US" sz="1200" dirty="0" smtClean="0"/>
                        <a:t>Corridor Fading</a:t>
                      </a:r>
                      <a:endParaRPr lang="en-US" sz="1200" dirty="0"/>
                    </a:p>
                  </a:txBody>
                  <a:tcPr/>
                </a:tc>
              </a:tr>
              <a:tr h="370840">
                <a:tc>
                  <a:txBody>
                    <a:bodyPr/>
                    <a:lstStyle/>
                    <a:p>
                      <a:r>
                        <a:rPr lang="en-US" sz="1200" dirty="0" smtClean="0"/>
                        <a:t>4</a:t>
                      </a:r>
                      <a:endParaRPr lang="en-US" sz="1200" dirty="0"/>
                    </a:p>
                  </a:txBody>
                  <a:tcPr/>
                </a:tc>
                <a:tc>
                  <a:txBody>
                    <a:bodyPr/>
                    <a:lstStyle/>
                    <a:p>
                      <a:r>
                        <a:rPr lang="en-US" sz="1200" dirty="0" smtClean="0"/>
                        <a:t>Medical  and Healthcare</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Low</a:t>
                      </a:r>
                      <a:endParaRPr lang="en-US" sz="1200" dirty="0"/>
                    </a:p>
                  </a:txBody>
                  <a:tcPr/>
                </a:tc>
                <a:tc>
                  <a:txBody>
                    <a:bodyPr/>
                    <a:lstStyle/>
                    <a:p>
                      <a:r>
                        <a:rPr lang="en-US" sz="1200" dirty="0" err="1" smtClean="0"/>
                        <a:t>Typ</a:t>
                      </a:r>
                      <a:r>
                        <a:rPr lang="en-US" sz="1200" dirty="0" smtClean="0"/>
                        <a:t>:</a:t>
                      </a:r>
                      <a:r>
                        <a:rPr lang="en-US" sz="1200" baseline="0" dirty="0" smtClean="0"/>
                        <a:t> &lt; 5m</a:t>
                      </a:r>
                    </a:p>
                    <a:p>
                      <a:r>
                        <a:rPr lang="en-US" sz="1200" baseline="0" dirty="0" smtClean="0"/>
                        <a:t>Max: ~ 10m</a:t>
                      </a:r>
                      <a:endParaRPr lang="en-US" sz="1200" dirty="0"/>
                    </a:p>
                  </a:txBody>
                  <a:tcPr/>
                </a:tc>
                <a:tc>
                  <a:txBody>
                    <a:bodyPr/>
                    <a:lstStyle/>
                    <a:p>
                      <a:endParaRPr lang="en-US" sz="1200" dirty="0"/>
                    </a:p>
                  </a:txBody>
                  <a:tcPr/>
                </a:tc>
              </a:tr>
              <a:tr h="370840">
                <a:tc>
                  <a:txBody>
                    <a:bodyPr/>
                    <a:lstStyle/>
                    <a:p>
                      <a:r>
                        <a:rPr lang="en-US" sz="1200" dirty="0" smtClean="0"/>
                        <a:t>5</a:t>
                      </a:r>
                      <a:endParaRPr lang="en-US" sz="1200" dirty="0"/>
                    </a:p>
                  </a:txBody>
                  <a:tcPr/>
                </a:tc>
                <a:tc>
                  <a:txBody>
                    <a:bodyPr/>
                    <a:lstStyle/>
                    <a:p>
                      <a:r>
                        <a:rPr lang="en-US" sz="1200" dirty="0" smtClean="0"/>
                        <a:t>Retail Service</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High</a:t>
                      </a:r>
                      <a:endParaRPr lang="en-US" sz="1200" dirty="0"/>
                    </a:p>
                  </a:txBody>
                  <a:tcPr/>
                </a:tc>
                <a:tc>
                  <a:txBody>
                    <a:bodyPr/>
                    <a:lstStyle/>
                    <a:p>
                      <a:r>
                        <a:rPr lang="en-US" sz="1200" dirty="0" smtClean="0"/>
                        <a:t>5 m</a:t>
                      </a:r>
                      <a:r>
                        <a:rPr lang="en-US" sz="1200" baseline="0" dirty="0" smtClean="0"/>
                        <a:t> to </a:t>
                      </a:r>
                    </a:p>
                    <a:p>
                      <a:r>
                        <a:rPr lang="en-US" sz="1200" baseline="0" dirty="0" smtClean="0"/>
                        <a:t>100 m</a:t>
                      </a:r>
                      <a:endParaRPr lang="en-US" sz="1200" dirty="0"/>
                    </a:p>
                  </a:txBody>
                  <a:tcPr/>
                </a:tc>
                <a:tc>
                  <a:txBody>
                    <a:bodyPr/>
                    <a:lstStyle/>
                    <a:p>
                      <a:r>
                        <a:rPr lang="en-US" sz="1200" dirty="0" smtClean="0"/>
                        <a:t>Good cases</a:t>
                      </a:r>
                      <a:r>
                        <a:rPr lang="en-US" sz="1200" baseline="0" dirty="0" smtClean="0"/>
                        <a:t> of NLOS, Corridor Fading</a:t>
                      </a:r>
                      <a:endParaRPr lang="en-US" sz="1200" dirty="0"/>
                    </a:p>
                  </a:txBody>
                  <a:tcPr/>
                </a:tc>
              </a:tr>
              <a:tr h="370840">
                <a:tc>
                  <a:txBody>
                    <a:bodyPr/>
                    <a:lstStyle/>
                    <a:p>
                      <a:r>
                        <a:rPr lang="en-US" sz="1200" dirty="0" smtClean="0"/>
                        <a:t>6</a:t>
                      </a:r>
                      <a:endParaRPr lang="en-US" sz="1200" dirty="0"/>
                    </a:p>
                  </a:txBody>
                  <a:tcPr/>
                </a:tc>
                <a:tc>
                  <a:txBody>
                    <a:bodyPr/>
                    <a:lstStyle/>
                    <a:p>
                      <a:r>
                        <a:rPr lang="en-US" sz="1200" dirty="0" smtClean="0"/>
                        <a:t>Telecom Services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Low</a:t>
                      </a:r>
                      <a:endParaRPr lang="en-US" sz="1200" dirty="0"/>
                    </a:p>
                  </a:txBody>
                  <a:tcPr/>
                </a:tc>
                <a:tc>
                  <a:txBody>
                    <a:bodyPr/>
                    <a:lstStyle/>
                    <a:p>
                      <a:r>
                        <a:rPr lang="en-US" sz="1200" dirty="0" smtClean="0"/>
                        <a:t>2m to 10m </a:t>
                      </a:r>
                      <a:endParaRPr lang="en-US" sz="1200" dirty="0"/>
                    </a:p>
                  </a:txBody>
                  <a:tcPr/>
                </a:tc>
                <a:tc>
                  <a:txBody>
                    <a:bodyPr/>
                    <a:lstStyle/>
                    <a:p>
                      <a:endParaRPr lang="en-US" sz="1200" dirty="0" smtClean="0"/>
                    </a:p>
                    <a:p>
                      <a:endParaRPr lang="en-US" sz="1200" dirty="0" smtClean="0"/>
                    </a:p>
                    <a:p>
                      <a:endParaRPr lang="en-US" sz="1200" dirty="0"/>
                    </a:p>
                  </a:txBody>
                  <a:tcPr/>
                </a:tc>
              </a:tr>
              <a:tr h="370840">
                <a:tc>
                  <a:txBody>
                    <a:bodyPr/>
                    <a:lstStyle/>
                    <a:p>
                      <a:r>
                        <a:rPr lang="en-US" sz="1200" dirty="0" smtClean="0"/>
                        <a:t>7</a:t>
                      </a:r>
                      <a:endParaRPr lang="en-US" sz="1200" dirty="0"/>
                    </a:p>
                  </a:txBody>
                  <a:tcPr/>
                </a:tc>
                <a:tc>
                  <a:txBody>
                    <a:bodyPr/>
                    <a:lstStyle/>
                    <a:p>
                      <a:r>
                        <a:rPr lang="en-US" sz="1200" dirty="0" smtClean="0"/>
                        <a:t>Industrial and Infrastructure Monitoring</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Moderate to High</a:t>
                      </a:r>
                      <a:endParaRPr lang="en-US" sz="1200" dirty="0"/>
                    </a:p>
                  </a:txBody>
                  <a:tcPr/>
                </a:tc>
                <a:tc>
                  <a:txBody>
                    <a:bodyPr/>
                    <a:lstStyle/>
                    <a:p>
                      <a:r>
                        <a:rPr lang="en-US" sz="1200" dirty="0" smtClean="0"/>
                        <a:t>~ 100 m</a:t>
                      </a:r>
                      <a:endParaRPr lang="en-US" sz="1200" dirty="0"/>
                    </a:p>
                  </a:txBody>
                  <a:tcPr/>
                </a:tc>
                <a:tc>
                  <a:txBody>
                    <a:bodyPr/>
                    <a:lstStyle/>
                    <a:p>
                      <a:r>
                        <a:rPr lang="en-US" sz="1200" dirty="0" smtClean="0"/>
                        <a:t>Account losses due</a:t>
                      </a:r>
                      <a:r>
                        <a:rPr lang="en-US" sz="1200" baseline="0" dirty="0" smtClean="0"/>
                        <a:t> Industrial environment </a:t>
                      </a:r>
                      <a:endParaRPr lang="en-US" sz="1200" dirty="0"/>
                    </a:p>
                  </a:txBody>
                  <a:tcPr/>
                </a:tc>
              </a:tr>
              <a:tr h="528320">
                <a:tc>
                  <a:txBody>
                    <a:bodyPr/>
                    <a:lstStyle/>
                    <a:p>
                      <a:r>
                        <a:rPr lang="en-US" sz="1200" dirty="0" smtClean="0"/>
                        <a:t>8</a:t>
                      </a:r>
                      <a:endParaRPr lang="en-US" sz="1200" dirty="0"/>
                    </a:p>
                  </a:txBody>
                  <a:tcPr/>
                </a:tc>
                <a:tc>
                  <a:txBody>
                    <a:bodyPr/>
                    <a:lstStyle/>
                    <a:p>
                      <a:r>
                        <a:rPr lang="en-US" sz="1200" dirty="0" smtClean="0"/>
                        <a:t>Environmental Monitoring</a:t>
                      </a:r>
                      <a:endParaRPr lang="en-US" sz="1200" dirty="0"/>
                    </a:p>
                  </a:txBody>
                  <a:tcPr/>
                </a:tc>
                <a:tc>
                  <a:txBody>
                    <a:bodyPr/>
                    <a:lstStyle/>
                    <a:p>
                      <a:r>
                        <a:rPr lang="en-US" sz="1200" dirty="0" smtClean="0"/>
                        <a:t>No </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Moderate</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 100 m</a:t>
                      </a:r>
                    </a:p>
                    <a:p>
                      <a:endParaRPr lang="en-US" sz="1200" dirty="0"/>
                    </a:p>
                  </a:txBody>
                  <a:tcPr/>
                </a:tc>
                <a:tc>
                  <a:txBody>
                    <a:bodyPr/>
                    <a:lstStyle/>
                    <a:p>
                      <a:endParaRPr lang="en-US" sz="1200" dirty="0"/>
                    </a:p>
                  </a:txBody>
                  <a:tcPr/>
                </a:tc>
              </a:tr>
            </a:tbl>
          </a:graphicData>
        </a:graphic>
      </p:graphicFrame>
      <p:sp>
        <p:nvSpPr>
          <p:cNvPr id="5" name="Date Placeholder 4"/>
          <p:cNvSpPr>
            <a:spLocks noGrp="1"/>
          </p:cNvSpPr>
          <p:nvPr>
            <p:ph type="dt" sz="half" idx="10"/>
          </p:nvPr>
        </p:nvSpPr>
        <p:spPr/>
        <p:txBody>
          <a:bodyPr/>
          <a:lstStyle/>
          <a:p>
            <a:r>
              <a:rPr lang="en-US" altLang="zh-CN" smtClean="0"/>
              <a:t>Jan.  2013</a:t>
            </a:r>
            <a:endParaRPr lang="en-US"/>
          </a:p>
        </p:txBody>
      </p:sp>
      <p:sp>
        <p:nvSpPr>
          <p:cNvPr id="6" name="Slide Number Placeholder 5"/>
          <p:cNvSpPr>
            <a:spLocks noGrp="1"/>
          </p:cNvSpPr>
          <p:nvPr>
            <p:ph type="sldNum" sz="quarter" idx="12"/>
          </p:nvPr>
        </p:nvSpPr>
        <p:spPr/>
        <p:txBody>
          <a:bodyPr/>
          <a:lstStyle/>
          <a:p>
            <a:r>
              <a:rPr lang="en-US" smtClean="0"/>
              <a:t>Slide </a:t>
            </a:r>
            <a:fld id="{3D7B28C0-BB67-4036-BA37-A1CE406089FA}"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620000" cy="1143000"/>
          </a:xfrm>
        </p:spPr>
        <p:txBody>
          <a:bodyPr/>
          <a:lstStyle/>
          <a:p>
            <a:r>
              <a:rPr lang="en-US" sz="4000" dirty="0" smtClean="0"/>
              <a:t>Observations</a:t>
            </a:r>
            <a:endParaRPr lang="en-US" sz="4000" dirty="0"/>
          </a:p>
        </p:txBody>
      </p:sp>
      <p:sp>
        <p:nvSpPr>
          <p:cNvPr id="3" name="Content Placeholder 2"/>
          <p:cNvSpPr>
            <a:spLocks noGrp="1"/>
          </p:cNvSpPr>
          <p:nvPr>
            <p:ph idx="1"/>
          </p:nvPr>
        </p:nvSpPr>
        <p:spPr>
          <a:xfrm>
            <a:off x="685800" y="1600200"/>
            <a:ext cx="7772400" cy="4648200"/>
          </a:xfrm>
        </p:spPr>
        <p:txBody>
          <a:bodyPr>
            <a:normAutofit fontScale="70000" lnSpcReduction="20000"/>
          </a:bodyPr>
          <a:lstStyle/>
          <a:p>
            <a:r>
              <a:rPr lang="en-US" dirty="0" smtClean="0"/>
              <a:t>Range</a:t>
            </a:r>
          </a:p>
          <a:p>
            <a:pPr lvl="1"/>
            <a:r>
              <a:rPr lang="en-US" dirty="0" smtClean="0"/>
              <a:t> Max Range to be supported is around 100 m</a:t>
            </a:r>
          </a:p>
          <a:p>
            <a:pPr lvl="1"/>
            <a:r>
              <a:rPr lang="en-US" dirty="0" smtClean="0"/>
              <a:t> In most cases it is below 30 m</a:t>
            </a:r>
          </a:p>
          <a:p>
            <a:r>
              <a:rPr lang="en-US" dirty="0" smtClean="0"/>
              <a:t>Outdoor/Indoor</a:t>
            </a:r>
          </a:p>
          <a:p>
            <a:pPr lvl="1"/>
            <a:r>
              <a:rPr lang="en-US" dirty="0" smtClean="0"/>
              <a:t> Both exist in many cases</a:t>
            </a:r>
          </a:p>
          <a:p>
            <a:pPr lvl="1"/>
            <a:r>
              <a:rPr lang="en-US" dirty="0" smtClean="0"/>
              <a:t> In Indoor cases the clustering phenomena occurs</a:t>
            </a:r>
          </a:p>
          <a:p>
            <a:r>
              <a:rPr lang="en-US" dirty="0" smtClean="0"/>
              <a:t> LOS/NLOS</a:t>
            </a:r>
          </a:p>
          <a:p>
            <a:pPr lvl="1"/>
            <a:r>
              <a:rPr lang="en-US" dirty="0" smtClean="0"/>
              <a:t>LOS cases exist in all scenarios </a:t>
            </a:r>
          </a:p>
          <a:p>
            <a:pPr lvl="1"/>
            <a:r>
              <a:rPr lang="en-US" dirty="0" smtClean="0"/>
              <a:t>NLOS cases most severe in Retail Service Outlets</a:t>
            </a:r>
          </a:p>
          <a:p>
            <a:r>
              <a:rPr lang="en-US" dirty="0" smtClean="0"/>
              <a:t>Shadowing</a:t>
            </a:r>
          </a:p>
          <a:p>
            <a:pPr lvl="1"/>
            <a:r>
              <a:rPr lang="en-US" dirty="0" smtClean="0"/>
              <a:t>Low to moderate in most cases</a:t>
            </a:r>
          </a:p>
          <a:p>
            <a:pPr lvl="1"/>
            <a:r>
              <a:rPr lang="en-US" dirty="0" smtClean="0"/>
              <a:t>High in cases like Retail Outlets etc.</a:t>
            </a:r>
          </a:p>
          <a:p>
            <a:r>
              <a:rPr lang="en-US" dirty="0" smtClean="0"/>
              <a:t>Frequency bands</a:t>
            </a:r>
          </a:p>
          <a:p>
            <a:pPr lvl="1"/>
            <a:r>
              <a:rPr lang="en-US" dirty="0" smtClean="0"/>
              <a:t>2.4 GHz and 900 MHz</a:t>
            </a:r>
          </a:p>
          <a:p>
            <a:pPr lvl="1">
              <a:buNone/>
            </a:pPr>
            <a:endParaRPr lang="en-US" dirty="0"/>
          </a:p>
        </p:txBody>
      </p:sp>
      <p:sp>
        <p:nvSpPr>
          <p:cNvPr id="4" name="Date Placeholder 3"/>
          <p:cNvSpPr>
            <a:spLocks noGrp="1"/>
          </p:cNvSpPr>
          <p:nvPr>
            <p:ph type="dt" sz="half" idx="10"/>
          </p:nvPr>
        </p:nvSpPr>
        <p:spPr/>
        <p:txBody>
          <a:bodyPr/>
          <a:lstStyle/>
          <a:p>
            <a:r>
              <a:rPr lang="en-US" altLang="zh-CN" smtClean="0"/>
              <a:t>Jan.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7620000" cy="1143000"/>
          </a:xfrm>
        </p:spPr>
        <p:txBody>
          <a:bodyPr/>
          <a:lstStyle/>
          <a:p>
            <a:r>
              <a:rPr lang="en-US" sz="4000" dirty="0" smtClean="0"/>
              <a:t>Path Loss Models</a:t>
            </a:r>
            <a:endParaRPr lang="en-US" sz="4000" dirty="0"/>
          </a:p>
        </p:txBody>
      </p:sp>
      <p:sp>
        <p:nvSpPr>
          <p:cNvPr id="3" name="Content Placeholder 2"/>
          <p:cNvSpPr>
            <a:spLocks noGrp="1"/>
          </p:cNvSpPr>
          <p:nvPr>
            <p:ph idx="1"/>
          </p:nvPr>
        </p:nvSpPr>
        <p:spPr>
          <a:xfrm>
            <a:off x="685800" y="1752600"/>
            <a:ext cx="7772400" cy="4114800"/>
          </a:xfrm>
        </p:spPr>
        <p:txBody>
          <a:bodyPr>
            <a:normAutofit lnSpcReduction="10000"/>
          </a:bodyPr>
          <a:lstStyle/>
          <a:p>
            <a:r>
              <a:rPr lang="en-US" dirty="0" smtClean="0">
                <a:latin typeface="+mj-lt"/>
              </a:rPr>
              <a:t>Outdoor Path loss Models</a:t>
            </a:r>
          </a:p>
          <a:p>
            <a:pPr lvl="1"/>
            <a:r>
              <a:rPr lang="en-US" dirty="0" smtClean="0">
                <a:latin typeface="+mj-lt"/>
              </a:rPr>
              <a:t> LOS Model</a:t>
            </a:r>
          </a:p>
          <a:p>
            <a:pPr lvl="1"/>
            <a:r>
              <a:rPr lang="en-US" dirty="0" smtClean="0">
                <a:latin typeface="+mj-lt"/>
              </a:rPr>
              <a:t>NLOS Model</a:t>
            </a:r>
          </a:p>
          <a:p>
            <a:r>
              <a:rPr lang="en-US" dirty="0" smtClean="0">
                <a:latin typeface="+mj-lt"/>
              </a:rPr>
              <a:t>Indoor Path loss Models</a:t>
            </a:r>
          </a:p>
          <a:p>
            <a:pPr lvl="1"/>
            <a:r>
              <a:rPr lang="en-US" dirty="0" smtClean="0">
                <a:latin typeface="+mj-lt"/>
              </a:rPr>
              <a:t>LOS Model </a:t>
            </a:r>
          </a:p>
          <a:p>
            <a:pPr lvl="1"/>
            <a:r>
              <a:rPr lang="en-US" dirty="0" smtClean="0">
                <a:latin typeface="+mj-lt"/>
              </a:rPr>
              <a:t>NLOS Model</a:t>
            </a:r>
          </a:p>
          <a:p>
            <a:r>
              <a:rPr lang="en-US" dirty="0" smtClean="0">
                <a:latin typeface="+mj-lt"/>
              </a:rPr>
              <a:t>Applicable for 900 MHz and 2.4 GHz</a:t>
            </a:r>
          </a:p>
          <a:p>
            <a:r>
              <a:rPr lang="en-US" dirty="0" smtClean="0">
                <a:latin typeface="+mj-lt"/>
              </a:rPr>
              <a:t>Accommodate shadowing losses </a:t>
            </a:r>
          </a:p>
          <a:p>
            <a:pPr lvl="1">
              <a:buNone/>
            </a:pPr>
            <a:endParaRPr lang="en-US" dirty="0">
              <a:latin typeface="+mj-lt"/>
            </a:endParaRPr>
          </a:p>
        </p:txBody>
      </p:sp>
      <p:sp>
        <p:nvSpPr>
          <p:cNvPr id="4" name="Date Placeholder 3"/>
          <p:cNvSpPr>
            <a:spLocks noGrp="1"/>
          </p:cNvSpPr>
          <p:nvPr>
            <p:ph type="dt" sz="half" idx="10"/>
          </p:nvPr>
        </p:nvSpPr>
        <p:spPr/>
        <p:txBody>
          <a:bodyPr/>
          <a:lstStyle/>
          <a:p>
            <a:r>
              <a:rPr lang="en-US" altLang="zh-CN" smtClean="0"/>
              <a:t>Jan.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34400" cy="1143000"/>
          </a:xfrm>
        </p:spPr>
        <p:txBody>
          <a:bodyPr>
            <a:noAutofit/>
          </a:bodyPr>
          <a:lstStyle/>
          <a:p>
            <a:r>
              <a:rPr lang="en-US" sz="4000" dirty="0" smtClean="0"/>
              <a:t>Path Loss Model Example</a:t>
            </a:r>
            <a:endParaRPr lang="en-US" sz="4000" dirty="0"/>
          </a:p>
        </p:txBody>
      </p:sp>
      <p:sp>
        <p:nvSpPr>
          <p:cNvPr id="3" name="Content Placeholder 2"/>
          <p:cNvSpPr>
            <a:spLocks noGrp="1"/>
          </p:cNvSpPr>
          <p:nvPr>
            <p:ph idx="1"/>
          </p:nvPr>
        </p:nvSpPr>
        <p:spPr>
          <a:xfrm>
            <a:off x="457200" y="1524000"/>
            <a:ext cx="8229600" cy="1752600"/>
          </a:xfrm>
        </p:spPr>
        <p:txBody>
          <a:bodyPr/>
          <a:lstStyle/>
          <a:p>
            <a:pPr marL="457200" indent="-457200">
              <a:buFont typeface="+mj-lt"/>
              <a:buAutoNum type="arabicPeriod"/>
            </a:pPr>
            <a:r>
              <a:rPr lang="en-US" sz="2400" dirty="0" err="1" smtClean="0">
                <a:latin typeface="+mj-lt"/>
              </a:rPr>
              <a:t>LoS</a:t>
            </a:r>
            <a:r>
              <a:rPr lang="en-US" sz="2400" dirty="0" smtClean="0">
                <a:latin typeface="+mj-lt"/>
              </a:rPr>
              <a:t> in Street Canyons (900 MHz and 2.4 GHz)</a:t>
            </a:r>
          </a:p>
          <a:p>
            <a:pPr lvl="1"/>
            <a:r>
              <a:rPr lang="en-US" sz="2000" dirty="0" smtClean="0">
                <a:latin typeface="+mj-lt"/>
              </a:rPr>
              <a:t>Outdoor path loss model (ITU-R P.1411-6 )</a:t>
            </a:r>
          </a:p>
          <a:p>
            <a:pPr lvl="1"/>
            <a:r>
              <a:rPr lang="en-US" sz="2000" dirty="0" smtClean="0">
                <a:latin typeface="+mj-lt"/>
              </a:rPr>
              <a:t>Valid in general but we are interested in below roof top heights</a:t>
            </a:r>
          </a:p>
          <a:p>
            <a:pPr lvl="1"/>
            <a:r>
              <a:rPr lang="en-US" sz="2000" dirty="0" smtClean="0">
                <a:latin typeface="+mj-lt"/>
              </a:rPr>
              <a:t>Median Path Loss Model</a:t>
            </a:r>
          </a:p>
          <a:p>
            <a:pPr lvl="1"/>
            <a:endParaRPr lang="en-US" sz="2000" dirty="0" smtClean="0">
              <a:latin typeface="+mj-lt"/>
            </a:endParaRPr>
          </a:p>
          <a:p>
            <a:pPr lvl="1"/>
            <a:endParaRPr lang="en-US" dirty="0">
              <a:latin typeface="+mj-lt"/>
            </a:endParaRP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Object 1"/>
          <p:cNvGraphicFramePr>
            <a:graphicFrameLocks noChangeAspect="1"/>
          </p:cNvGraphicFramePr>
          <p:nvPr/>
        </p:nvGraphicFramePr>
        <p:xfrm>
          <a:off x="1758950" y="3340100"/>
          <a:ext cx="5168900" cy="1863725"/>
        </p:xfrm>
        <a:graphic>
          <a:graphicData uri="http://schemas.openxmlformats.org/presentationml/2006/ole">
            <p:oleObj spid="_x0000_s1026" name="Equation" r:id="rId3" imgW="5168880" imgH="1854000" progId="Equation.3">
              <p:embed/>
            </p:oleObj>
          </a:graphicData>
        </a:graphic>
      </p:graphicFrame>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7" name="Object 3"/>
          <p:cNvGraphicFramePr>
            <a:graphicFrameLocks noChangeAspect="1"/>
          </p:cNvGraphicFramePr>
          <p:nvPr/>
        </p:nvGraphicFramePr>
        <p:xfrm>
          <a:off x="1981200" y="5257800"/>
          <a:ext cx="2390775" cy="762000"/>
        </p:xfrm>
        <a:graphic>
          <a:graphicData uri="http://schemas.openxmlformats.org/presentationml/2006/ole">
            <p:oleObj spid="_x0000_s1027" name="Equation" r:id="rId4" imgW="2400120" imgH="761760" progId="Equation.3">
              <p:embed/>
            </p:oleObj>
          </a:graphicData>
        </a:graphic>
      </p:graphicFrame>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9" name="Object 5"/>
          <p:cNvGraphicFramePr>
            <a:graphicFrameLocks noChangeAspect="1"/>
          </p:cNvGraphicFramePr>
          <p:nvPr/>
        </p:nvGraphicFramePr>
        <p:xfrm>
          <a:off x="4648200" y="5410200"/>
          <a:ext cx="1143000" cy="600075"/>
        </p:xfrm>
        <a:graphic>
          <a:graphicData uri="http://schemas.openxmlformats.org/presentationml/2006/ole">
            <p:oleObj spid="_x0000_s1028" name="Equation" r:id="rId5" imgW="1143000" imgH="609480" progId="Equation.3">
              <p:embed/>
            </p:oleObj>
          </a:graphicData>
        </a:graphic>
      </p:graphicFrame>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31" name="Object 7"/>
          <p:cNvGraphicFramePr>
            <a:graphicFrameLocks noChangeAspect="1"/>
          </p:cNvGraphicFramePr>
          <p:nvPr/>
        </p:nvGraphicFramePr>
        <p:xfrm>
          <a:off x="6096000" y="5537200"/>
          <a:ext cx="882650" cy="330200"/>
        </p:xfrm>
        <a:graphic>
          <a:graphicData uri="http://schemas.openxmlformats.org/presentationml/2006/ole">
            <p:oleObj spid="_x0000_s1029" name="Equation" r:id="rId6" imgW="888840" imgH="330120" progId="Equation.3">
              <p:embed/>
            </p:oleObj>
          </a:graphicData>
        </a:graphic>
      </p:graphicFrame>
      <p:sp>
        <p:nvSpPr>
          <p:cNvPr id="12" name="Date Placeholder 11"/>
          <p:cNvSpPr>
            <a:spLocks noGrp="1"/>
          </p:cNvSpPr>
          <p:nvPr>
            <p:ph type="dt" sz="half" idx="10"/>
          </p:nvPr>
        </p:nvSpPr>
        <p:spPr/>
        <p:txBody>
          <a:bodyPr/>
          <a:lstStyle/>
          <a:p>
            <a:r>
              <a:rPr lang="en-US" altLang="zh-CN" smtClean="0"/>
              <a:t>Jan.  2013</a:t>
            </a:r>
            <a:endParaRPr lang="en-US"/>
          </a:p>
        </p:txBody>
      </p:sp>
      <p:sp>
        <p:nvSpPr>
          <p:cNvPr id="13" name="Slide Number Placeholder 12"/>
          <p:cNvSpPr>
            <a:spLocks noGrp="1"/>
          </p:cNvSpPr>
          <p:nvPr>
            <p:ph type="sldNum" sz="quarter" idx="12"/>
          </p:nvPr>
        </p:nvSpPr>
        <p:spPr/>
        <p:txBody>
          <a:bodyPr/>
          <a:lstStyle/>
          <a:p>
            <a:r>
              <a:rPr lang="en-US" smtClean="0"/>
              <a:t>Slide </a:t>
            </a:r>
            <a:fld id="{3D7B28C0-BB67-4036-BA37-A1CE406089FA}"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82000" cy="1143000"/>
          </a:xfrm>
        </p:spPr>
        <p:txBody>
          <a:bodyPr>
            <a:noAutofit/>
          </a:bodyPr>
          <a:lstStyle/>
          <a:p>
            <a:r>
              <a:rPr lang="en-US" sz="4000" dirty="0" smtClean="0"/>
              <a:t>Considerations for Small Scale Fading </a:t>
            </a:r>
            <a:endParaRPr lang="en-US" sz="4000" dirty="0"/>
          </a:p>
        </p:txBody>
      </p:sp>
      <p:sp>
        <p:nvSpPr>
          <p:cNvPr id="3" name="Content Placeholder 2"/>
          <p:cNvSpPr>
            <a:spLocks noGrp="1"/>
          </p:cNvSpPr>
          <p:nvPr>
            <p:ph idx="1"/>
          </p:nvPr>
        </p:nvSpPr>
        <p:spPr>
          <a:xfrm>
            <a:off x="228600" y="1646237"/>
            <a:ext cx="8763000" cy="4525963"/>
          </a:xfrm>
        </p:spPr>
        <p:txBody>
          <a:bodyPr>
            <a:normAutofit fontScale="92500"/>
          </a:bodyPr>
          <a:lstStyle/>
          <a:p>
            <a:r>
              <a:rPr lang="en-US" dirty="0" smtClean="0">
                <a:latin typeface="+mj-lt"/>
              </a:rPr>
              <a:t>Specify Power Delay Profiles</a:t>
            </a:r>
          </a:p>
          <a:p>
            <a:pPr lvl="1"/>
            <a:r>
              <a:rPr lang="en-US" dirty="0" smtClean="0">
                <a:latin typeface="+mj-lt"/>
              </a:rPr>
              <a:t>Identify time after which multi-paths become significant</a:t>
            </a:r>
          </a:p>
          <a:p>
            <a:r>
              <a:rPr lang="en-US" dirty="0" smtClean="0">
                <a:latin typeface="+mj-lt"/>
              </a:rPr>
              <a:t>Flat fading in good number of cases</a:t>
            </a:r>
          </a:p>
          <a:p>
            <a:pPr lvl="1"/>
            <a:r>
              <a:rPr lang="en-US" dirty="0" err="1" smtClean="0">
                <a:latin typeface="+mj-lt"/>
              </a:rPr>
              <a:t>Ricean</a:t>
            </a:r>
            <a:r>
              <a:rPr lang="en-US" dirty="0" smtClean="0">
                <a:latin typeface="+mj-lt"/>
              </a:rPr>
              <a:t>/Rayleigh</a:t>
            </a:r>
          </a:p>
          <a:p>
            <a:pPr lvl="1"/>
            <a:r>
              <a:rPr lang="en-US" dirty="0" smtClean="0">
                <a:latin typeface="+mj-lt"/>
              </a:rPr>
              <a:t>Medical/Healthcare, Telecom Services, Building Automation, Retail Service</a:t>
            </a:r>
          </a:p>
          <a:p>
            <a:r>
              <a:rPr lang="en-US" dirty="0" smtClean="0">
                <a:latin typeface="+mj-lt"/>
              </a:rPr>
              <a:t>Mobility may be pedestrian or below</a:t>
            </a:r>
          </a:p>
          <a:p>
            <a:pPr lvl="1"/>
            <a:r>
              <a:rPr lang="en-US" dirty="0" smtClean="0">
                <a:latin typeface="+mj-lt"/>
              </a:rPr>
              <a:t> Less than 5km/hr</a:t>
            </a:r>
          </a:p>
          <a:p>
            <a:pPr lvl="1"/>
            <a:r>
              <a:rPr lang="en-US" dirty="0" smtClean="0">
                <a:latin typeface="+mj-lt"/>
              </a:rPr>
              <a:t>Doppler spectrum : Classic/Flat</a:t>
            </a:r>
          </a:p>
          <a:p>
            <a:pPr>
              <a:buNone/>
            </a:pPr>
            <a:endParaRPr lang="en-US" dirty="0" smtClean="0">
              <a:latin typeface="+mj-lt"/>
            </a:endParaRPr>
          </a:p>
        </p:txBody>
      </p:sp>
      <p:sp>
        <p:nvSpPr>
          <p:cNvPr id="4" name="Date Placeholder 3"/>
          <p:cNvSpPr>
            <a:spLocks noGrp="1"/>
          </p:cNvSpPr>
          <p:nvPr>
            <p:ph type="dt" sz="half" idx="10"/>
          </p:nvPr>
        </p:nvSpPr>
        <p:spPr/>
        <p:txBody>
          <a:bodyPr/>
          <a:lstStyle/>
          <a:p>
            <a:r>
              <a:rPr lang="en-US" altLang="zh-CN" smtClean="0"/>
              <a:t>Jan.  2013</a:t>
            </a:r>
            <a:endParaRPr lang="en-US"/>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11021</TotalTime>
  <Words>833</Words>
  <Application>Microsoft Office PowerPoint</Application>
  <PresentationFormat>On-screen Show (4:3)</PresentationFormat>
  <Paragraphs>256</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Equation</vt:lpstr>
      <vt:lpstr>Slide 1</vt:lpstr>
      <vt:lpstr>Slide 2</vt:lpstr>
      <vt:lpstr>Outline</vt:lpstr>
      <vt:lpstr>Objective </vt:lpstr>
      <vt:lpstr>Considerations from Application Scenarios</vt:lpstr>
      <vt:lpstr>Observations</vt:lpstr>
      <vt:lpstr>Path Loss Models</vt:lpstr>
      <vt:lpstr>Path Loss Model Example</vt:lpstr>
      <vt:lpstr>Considerations for Small Scale Fading </vt:lpstr>
      <vt:lpstr>Choosing Power Delay Profiles</vt:lpstr>
      <vt:lpstr>Power Delay Profile Example</vt:lpstr>
      <vt:lpstr>Summary</vt:lpstr>
      <vt:lpstr>References</vt:lpstr>
    </vt:vector>
  </TitlesOfParts>
  <Company>BUPT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Models for IEEE 802.15.4q</dc:title>
  <dc:subject>Channel Models</dc:subject>
  <dc:creator>Jinesh P Nair</dc:creator>
  <cp:keywords>IEEE 802.15.4q</cp:keywords>
  <dc:description>Channel Models for IEEE 802.15.4q</dc:description>
  <cp:lastModifiedBy>jinesh.nair</cp:lastModifiedBy>
  <cp:revision>379</cp:revision>
  <cp:lastPrinted>1998-02-10T13:28:06Z</cp:lastPrinted>
  <dcterms:created xsi:type="dcterms:W3CDTF">1999-11-08T18:59:45Z</dcterms:created>
  <dcterms:modified xsi:type="dcterms:W3CDTF">2013-01-17T19:47:31Z</dcterms:modified>
  <cp:contentStatus>Draft</cp:contentStatus>
</cp:coreProperties>
</file>