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6"/>
  </p:notesMasterIdLst>
  <p:handoutMasterIdLst>
    <p:handoutMasterId r:id="rId17"/>
  </p:handoutMasterIdLst>
  <p:sldIdLst>
    <p:sldId id="383" r:id="rId7"/>
    <p:sldId id="392" r:id="rId8"/>
    <p:sldId id="403" r:id="rId9"/>
    <p:sldId id="409" r:id="rId10"/>
    <p:sldId id="405" r:id="rId11"/>
    <p:sldId id="410" r:id="rId12"/>
    <p:sldId id="411" r:id="rId13"/>
    <p:sldId id="407" r:id="rId14"/>
    <p:sldId id="408" r:id="rId15"/>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FF"/>
    <a:srgbClr val="FFFF99"/>
    <a:srgbClr val="FFFF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784" autoAdjust="0"/>
  </p:normalViewPr>
  <p:slideViewPr>
    <p:cSldViewPr>
      <p:cViewPr>
        <p:scale>
          <a:sx n="57" d="100"/>
          <a:sy n="57" d="100"/>
        </p:scale>
        <p:origin x="-922" y="77"/>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1/18/2013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1/18/2013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January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1/18/2013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1/18/2013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1/18/2013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1/18/2013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dirty="0" smtClean="0"/>
              <a:t>January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15-13-0079-00-004m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dirty="0" smtClean="0"/>
              <a:t>January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dirty="0" smtClean="0"/>
              <a:t>January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January  2013</a:t>
            </a:r>
            <a:endParaRPr lang="en-US" sz="1800" dirty="0"/>
          </a:p>
          <a:p>
            <a:pPr marL="914400" indent="-914400" eaLnBrk="0" hangingPunct="0">
              <a:spcBef>
                <a:spcPts val="600"/>
              </a:spcBef>
              <a:defRPr/>
            </a:pPr>
            <a:r>
              <a:rPr lang="en-US" sz="1800" b="1" dirty="0"/>
              <a:t>Date Submitted: </a:t>
            </a:r>
            <a:r>
              <a:rPr lang="en-US" sz="1800" dirty="0" smtClean="0"/>
              <a:t>17  January 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January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Vancouver</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2800" kern="0" dirty="0" smtClean="0">
                <a:solidFill>
                  <a:srgbClr val="000000"/>
                </a:solidFill>
                <a:latin typeface="Times New Roman"/>
              </a:rPr>
              <a:t>Review the </a:t>
            </a:r>
            <a:r>
              <a:rPr lang="en-US" altLang="ko-KR" sz="2800" kern="0" dirty="0">
                <a:solidFill>
                  <a:srgbClr val="000000"/>
                </a:solidFill>
                <a:latin typeface="Times New Roman"/>
              </a:rPr>
              <a:t>preliminary draft document </a:t>
            </a:r>
          </a:p>
          <a:p>
            <a:pPr marL="342900" lvl="0" indent="-342900" eaLnBrk="0" hangingPunct="0">
              <a:spcBef>
                <a:spcPct val="20000"/>
              </a:spcBef>
              <a:buFontTx/>
              <a:buChar char="•"/>
            </a:pPr>
            <a:r>
              <a:rPr lang="en-US" altLang="ko-KR" sz="2800" kern="0" dirty="0">
                <a:solidFill>
                  <a:srgbClr val="000000"/>
                </a:solidFill>
                <a:latin typeface="Times New Roman"/>
              </a:rPr>
              <a:t>Discussion and resolutions on </a:t>
            </a:r>
            <a:r>
              <a:rPr lang="en-US" altLang="ko-KR" sz="2800" kern="0" dirty="0" smtClean="0">
                <a:solidFill>
                  <a:srgbClr val="000000"/>
                </a:solidFill>
                <a:latin typeface="Times New Roman"/>
              </a:rPr>
              <a:t>issues</a:t>
            </a:r>
            <a:r>
              <a:rPr lang="en-US" altLang="ko-KR" sz="2800" kern="0" dirty="0">
                <a:solidFill>
                  <a:srgbClr val="000000"/>
                </a:solidFill>
                <a:latin typeface="Times New Roman"/>
              </a:rPr>
              <a:t> </a:t>
            </a:r>
            <a:r>
              <a:rPr lang="en-US" altLang="ko-KR" sz="2800" kern="0" dirty="0" smtClean="0">
                <a:solidFill>
                  <a:srgbClr val="000000"/>
                </a:solidFill>
                <a:latin typeface="Times New Roman"/>
              </a:rPr>
              <a:t>and concerns </a:t>
            </a:r>
            <a:r>
              <a:rPr lang="en-US" altLang="ko-KR" sz="2800" kern="0" dirty="0">
                <a:solidFill>
                  <a:srgbClr val="000000"/>
                </a:solidFill>
                <a:latin typeface="Times New Roman"/>
              </a:rPr>
              <a:t>in preliminary draft document </a:t>
            </a:r>
          </a:p>
          <a:p>
            <a:pPr marL="342900" lvl="0" indent="-342900" eaLnBrk="0" hangingPunct="0">
              <a:spcBef>
                <a:spcPct val="20000"/>
              </a:spcBef>
              <a:buFontTx/>
              <a:buChar char="•"/>
            </a:pPr>
            <a:r>
              <a:rPr lang="en-US" altLang="ko-KR" sz="2800" kern="0" dirty="0" smtClean="0">
                <a:solidFill>
                  <a:srgbClr val="000000"/>
                </a:solidFill>
                <a:latin typeface="Times New Roman"/>
              </a:rPr>
              <a:t>Hear </a:t>
            </a:r>
            <a:r>
              <a:rPr lang="en-US" altLang="ko-KR" sz="2800" kern="0" dirty="0">
                <a:solidFill>
                  <a:srgbClr val="000000"/>
                </a:solidFill>
                <a:latin typeface="Times New Roman"/>
              </a:rPr>
              <a:t>and discussion of </a:t>
            </a:r>
            <a:r>
              <a:rPr lang="en-US" altLang="ko-KR" sz="2800" kern="0" dirty="0" smtClean="0">
                <a:solidFill>
                  <a:srgbClr val="000000"/>
                </a:solidFill>
                <a:latin typeface="Times New Roman"/>
              </a:rPr>
              <a:t>contributors’ </a:t>
            </a:r>
            <a:r>
              <a:rPr lang="en-US" altLang="ko-KR" sz="2800" kern="0" dirty="0">
                <a:solidFill>
                  <a:srgbClr val="000000"/>
                </a:solidFill>
                <a:latin typeface="Times New Roman"/>
              </a:rPr>
              <a:t>presentations for TVWS </a:t>
            </a:r>
            <a:r>
              <a:rPr lang="en-US" altLang="ko-KR" sz="2800" kern="0" dirty="0" smtClean="0">
                <a:solidFill>
                  <a:srgbClr val="000000"/>
                </a:solidFill>
                <a:latin typeface="Times New Roman"/>
              </a:rPr>
              <a:t>regulations and </a:t>
            </a:r>
            <a:r>
              <a:rPr lang="en-US" altLang="ko-KR" sz="2800" kern="0" dirty="0" err="1" smtClean="0">
                <a:solidFill>
                  <a:srgbClr val="000000"/>
                </a:solidFill>
                <a:latin typeface="Times New Roman"/>
              </a:rPr>
              <a:t>Wi</a:t>
            </a:r>
            <a:r>
              <a:rPr lang="en-US" altLang="ko-KR" sz="2800" kern="0" dirty="0" smtClean="0">
                <a:solidFill>
                  <a:srgbClr val="000000"/>
                </a:solidFill>
                <a:latin typeface="Times New Roman"/>
              </a:rPr>
              <a:t>-SUN alliance</a:t>
            </a:r>
          </a:p>
          <a:p>
            <a:pPr marL="342900" lvl="0" indent="-342900" eaLnBrk="0" hangingPunct="0">
              <a:spcBef>
                <a:spcPct val="20000"/>
              </a:spcBef>
              <a:buFontTx/>
              <a:buChar char="•"/>
            </a:pPr>
            <a:r>
              <a:rPr lang="en-US" altLang="ko-KR" sz="2800" kern="0" dirty="0" smtClean="0">
                <a:solidFill>
                  <a:srgbClr val="000000"/>
                </a:solidFill>
                <a:latin typeface="Times New Roman"/>
              </a:rPr>
              <a:t>Joint meeting with 802.19</a:t>
            </a:r>
            <a:endParaRPr lang="en-US" altLang="ko-KR" sz="2800" kern="0" dirty="0">
              <a:solidFill>
                <a:srgbClr val="000000"/>
              </a:solidFill>
              <a:latin typeface="Times New Roman"/>
            </a:endParaRPr>
          </a:p>
          <a:p>
            <a:pPr marL="342900" lvl="0" indent="-342900" eaLnBrk="0" hangingPunct="0">
              <a:spcBef>
                <a:spcPts val="1200"/>
              </a:spcBef>
              <a:buFontTx/>
              <a:buChar char="•"/>
            </a:pPr>
            <a:r>
              <a:rPr lang="en-US" altLang="ko-KR" sz="2800" kern="0" dirty="0">
                <a:solidFill>
                  <a:srgbClr val="000000"/>
                </a:solidFill>
                <a:latin typeface="Times New Roman"/>
              </a:rPr>
              <a:t>Discussion on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dirty="0" smtClean="0"/>
              <a:t>January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graphicFrame>
        <p:nvGraphicFramePr>
          <p:cNvPr id="10" name="Group 90"/>
          <p:cNvGraphicFramePr>
            <a:graphicFrameLocks/>
          </p:cNvGraphicFramePr>
          <p:nvPr>
            <p:extLst>
              <p:ext uri="{D42A27DB-BD31-4B8C-83A1-F6EECF244321}">
                <p14:modId xmlns:p14="http://schemas.microsoft.com/office/powerpoint/2010/main" val="1073578849"/>
              </p:ext>
            </p:extLst>
          </p:nvPr>
        </p:nvGraphicFramePr>
        <p:xfrm>
          <a:off x="304800" y="1752600"/>
          <a:ext cx="8610600" cy="4297680"/>
        </p:xfrm>
        <a:graphic>
          <a:graphicData uri="http://schemas.openxmlformats.org/drawingml/2006/table">
            <a:tbl>
              <a:tblPr/>
              <a:tblGrid>
                <a:gridCol w="685799"/>
                <a:gridCol w="2133601"/>
                <a:gridCol w="1828800"/>
                <a:gridCol w="1981200"/>
                <a:gridCol w="1981200"/>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6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a:lnSpc>
                          <a:spcPct val="100000"/>
                        </a:lnSpc>
                      </a:pPr>
                      <a:endParaRPr lang="en-US"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Edit and finalize the first draft document </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609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lang="en-US" altLang="ko-KR"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None/>
                        <a:tabLst/>
                        <a:defRPr/>
                      </a:pPr>
                      <a:endParaRPr lang="en-US" altLang="ko-KR" sz="18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1200"/>
                        </a:spcBef>
                        <a:buFont typeface="Arial" pitchFamily="34" charset="0"/>
                        <a:buChar char="•"/>
                      </a:pPr>
                      <a:endParaRPr lang="en-US" altLang="ko-KR"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4625" marR="0" lvl="0" indent="-174625" algn="l" defTabSz="457200" rtl="0" eaLnBrk="1" fontAlgn="auto" latinLnBrk="0" hangingPunct="1">
                        <a:lnSpc>
                          <a:spcPct val="100000"/>
                        </a:lnSpc>
                        <a:spcBef>
                          <a:spcPts val="6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future efforts and next steps</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524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House keeping items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PHY section of TG4m draft </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1200"/>
                        </a:spcBef>
                        <a:buFont typeface="Arial" pitchFamily="34" charset="0"/>
                        <a:buChar char="•"/>
                      </a:pPr>
                      <a:r>
                        <a:rPr lang="en-US" altLang="ko-KR" baseline="0" dirty="0" smtClean="0">
                          <a:ea typeface="ＭＳ Ｐゴシック" pitchFamily="-65" charset="-128"/>
                        </a:rPr>
                        <a:t>Review MAC section of TG4m draft </a:t>
                      </a:r>
                      <a:endParaRPr lang="en-US" altLang="ko-KR"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37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Joint meeting with 802.19</a:t>
                      </a:r>
                      <a:endParaRPr lang="en-US" altLang="ko-KR" sz="18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Resolve PHY issues </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marR="0" indent="-285750"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dirty="0" smtClean="0">
                          <a:ea typeface="ＭＳ Ｐゴシック" pitchFamily="-65" charset="-128"/>
                        </a:rPr>
                        <a:t>Resolve MAC issues </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
        <p:nvSpPr>
          <p:cNvPr id="11" name="Rectangle 13"/>
          <p:cNvSpPr>
            <a:spLocks noGrp="1" noChangeArrowheads="1"/>
          </p:cNvSpPr>
          <p:nvPr>
            <p:ph type="dt" sz="quarter" idx="12"/>
          </p:nvPr>
        </p:nvSpPr>
        <p:spPr>
          <a:xfrm>
            <a:off x="533400" y="304800"/>
            <a:ext cx="1905000" cy="304800"/>
          </a:xfrm>
          <a:noFill/>
        </p:spPr>
        <p:txBody>
          <a:bodyPr/>
          <a:lstStyle/>
          <a:p>
            <a:r>
              <a:rPr lang="en-US" altLang="ko-KR" dirty="0" smtClean="0"/>
              <a:t>January 2013</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(1)</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r>
              <a:rPr lang="en-US" altLang="ko-KR" sz="2800" kern="0" dirty="0">
                <a:solidFill>
                  <a:srgbClr val="000000"/>
                </a:solidFill>
              </a:rPr>
              <a:t>Review the preliminary draft document </a:t>
            </a:r>
          </a:p>
          <a:p>
            <a:pPr marL="739775" lvl="1" indent="-339725">
              <a:spcBef>
                <a:spcPts val="0"/>
              </a:spcBef>
            </a:pPr>
            <a:r>
              <a:rPr lang="en-US" altLang="ko-KR" sz="2000" kern="0" dirty="0" smtClean="0"/>
              <a:t>Discussion </a:t>
            </a:r>
            <a:r>
              <a:rPr lang="en-US" altLang="ko-KR" sz="2000" kern="0" dirty="0"/>
              <a:t>and resolutions on </a:t>
            </a:r>
            <a:r>
              <a:rPr lang="en-US" altLang="ko-KR" sz="2000" kern="0" dirty="0" smtClean="0"/>
              <a:t>issues and concerns </a:t>
            </a:r>
            <a:r>
              <a:rPr lang="en-US" altLang="ko-KR" sz="2000" kern="0" dirty="0"/>
              <a:t>in </a:t>
            </a:r>
            <a:r>
              <a:rPr lang="en-US" altLang="ko-KR" sz="2000" kern="0" dirty="0" smtClean="0"/>
              <a:t>the preliminary </a:t>
            </a:r>
            <a:r>
              <a:rPr lang="en-US" altLang="ko-KR" sz="2000" kern="0" dirty="0"/>
              <a:t>draft document </a:t>
            </a:r>
            <a:r>
              <a:rPr lang="en-US" altLang="ko-KR" sz="2000" kern="0" dirty="0" smtClean="0">
                <a:solidFill>
                  <a:srgbClr val="00B050"/>
                </a:solidFill>
              </a:rPr>
              <a:t>(docs. 15-12-0575-01 and15-13-0072-00)</a:t>
            </a:r>
          </a:p>
          <a:p>
            <a:pPr marL="339725" indent="-339725">
              <a:spcBef>
                <a:spcPts val="0"/>
              </a:spcBef>
            </a:pPr>
            <a:r>
              <a:rPr lang="en-US" altLang="ko-KR" sz="2800" kern="0" dirty="0" smtClean="0"/>
              <a:t>Joint meeting with 802.19</a:t>
            </a:r>
          </a:p>
          <a:p>
            <a:pPr marL="739775" lvl="1" indent="-339725">
              <a:spcBef>
                <a:spcPts val="0"/>
              </a:spcBef>
            </a:pPr>
            <a:r>
              <a:rPr lang="en-US" altLang="ko-KR" sz="2000" kern="0" dirty="0" smtClean="0"/>
              <a:t>Presentations on overview and status of 802.19.1 and TG4m </a:t>
            </a:r>
            <a:r>
              <a:rPr lang="en-US" altLang="ko-KR" sz="2000" kern="0" dirty="0" smtClean="0">
                <a:solidFill>
                  <a:srgbClr val="00B050"/>
                </a:solidFill>
              </a:rPr>
              <a:t>(docs. 19-13-0018-00 and 15-13-0034-00)</a:t>
            </a:r>
          </a:p>
          <a:p>
            <a:pPr marL="739775" lvl="1" indent="-339725">
              <a:spcBef>
                <a:spcPts val="0"/>
              </a:spcBef>
            </a:pPr>
            <a:r>
              <a:rPr lang="en-US" altLang="ko-KR" sz="2000" kern="0" dirty="0" smtClean="0"/>
              <a:t>Discussion on issues regarding TG4m coexistence assurance document</a:t>
            </a:r>
            <a:endParaRPr lang="en-US" altLang="ko-KR" sz="2000" dirty="0" smtClean="0">
              <a:solidFill>
                <a:srgbClr val="FF0000"/>
              </a:solidFill>
              <a:ea typeface="ＭＳ Ｐゴシック" pitchFamily="-65" charset="-128"/>
            </a:endParaRPr>
          </a:p>
          <a:p>
            <a:pPr lvl="0"/>
            <a:r>
              <a:rPr lang="en-US" altLang="ko-KR" sz="2800" kern="0" dirty="0">
                <a:solidFill>
                  <a:srgbClr val="000000"/>
                </a:solidFill>
              </a:rPr>
              <a:t>Hear and </a:t>
            </a:r>
            <a:r>
              <a:rPr lang="en-US" altLang="ko-KR" sz="2800" kern="0" dirty="0" smtClean="0">
                <a:solidFill>
                  <a:srgbClr val="000000"/>
                </a:solidFill>
              </a:rPr>
              <a:t>discuss contributors’ presentations</a:t>
            </a:r>
            <a:endParaRPr lang="en-US" altLang="ko-KR" sz="2800" kern="0" dirty="0">
              <a:solidFill>
                <a:srgbClr val="000000"/>
              </a:solidFill>
            </a:endParaRPr>
          </a:p>
          <a:p>
            <a:pPr marL="0" indent="0">
              <a:buNone/>
            </a:pPr>
            <a:r>
              <a:rPr lang="en-US" altLang="ko-KR" sz="2800" dirty="0" smtClean="0">
                <a:ea typeface="ＭＳ Ｐゴシック" pitchFamily="-65" charset="-128"/>
              </a:rPr>
              <a:t> </a:t>
            </a:r>
          </a:p>
          <a:p>
            <a:endParaRPr lang="en-US" altLang="ko-KR" dirty="0" smtClean="0">
              <a:ea typeface="ＭＳ Ｐゴシック" pitchFamily="-65" charset="-128"/>
            </a:endParaRPr>
          </a:p>
        </p:txBody>
      </p:sp>
      <p:graphicFrame>
        <p:nvGraphicFramePr>
          <p:cNvPr id="7" name="표 6"/>
          <p:cNvGraphicFramePr>
            <a:graphicFrameLocks noGrp="1"/>
          </p:cNvGraphicFramePr>
          <p:nvPr>
            <p:extLst>
              <p:ext uri="{D42A27DB-BD31-4B8C-83A1-F6EECF244321}">
                <p14:modId xmlns:p14="http://schemas.microsoft.com/office/powerpoint/2010/main" val="3580616429"/>
              </p:ext>
            </p:extLst>
          </p:nvPr>
        </p:nvGraphicFramePr>
        <p:xfrm>
          <a:off x="647700" y="4419600"/>
          <a:ext cx="7924800" cy="1709517"/>
        </p:xfrm>
        <a:graphic>
          <a:graphicData uri="http://schemas.openxmlformats.org/drawingml/2006/table">
            <a:tbl>
              <a:tblPr firstRow="1" bandRow="1">
                <a:tableStyleId>{5C22544A-7EE6-4342-B048-85BDC9FD1C3A}</a:tableStyleId>
              </a:tblPr>
              <a:tblGrid>
                <a:gridCol w="495300"/>
                <a:gridCol w="1600200"/>
                <a:gridCol w="3429000"/>
                <a:gridCol w="24003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600" dirty="0" smtClean="0"/>
                        <a:t>1</a:t>
                      </a:r>
                      <a:endParaRPr lang="ko-KR" altLang="en-US" sz="1600" dirty="0"/>
                    </a:p>
                  </a:txBody>
                  <a:tcPr anchor="ctr"/>
                </a:tc>
                <a:tc>
                  <a:txBody>
                    <a:bodyPr/>
                    <a:lstStyle/>
                    <a:p>
                      <a:pPr algn="ctr" latinLnBrk="1"/>
                      <a:r>
                        <a:rPr lang="en-US" altLang="ko-KR" sz="1600" u="none" strike="noStrike" dirty="0" smtClean="0">
                          <a:effectLst/>
                        </a:rPr>
                        <a:t>15-13-0033-00-004m</a:t>
                      </a:r>
                      <a:endParaRPr lang="ko-KR" altLang="en-US" sz="16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sz="1600" dirty="0" smtClean="0">
                          <a:solidFill>
                            <a:srgbClr val="000000"/>
                          </a:solidFill>
                        </a:rPr>
                        <a:t>TG4m-Wi-SUN Alliance Status Report </a:t>
                      </a:r>
                      <a:endParaRPr lang="ko-KR" altLang="en-US" sz="16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sz="1600" dirty="0" smtClean="0">
                          <a:solidFill>
                            <a:srgbClr val="000000"/>
                          </a:solidFill>
                        </a:rPr>
                        <a:t>Phil Beecher</a:t>
                      </a:r>
                      <a:r>
                        <a:rPr lang="en-US" sz="1600" baseline="0" dirty="0" smtClean="0">
                          <a:solidFill>
                            <a:srgbClr val="000000"/>
                          </a:solidFill>
                        </a:rPr>
                        <a:t> (</a:t>
                      </a:r>
                      <a:r>
                        <a:rPr lang="en-US" sz="1600" dirty="0" err="1" smtClean="0">
                          <a:solidFill>
                            <a:srgbClr val="000000"/>
                          </a:solidFill>
                        </a:rPr>
                        <a:t>Wi</a:t>
                      </a:r>
                      <a:r>
                        <a:rPr lang="en-US" sz="1600" dirty="0" smtClean="0">
                          <a:solidFill>
                            <a:srgbClr val="000000"/>
                          </a:solidFill>
                        </a:rPr>
                        <a:t>-SUN Alliance)</a:t>
                      </a:r>
                      <a:endParaRPr lang="en-US" altLang="ko-KR" sz="1600" b="0" i="0" u="none" strike="noStrike" dirty="0" smtClean="0">
                        <a:effectLst/>
                        <a:latin typeface="Arial"/>
                      </a:endParaRPr>
                    </a:p>
                  </a:txBody>
                  <a:tcPr anchor="ctr"/>
                </a:tc>
              </a:tr>
              <a:tr h="389352">
                <a:tc>
                  <a:txBody>
                    <a:bodyPr/>
                    <a:lstStyle/>
                    <a:p>
                      <a:pPr algn="ctr" latinLnBrk="1"/>
                      <a:r>
                        <a:rPr lang="en-US" altLang="ko-KR" sz="1600" dirty="0" smtClean="0"/>
                        <a:t>2</a:t>
                      </a:r>
                      <a:endParaRPr lang="ko-KR" altLang="en-US" sz="16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600" u="none" strike="noStrike" dirty="0" smtClean="0">
                          <a:effectLst/>
                        </a:rPr>
                        <a:t>15-13-0031-00-004m</a:t>
                      </a:r>
                      <a:endParaRPr lang="ko-KR" altLang="en-US" sz="1600" dirty="0" smtClean="0"/>
                    </a:p>
                  </a:txBody>
                  <a:tcPr anchor="ctr"/>
                </a:tc>
                <a:tc>
                  <a:txBody>
                    <a:bodyPr/>
                    <a:lstStyle/>
                    <a:p>
                      <a:pPr algn="l" fontAlgn="b"/>
                      <a:r>
                        <a:rPr lang="en-GB" altLang="ja-JP" sz="1600" dirty="0" smtClean="0">
                          <a:solidFill>
                            <a:srgbClr val="000000"/>
                          </a:solidFill>
                        </a:rPr>
                        <a:t>Windowing pulse shaping for IEEE 802.15.4m NB-OFDM</a:t>
                      </a:r>
                      <a:endParaRPr lang="en-US" altLang="ko-KR" sz="16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ja-JP" sz="1600" dirty="0" smtClean="0">
                          <a:solidFill>
                            <a:srgbClr val="000000"/>
                          </a:solidFill>
                        </a:rPr>
                        <a:t>Keiichi </a:t>
                      </a:r>
                      <a:r>
                        <a:rPr lang="en-US" altLang="ja-JP" sz="1600" dirty="0" err="1" smtClean="0">
                          <a:solidFill>
                            <a:srgbClr val="000000"/>
                          </a:solidFill>
                        </a:rPr>
                        <a:t>Mizutani</a:t>
                      </a:r>
                      <a:r>
                        <a:rPr lang="en-US" altLang="ja-JP" sz="1600" dirty="0" smtClean="0">
                          <a:solidFill>
                            <a:srgbClr val="000000"/>
                          </a:solidFill>
                        </a:rPr>
                        <a:t>, </a:t>
                      </a:r>
                      <a:r>
                        <a:rPr lang="en-US" altLang="ja-JP" sz="1600" dirty="0" err="1" smtClean="0">
                          <a:solidFill>
                            <a:srgbClr val="000000"/>
                          </a:solidFill>
                        </a:rPr>
                        <a:t>Ryuhei</a:t>
                      </a:r>
                      <a:r>
                        <a:rPr lang="en-US" altLang="ja-JP" sz="1600" dirty="0" smtClean="0">
                          <a:solidFill>
                            <a:srgbClr val="000000"/>
                          </a:solidFill>
                        </a:rPr>
                        <a:t> </a:t>
                      </a:r>
                      <a:r>
                        <a:rPr lang="en-US" altLang="ja-JP" sz="1600" dirty="0" err="1" smtClean="0">
                          <a:solidFill>
                            <a:srgbClr val="000000"/>
                          </a:solidFill>
                        </a:rPr>
                        <a:t>Funada</a:t>
                      </a:r>
                      <a:r>
                        <a:rPr lang="en-US" altLang="ja-JP" sz="1600" dirty="0" smtClean="0">
                          <a:solidFill>
                            <a:srgbClr val="000000"/>
                          </a:solidFill>
                        </a:rPr>
                        <a:t>, and </a:t>
                      </a:r>
                      <a:r>
                        <a:rPr lang="en-GB" altLang="ja-JP" sz="1600" dirty="0" smtClean="0">
                          <a:solidFill>
                            <a:srgbClr val="000000"/>
                          </a:solidFill>
                        </a:rPr>
                        <a:t>Hiroshi Harada (NICT)</a:t>
                      </a:r>
                      <a:endParaRPr lang="en-US" altLang="ko-KR" sz="1600" b="0" i="0" u="none" strike="noStrike" dirty="0" smtClean="0">
                        <a:effectLst/>
                        <a:latin typeface="Arial"/>
                      </a:endParaRPr>
                    </a:p>
                  </a:txBody>
                  <a:tcPr marL="9525" marR="9525" marT="9525" marB="0" anchor="ctr"/>
                </a:tc>
              </a:tr>
            </a:tbl>
          </a:graphicData>
        </a:graphic>
      </p:graphicFrame>
      <p:sp>
        <p:nvSpPr>
          <p:cNvPr id="10" name="Rectangle 13"/>
          <p:cNvSpPr>
            <a:spLocks noGrp="1" noChangeArrowheads="1"/>
          </p:cNvSpPr>
          <p:nvPr>
            <p:ph type="dt" sz="quarter" idx="12"/>
          </p:nvPr>
        </p:nvSpPr>
        <p:spPr>
          <a:xfrm>
            <a:off x="533400" y="304800"/>
            <a:ext cx="1905000" cy="304800"/>
          </a:xfrm>
          <a:noFill/>
        </p:spPr>
        <p:txBody>
          <a:bodyPr/>
          <a:lstStyle/>
          <a:p>
            <a:r>
              <a:rPr lang="en-US" altLang="ko-KR" dirty="0" smtClean="0"/>
              <a:t>January 2013</a:t>
            </a:r>
            <a:endParaRPr lang="en-US" dirty="0"/>
          </a:p>
        </p:txBody>
      </p:sp>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(2)</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9" name="Content Placeholder 2"/>
          <p:cNvSpPr txBox="1">
            <a:spLocks/>
          </p:cNvSpPr>
          <p:nvPr/>
        </p:nvSpPr>
        <p:spPr bwMode="auto">
          <a:xfrm>
            <a:off x="228600" y="1447800"/>
            <a:ext cx="8686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1200"/>
              </a:spcBef>
            </a:pPr>
            <a:r>
              <a:rPr lang="en-US" altLang="ko-KR" sz="2800" dirty="0" smtClean="0">
                <a:ea typeface="ＭＳ Ｐゴシック" pitchFamily="-65" charset="-128"/>
              </a:rPr>
              <a:t>Discussed </a:t>
            </a:r>
            <a:r>
              <a:rPr lang="en-US" altLang="ko-KR" sz="2800" kern="0" dirty="0" smtClean="0"/>
              <a:t>coexistence assurance document</a:t>
            </a:r>
          </a:p>
          <a:p>
            <a:pPr lvl="1">
              <a:spcBef>
                <a:spcPts val="1200"/>
              </a:spcBef>
            </a:pPr>
            <a:r>
              <a:rPr lang="en-US" altLang="ko-KR" sz="2000" kern="0" dirty="0" smtClean="0"/>
              <a:t>The CAD document was reviewed and finalized:</a:t>
            </a:r>
            <a:r>
              <a:rPr lang="en-US" altLang="ko-KR" sz="2000" kern="0" dirty="0" smtClean="0">
                <a:solidFill>
                  <a:srgbClr val="FF0000"/>
                </a:solidFill>
              </a:rPr>
              <a:t> </a:t>
            </a:r>
            <a:r>
              <a:rPr lang="en-US" altLang="ko-KR" sz="2000" kern="0" dirty="0" smtClean="0">
                <a:solidFill>
                  <a:srgbClr val="00B050"/>
                </a:solidFill>
              </a:rPr>
              <a:t>doc. 15-13-0070-00</a:t>
            </a:r>
            <a:r>
              <a:rPr lang="en-US" altLang="ko-KR" sz="2000" kern="0" dirty="0" smtClean="0"/>
              <a:t>.</a:t>
            </a:r>
            <a:endParaRPr lang="en-US" altLang="ko-KR" sz="2800" dirty="0" smtClean="0">
              <a:ea typeface="ＭＳ Ｐゴシック" pitchFamily="-65" charset="-128"/>
            </a:endParaRPr>
          </a:p>
          <a:p>
            <a:pPr lvl="0">
              <a:spcBef>
                <a:spcPts val="1200"/>
              </a:spcBef>
            </a:pPr>
            <a:r>
              <a:rPr lang="en-US" altLang="ko-KR" sz="2800" dirty="0" smtClean="0">
                <a:ea typeface="ＭＳ Ｐゴシック" pitchFamily="-65" charset="-128"/>
              </a:rPr>
              <a:t>Discussed </a:t>
            </a:r>
            <a:r>
              <a:rPr lang="en-US" altLang="ko-KR" sz="2800" kern="0" dirty="0"/>
              <a:t>future efforts and next </a:t>
            </a:r>
            <a:r>
              <a:rPr lang="en-US" altLang="ko-KR" sz="2800" kern="0" dirty="0" smtClean="0"/>
              <a:t>steps</a:t>
            </a:r>
          </a:p>
          <a:p>
            <a:pPr lvl="1">
              <a:spcBef>
                <a:spcPts val="1200"/>
              </a:spcBef>
            </a:pPr>
            <a:r>
              <a:rPr lang="en-US" altLang="ko-KR" sz="2000" kern="0" dirty="0" smtClean="0"/>
              <a:t>The WG letter ballot will be started in February 2013.</a:t>
            </a:r>
          </a:p>
          <a:p>
            <a:pPr marL="739775" lvl="1" indent="-282575">
              <a:spcBef>
                <a:spcPts val="0"/>
              </a:spcBef>
            </a:pPr>
            <a:r>
              <a:rPr lang="en-US" altLang="ko-KR" sz="2000" dirty="0" smtClean="0">
                <a:ea typeface="ＭＳ Ｐゴシック" pitchFamily="-65" charset="-128"/>
              </a:rPr>
              <a:t>Coexistence assurance document will be accompanied with the final draft for the WG letter ballot.</a:t>
            </a:r>
          </a:p>
          <a:p>
            <a:pPr marL="739775" lvl="1" indent="-282575">
              <a:spcBef>
                <a:spcPts val="0"/>
              </a:spcBef>
            </a:pPr>
            <a:r>
              <a:rPr lang="en-US" altLang="ko-KR" sz="2000" dirty="0" smtClean="0">
                <a:ea typeface="ＭＳ Ｐゴシック" pitchFamily="-65" charset="-128"/>
              </a:rPr>
              <a:t>Future time line was discussed.</a:t>
            </a:r>
          </a:p>
          <a:p>
            <a:pPr>
              <a:spcBef>
                <a:spcPts val="1200"/>
              </a:spcBef>
            </a:pPr>
            <a:r>
              <a:rPr lang="en-US" altLang="ko-KR" sz="2800" dirty="0" smtClean="0">
                <a:ea typeface="ＭＳ Ｐゴシック" pitchFamily="-65" charset="-128"/>
              </a:rPr>
              <a:t>Meeting was adjourned early.     </a:t>
            </a:r>
            <a:endParaRPr lang="en-US" altLang="ko-KR" sz="2800" dirty="0" smtClean="0"/>
          </a:p>
          <a:p>
            <a:pPr marL="400050" lvl="1" indent="0"/>
            <a:r>
              <a:rPr lang="en-US" altLang="ko-KR" sz="2000" dirty="0" smtClean="0"/>
              <a:t>    Motion to adjourn the meeting</a:t>
            </a:r>
            <a:endParaRPr lang="ko-KR" altLang="ko-KR" sz="2000" dirty="0"/>
          </a:p>
          <a:p>
            <a:pPr marL="400050" lvl="1" indent="0"/>
            <a:r>
              <a:rPr lang="en-US" altLang="ko-KR" sz="2000" dirty="0" smtClean="0"/>
              <a:t>    Moved </a:t>
            </a:r>
            <a:r>
              <a:rPr lang="en-US" altLang="ko-KR" sz="2000" dirty="0"/>
              <a:t>by</a:t>
            </a:r>
            <a:r>
              <a:rPr lang="en-US" altLang="ko-KR" sz="2000" dirty="0" smtClean="0"/>
              <a:t>: Cristina Seibert	   Seconded </a:t>
            </a:r>
            <a:r>
              <a:rPr lang="en-US" altLang="ko-KR" sz="2000" dirty="0"/>
              <a:t>by</a:t>
            </a:r>
            <a:r>
              <a:rPr lang="en-US" altLang="ko-KR" sz="2000" dirty="0" smtClean="0"/>
              <a:t>: Clint Powell</a:t>
            </a:r>
            <a:endParaRPr lang="ko-KR" altLang="ko-KR" sz="2000" dirty="0"/>
          </a:p>
          <a:p>
            <a:pPr marL="400050" lvl="1" indent="0"/>
            <a:r>
              <a:rPr lang="en-US" altLang="ko-KR" sz="2000" dirty="0" smtClean="0"/>
              <a:t>    Motion carried </a:t>
            </a:r>
            <a:r>
              <a:rPr lang="en-US" altLang="ko-KR" sz="2000" dirty="0"/>
              <a:t>by unanimous </a:t>
            </a:r>
            <a:r>
              <a:rPr lang="en-US" altLang="ko-KR" sz="2000" dirty="0" smtClean="0"/>
              <a:t>consent.</a:t>
            </a:r>
            <a:endParaRPr lang="en-US" altLang="ko-KR" sz="2000" dirty="0" smtClean="0">
              <a:ea typeface="ＭＳ Ｐゴシック" pitchFamily="-65" charset="-128"/>
            </a:endParaRP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dirty="0" smtClean="0"/>
              <a:t>January 2013</a:t>
            </a:r>
            <a:endParaRPr lang="en-US" dirty="0"/>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TG4m Motion </a:t>
            </a:r>
            <a:endParaRPr lang="en-US" b="1" dirty="0"/>
          </a:p>
        </p:txBody>
      </p:sp>
      <p:sp>
        <p:nvSpPr>
          <p:cNvPr id="10" name="Content Placeholder 9"/>
          <p:cNvSpPr>
            <a:spLocks noGrp="1"/>
          </p:cNvSpPr>
          <p:nvPr>
            <p:ph idx="1"/>
          </p:nvPr>
        </p:nvSpPr>
        <p:spPr/>
        <p:txBody>
          <a:bodyPr/>
          <a:lstStyle/>
          <a:p>
            <a:pPr>
              <a:spcBef>
                <a:spcPts val="800"/>
              </a:spcBef>
              <a:buNone/>
            </a:pPr>
            <a:r>
              <a:rPr lang="en-US" sz="2400" dirty="0" smtClean="0"/>
              <a:t>Move that the 802.15.4m Task Group seek 802.15 WG approval to start a WG Letter Ballot requesting approval to forward document #15-12-0575-01-004m, edited in accordance with the instructions in document #15-13-0072-00-004m, to Sponsor Ballot pending the completion and inclusion of the edits in the draft.</a:t>
            </a:r>
          </a:p>
          <a:p>
            <a:pPr algn="just">
              <a:lnSpc>
                <a:spcPct val="80000"/>
              </a:lnSpc>
              <a:spcBef>
                <a:spcPts val="800"/>
              </a:spcBef>
              <a:buNone/>
            </a:pPr>
            <a:endParaRPr lang="en-US" sz="2400" dirty="0" smtClean="0"/>
          </a:p>
          <a:p>
            <a:pPr algn="just">
              <a:lnSpc>
                <a:spcPct val="80000"/>
              </a:lnSpc>
              <a:spcBef>
                <a:spcPts val="800"/>
              </a:spcBef>
              <a:buNone/>
            </a:pPr>
            <a:r>
              <a:rPr lang="en-US" sz="2400" dirty="0" smtClean="0"/>
              <a:t>Moved:  Ed Callaway</a:t>
            </a:r>
          </a:p>
          <a:p>
            <a:pPr algn="just">
              <a:lnSpc>
                <a:spcPct val="80000"/>
              </a:lnSpc>
              <a:spcBef>
                <a:spcPts val="800"/>
              </a:spcBef>
              <a:buNone/>
            </a:pPr>
            <a:r>
              <a:rPr lang="en-US" sz="2400" dirty="0" smtClean="0"/>
              <a:t>Seconded:  Clint Powell</a:t>
            </a:r>
          </a:p>
          <a:p>
            <a:pPr algn="just">
              <a:lnSpc>
                <a:spcPct val="80000"/>
              </a:lnSpc>
              <a:spcBef>
                <a:spcPts val="800"/>
              </a:spcBef>
              <a:buNone/>
            </a:pPr>
            <a:r>
              <a:rPr lang="en-US" sz="2400" dirty="0" smtClean="0"/>
              <a:t>Motion Passes (85%): 29/5/0</a:t>
            </a:r>
          </a:p>
          <a:p>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7" name="Rectangle 13"/>
          <p:cNvSpPr>
            <a:spLocks noGrp="1" noChangeArrowheads="1"/>
          </p:cNvSpPr>
          <p:nvPr>
            <p:ph type="dt" sz="half" idx="12"/>
          </p:nvPr>
        </p:nvSpPr>
        <p:spPr>
          <a:noFill/>
        </p:spPr>
        <p:txBody>
          <a:bodyPr/>
          <a:lstStyle/>
          <a:p>
            <a:r>
              <a:rPr lang="en-US" altLang="ko-KR" dirty="0" smtClean="0"/>
              <a:t>January 2013</a:t>
            </a:r>
            <a:endParaRPr lang="en-US" dirty="0"/>
          </a:p>
        </p:txBody>
      </p:sp>
      <p:sp>
        <p:nvSpPr>
          <p:cNvPr id="9" name="Content Placeholder 2"/>
          <p:cNvSpPr txBox="1">
            <a:spLocks/>
          </p:cNvSpPr>
          <p:nvPr/>
        </p:nvSpPr>
        <p:spPr bwMode="auto">
          <a:xfrm>
            <a:off x="228600" y="14478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1200"/>
              </a:spcBef>
            </a:pPr>
            <a:endParaRPr lang="en-US" altLang="ko-KR" sz="2000" dirty="0" smtClean="0">
              <a:solidFill>
                <a:srgbClr val="FF0000"/>
              </a:solidFill>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WG15 Motion </a:t>
            </a:r>
            <a:endParaRPr lang="en-US" b="1" dirty="0"/>
          </a:p>
        </p:txBody>
      </p:sp>
      <p:sp>
        <p:nvSpPr>
          <p:cNvPr id="8" name="Content Placeholder 7"/>
          <p:cNvSpPr>
            <a:spLocks noGrp="1"/>
          </p:cNvSpPr>
          <p:nvPr>
            <p:ph idx="1"/>
          </p:nvPr>
        </p:nvSpPr>
        <p:spPr/>
        <p:txBody>
          <a:bodyPr/>
          <a:lstStyle/>
          <a:p>
            <a:pPr>
              <a:lnSpc>
                <a:spcPct val="90000"/>
              </a:lnSpc>
              <a:spcBef>
                <a:spcPts val="800"/>
              </a:spcBef>
              <a:buNone/>
            </a:pPr>
            <a:r>
              <a:rPr lang="en-US" sz="2800" dirty="0" smtClean="0"/>
              <a:t>Move that 802.15 WG start a WG Letter Ballot requesting approval to forward document #15-12-0575-01-004m, edited in accordance with the instructions in document #15-13-0072-00-004m, to Sponsor Ballot pending the completion and inclusion of the edits in the draft.</a:t>
            </a:r>
          </a:p>
          <a:p>
            <a:pPr algn="just">
              <a:spcBef>
                <a:spcPts val="800"/>
              </a:spcBef>
              <a:buNone/>
            </a:pPr>
            <a:endParaRPr lang="en-US" sz="2800" dirty="0" smtClean="0"/>
          </a:p>
          <a:p>
            <a:pPr algn="just">
              <a:spcBef>
                <a:spcPts val="800"/>
              </a:spcBef>
              <a:buNone/>
            </a:pPr>
            <a:r>
              <a:rPr lang="en-US" sz="2800" dirty="0" smtClean="0"/>
              <a:t>Moved:</a:t>
            </a:r>
          </a:p>
          <a:p>
            <a:pPr algn="just">
              <a:spcBef>
                <a:spcPts val="800"/>
              </a:spcBef>
              <a:buNone/>
            </a:pPr>
            <a:r>
              <a:rPr lang="en-US" sz="2800" dirty="0" smtClean="0"/>
              <a:t>Seconded:</a:t>
            </a:r>
          </a:p>
          <a:p>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7" name="Rectangle 13"/>
          <p:cNvSpPr>
            <a:spLocks noGrp="1" noChangeArrowheads="1"/>
          </p:cNvSpPr>
          <p:nvPr>
            <p:ph type="dt" sz="half" idx="12"/>
          </p:nvPr>
        </p:nvSpPr>
        <p:spPr>
          <a:noFill/>
        </p:spPr>
        <p:txBody>
          <a:bodyPr/>
          <a:lstStyle/>
          <a:p>
            <a:r>
              <a:rPr lang="en-US" altLang="ko-KR" dirty="0" smtClean="0"/>
              <a:t>January 2013</a:t>
            </a:r>
            <a:endParaRPr lang="en-US" dirty="0"/>
          </a:p>
        </p:txBody>
      </p:sp>
      <p:sp>
        <p:nvSpPr>
          <p:cNvPr id="9" name="Content Placeholder 2"/>
          <p:cNvSpPr txBox="1">
            <a:spLocks/>
          </p:cNvSpPr>
          <p:nvPr/>
        </p:nvSpPr>
        <p:spPr bwMode="auto">
          <a:xfrm>
            <a:off x="228600" y="14478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1200"/>
              </a:spcBef>
            </a:pPr>
            <a:endParaRPr lang="en-US" altLang="ko-KR" sz="2000" dirty="0" smtClean="0">
              <a:solidFill>
                <a:srgbClr val="FF0000"/>
              </a:solidFill>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457200" lvl="2" indent="-228600">
              <a:spcBef>
                <a:spcPts val="300"/>
              </a:spcBef>
              <a:buFont typeface="Wingdings" pitchFamily="2" charset="2"/>
              <a:buChar char="§"/>
            </a:pPr>
            <a:r>
              <a:rPr lang="en-US" sz="2000" dirty="0" smtClean="0">
                <a:solidFill>
                  <a:srgbClr val="0070C0"/>
                </a:solidFill>
              </a:rPr>
              <a:t>Affirm new officers for TG4m                                            September 2011</a:t>
            </a:r>
          </a:p>
          <a:p>
            <a:pPr marL="457200" lvl="2" indent="-228600">
              <a:spcBef>
                <a:spcPts val="300"/>
              </a:spcBef>
              <a:buFont typeface="Wingdings" pitchFamily="2" charset="2"/>
              <a:buChar char="§"/>
            </a:pPr>
            <a:r>
              <a:rPr lang="en-US" sz="2000" dirty="0" smtClean="0">
                <a:solidFill>
                  <a:srgbClr val="0066FF"/>
                </a:solidFill>
              </a:rPr>
              <a:t>Prepare the TGD                                           November 2011, January 2012 </a:t>
            </a:r>
          </a:p>
          <a:p>
            <a:pPr marL="457200" lvl="2" indent="-228600">
              <a:spcBef>
                <a:spcPts val="300"/>
              </a:spcBef>
              <a:buFont typeface="Wingdings" pitchFamily="2" charset="2"/>
              <a:buChar char="§"/>
            </a:pP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p>
          <a:p>
            <a:pPr marL="457200" lvl="2" indent="-228600">
              <a:spcBef>
                <a:spcPts val="300"/>
              </a:spcBef>
              <a:buFont typeface="Wingdings" pitchFamily="2" charset="2"/>
              <a:buChar char="§"/>
            </a:pPr>
            <a:endParaRPr lang="en-US" altLang="ko-KR" sz="2400" dirty="0" smtClean="0"/>
          </a:p>
          <a:p>
            <a:pPr marL="228600" lvl="1" indent="-228600">
              <a:buFont typeface="Arial" pitchFamily="34" charset="0"/>
              <a:buChar char="•"/>
            </a:pPr>
            <a:r>
              <a:rPr lang="en-US" altLang="ko-KR" sz="2800" dirty="0" smtClean="0">
                <a:solidFill>
                  <a:srgbClr val="0070C0"/>
                </a:solidFill>
              </a:rPr>
              <a:t>Proposal Effort</a:t>
            </a:r>
          </a:p>
          <a:p>
            <a:pPr lvl="1" indent="-228600">
              <a:spcBef>
                <a:spcPts val="300"/>
              </a:spcBef>
              <a:buFont typeface="Wingdings" pitchFamily="2" charset="2"/>
              <a:buChar char="§"/>
            </a:pPr>
            <a:r>
              <a:rPr lang="en-US" altLang="ko-KR" sz="2000" dirty="0" smtClean="0">
                <a:solidFill>
                  <a:srgbClr val="0066FF"/>
                </a:solidFill>
              </a:rPr>
              <a:t>Preliminary Proposals  &amp; Presentations                                    May 6  2012 </a:t>
            </a:r>
          </a:p>
          <a:p>
            <a:pPr lvl="1" indent="-228600">
              <a:spcBef>
                <a:spcPts val="300"/>
              </a:spcBef>
              <a:buFont typeface="Wingdings" pitchFamily="2" charset="2"/>
              <a:buChar char="§"/>
            </a:pPr>
            <a:r>
              <a:rPr lang="en-US" altLang="ko-KR" sz="2000" dirty="0" smtClean="0">
                <a:solidFill>
                  <a:srgbClr val="0066FF"/>
                </a:solidFill>
              </a:rPr>
              <a:t>Final Proposals                                                                          July  9, 2012</a:t>
            </a:r>
          </a:p>
          <a:p>
            <a:pPr lvl="1" indent="-228600">
              <a:spcBef>
                <a:spcPts val="300"/>
              </a:spcBef>
              <a:buFont typeface="Wingdings" pitchFamily="2" charset="2"/>
              <a:buChar char="§"/>
            </a:pPr>
            <a:r>
              <a:rPr lang="en-US" altLang="ko-KR" sz="2000" dirty="0" smtClean="0">
                <a:solidFill>
                  <a:srgbClr val="0066FF"/>
                </a:solidFill>
              </a:rPr>
              <a:t>Proposal Presentations   	                                                     July 2012</a:t>
            </a:r>
          </a:p>
          <a:p>
            <a:pPr lvl="1" indent="-228600">
              <a:spcBef>
                <a:spcPts val="300"/>
              </a:spcBef>
              <a:buFont typeface="Wingdings" pitchFamily="2" charset="2"/>
              <a:buChar char="§"/>
            </a:pPr>
            <a:r>
              <a:rPr lang="en-US" altLang="ko-KR" sz="2000" dirty="0" smtClean="0">
                <a:solidFill>
                  <a:srgbClr val="0066FF"/>
                </a:solidFill>
              </a:rPr>
              <a:t>Merge Proposals                                                                  September 2012</a:t>
            </a:r>
          </a:p>
          <a:p>
            <a:pPr lvl="1" indent="-228600">
              <a:spcBef>
                <a:spcPts val="300"/>
              </a:spcBef>
              <a:buFont typeface="Wingdings" pitchFamily="2" charset="2"/>
              <a:buChar char="§"/>
            </a:pPr>
            <a:r>
              <a:rPr lang="en-US" altLang="ko-KR" sz="2000" dirty="0" smtClean="0">
                <a:solidFill>
                  <a:srgbClr val="0066FF"/>
                </a:solidFill>
              </a:rPr>
              <a:t>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8</a:t>
            </a:fld>
            <a:endParaRPr lang="en-US"/>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
        <p:nvSpPr>
          <p:cNvPr id="9" name="Rectangle 13"/>
          <p:cNvSpPr>
            <a:spLocks noGrp="1" noChangeArrowheads="1"/>
          </p:cNvSpPr>
          <p:nvPr>
            <p:ph type="dt" sz="quarter" idx="12"/>
          </p:nvPr>
        </p:nvSpPr>
        <p:spPr>
          <a:xfrm>
            <a:off x="533400" y="304800"/>
            <a:ext cx="1905000" cy="304800"/>
          </a:xfrm>
          <a:noFill/>
        </p:spPr>
        <p:txBody>
          <a:bodyPr/>
          <a:lstStyle/>
          <a:p>
            <a:r>
              <a:rPr lang="en-US" altLang="ko-KR" dirty="0" smtClean="0"/>
              <a:t>January 2013</a:t>
            </a:r>
            <a:endParaRPr lang="en-US" dirty="0"/>
          </a:p>
        </p:txBody>
      </p:sp>
    </p:spTree>
    <p:extLst>
      <p:ext uri="{BB962C8B-B14F-4D97-AF65-F5344CB8AC3E}">
        <p14:creationId xmlns:p14="http://schemas.microsoft.com/office/powerpoint/2010/main" val="212941008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457200" y="1371600"/>
            <a:ext cx="8229600" cy="5029200"/>
          </a:xfrm>
          <a:prstGeom prst="rect">
            <a:avLst/>
          </a:prstGeom>
          <a:noFill/>
          <a:ln w="9525">
            <a:noFill/>
            <a:miter lim="800000"/>
            <a:headEnd/>
            <a:tailEnd/>
          </a:ln>
        </p:spPr>
        <p:txBody>
          <a:bodyPr/>
          <a:lstStyle/>
          <a:p>
            <a:pPr marL="228600" indent="-228600">
              <a:buFont typeface="Arial" pitchFamily="34" charset="0"/>
              <a:buChar char="•"/>
              <a:tabLst>
                <a:tab pos="7448550" algn="l"/>
              </a:tabLst>
            </a:pPr>
            <a:r>
              <a:rPr lang="en-US" altLang="ko-KR" sz="2800" b="1" dirty="0" smtClean="0"/>
              <a:t>Drafting</a:t>
            </a:r>
          </a:p>
          <a:p>
            <a:pPr lvl="1" indent="-228600">
              <a:buFont typeface="Wingdings" pitchFamily="2" charset="2"/>
              <a:buChar char="§"/>
              <a:tabLst>
                <a:tab pos="7448550" algn="l"/>
              </a:tabLst>
            </a:pPr>
            <a:r>
              <a:rPr lang="en-US" altLang="ko-KR" sz="2000" dirty="0" smtClean="0"/>
              <a:t>Review Preliminary draft document                                   November 2012</a:t>
            </a:r>
          </a:p>
          <a:p>
            <a:pPr lvl="1" indent="-228600">
              <a:buFont typeface="Wingdings" pitchFamily="2" charset="2"/>
              <a:buChar char="§"/>
              <a:tabLst>
                <a:tab pos="7448550" algn="l"/>
              </a:tabLst>
            </a:pPr>
            <a:r>
              <a:rPr lang="en-US" altLang="ko-KR" sz="2000" dirty="0" smtClean="0">
                <a:solidFill>
                  <a:srgbClr val="FF3300"/>
                </a:solidFill>
              </a:rPr>
              <a:t>Complete final draft before WG Letter Ballot                        January 2013</a:t>
            </a:r>
          </a:p>
          <a:p>
            <a:pPr lvl="1" indent="-228600">
              <a:buFont typeface="Wingdings" pitchFamily="2" charset="2"/>
              <a:buChar char="§"/>
              <a:tabLst>
                <a:tab pos="7448550" algn="l"/>
              </a:tabLst>
            </a:pPr>
            <a:r>
              <a:rPr lang="en-US" altLang="ko-KR" sz="2000" dirty="0" smtClean="0">
                <a:solidFill>
                  <a:srgbClr val="FF3300"/>
                </a:solidFill>
              </a:rPr>
              <a:t>Prepare Coexistence Assurance Document (CAD)                 January 2013</a:t>
            </a:r>
          </a:p>
          <a:p>
            <a:pPr lvl="1" indent="-228600">
              <a:buFont typeface="Wingdings" pitchFamily="2" charset="2"/>
              <a:buChar char="§"/>
              <a:tabLst>
                <a:tab pos="7448550" algn="l"/>
              </a:tabLst>
            </a:pPr>
            <a:r>
              <a:rPr lang="en-US" altLang="ko-KR" sz="2000" dirty="0" smtClean="0"/>
              <a:t>Open WG LB for 30 day Posting of TG4m draft              February 1, 2013</a:t>
            </a:r>
          </a:p>
          <a:p>
            <a:pPr lvl="1" indent="-228600">
              <a:buFont typeface="Wingdings" pitchFamily="2" charset="2"/>
              <a:buChar char="§"/>
              <a:tabLst>
                <a:tab pos="7448550" algn="l"/>
              </a:tabLst>
            </a:pPr>
            <a:r>
              <a:rPr lang="en-US" altLang="ko-KR" sz="2000" dirty="0" smtClean="0"/>
              <a:t>Letter Ballot Comment resolution                                             March 2013                  </a:t>
            </a:r>
          </a:p>
          <a:p>
            <a:pPr marL="228600" indent="-228600">
              <a:spcBef>
                <a:spcPts val="600"/>
              </a:spcBef>
              <a:buFont typeface="Arial" pitchFamily="34" charset="0"/>
              <a:buChar char="•"/>
              <a:tabLst>
                <a:tab pos="7448550" algn="l"/>
              </a:tabLst>
            </a:pPr>
            <a:r>
              <a:rPr lang="en-US" altLang="ko-KR" sz="2400" dirty="0" smtClean="0"/>
              <a:t> </a:t>
            </a:r>
            <a:r>
              <a:rPr lang="en-US" altLang="ko-KR" sz="2800" b="1" dirty="0" smtClean="0"/>
              <a:t>Balloting</a:t>
            </a:r>
          </a:p>
          <a:p>
            <a:pPr lvl="1" indent="-228600">
              <a:buFont typeface="Wingdings" pitchFamily="2" charset="2"/>
              <a:buChar char="§"/>
              <a:tabLst>
                <a:tab pos="7448550" algn="l"/>
              </a:tabLst>
            </a:pPr>
            <a:r>
              <a:rPr lang="en-US" altLang="ko-KR" sz="2000" dirty="0" smtClean="0"/>
              <a:t>1</a:t>
            </a:r>
            <a:r>
              <a:rPr lang="en-US" altLang="ko-KR" sz="2000" baseline="30000" dirty="0" smtClean="0"/>
              <a:t>st</a:t>
            </a:r>
            <a:r>
              <a:rPr lang="en-US" altLang="ko-KR" sz="2000" dirty="0" smtClean="0"/>
              <a:t> Recirculation  &amp; Comment Resolutions                                  May 2013</a:t>
            </a:r>
          </a:p>
          <a:p>
            <a:pPr lvl="1" indent="-228600">
              <a:buFont typeface="Wingdings" pitchFamily="2" charset="2"/>
              <a:buChar char="§"/>
              <a:tabLst>
                <a:tab pos="7448550" algn="l"/>
              </a:tabLst>
            </a:pPr>
            <a:r>
              <a:rPr lang="en-US" altLang="ko-KR" sz="2000" dirty="0" smtClean="0"/>
              <a:t>2</a:t>
            </a:r>
            <a:r>
              <a:rPr lang="en-US" altLang="ko-KR" sz="2000" baseline="30000" dirty="0" smtClean="0"/>
              <a:t>nd</a:t>
            </a:r>
            <a:r>
              <a:rPr lang="en-US" altLang="ko-KR" sz="2000" dirty="0" smtClean="0"/>
              <a:t> Recirculation </a:t>
            </a:r>
            <a:r>
              <a:rPr lang="en-US" altLang="ko-KR" sz="2000" dirty="0"/>
              <a:t>&amp; Comment </a:t>
            </a:r>
            <a:r>
              <a:rPr lang="en-US" altLang="ko-KR" sz="2000" dirty="0" smtClean="0"/>
              <a:t>Resolutions                                    July2013</a:t>
            </a:r>
          </a:p>
          <a:p>
            <a:pPr lvl="1" indent="-228600">
              <a:buFont typeface="Wingdings" pitchFamily="2" charset="2"/>
              <a:buChar char="§"/>
              <a:tabLst>
                <a:tab pos="7448550" algn="l"/>
              </a:tabLst>
            </a:pPr>
            <a:r>
              <a:rPr lang="en-US" altLang="ko-KR" sz="2000" dirty="0" smtClean="0"/>
              <a:t>3</a:t>
            </a:r>
            <a:r>
              <a:rPr lang="en-US" altLang="ko-KR" sz="2000" baseline="30000" dirty="0" smtClean="0"/>
              <a:t>rd</a:t>
            </a:r>
            <a:r>
              <a:rPr lang="en-US" altLang="ko-KR" sz="2000" dirty="0" smtClean="0"/>
              <a:t> Recirculation </a:t>
            </a:r>
            <a:r>
              <a:rPr lang="en-US" altLang="ko-KR" sz="2000" dirty="0"/>
              <a:t>&amp; </a:t>
            </a:r>
            <a:r>
              <a:rPr lang="en-US" altLang="ko-KR" sz="2000" dirty="0" smtClean="0"/>
              <a:t>Comment Resolution                          September 2013</a:t>
            </a:r>
          </a:p>
          <a:p>
            <a:pPr lvl="1" indent="-228600">
              <a:buFont typeface="Wingdings" pitchFamily="2" charset="2"/>
              <a:buChar char="§"/>
              <a:tabLst>
                <a:tab pos="7448550" algn="l"/>
              </a:tabLst>
            </a:pPr>
            <a:r>
              <a:rPr lang="en-US" altLang="ko-KR" sz="2000" dirty="0" smtClean="0"/>
              <a:t>1</a:t>
            </a:r>
            <a:r>
              <a:rPr lang="en-US" altLang="ko-KR" sz="2000" baseline="30000" dirty="0" smtClean="0"/>
              <a:t>st</a:t>
            </a:r>
            <a:r>
              <a:rPr lang="en-US" altLang="ko-KR" sz="2000" dirty="0" smtClean="0"/>
              <a:t> SB </a:t>
            </a:r>
            <a:r>
              <a:rPr lang="en-US" altLang="ko-KR" sz="2000" dirty="0"/>
              <a:t>Recirculation &amp; Comment </a:t>
            </a:r>
            <a:r>
              <a:rPr lang="en-US" altLang="ko-KR" sz="2000" dirty="0" smtClean="0"/>
              <a:t>Resolutions                    November 2013</a:t>
            </a:r>
          </a:p>
          <a:p>
            <a:pPr lvl="1" indent="-228600">
              <a:buFont typeface="Wingdings" pitchFamily="2" charset="2"/>
              <a:buChar char="§"/>
              <a:tabLst>
                <a:tab pos="7448550" algn="l"/>
              </a:tabLst>
            </a:pPr>
            <a:r>
              <a:rPr lang="en-US" altLang="ko-KR" sz="2000" dirty="0" smtClean="0"/>
              <a:t>2</a:t>
            </a:r>
            <a:r>
              <a:rPr lang="en-US" altLang="ko-KR" sz="2000" baseline="30000" dirty="0" smtClean="0"/>
              <a:t>nd</a:t>
            </a:r>
            <a:r>
              <a:rPr lang="en-US" altLang="ko-KR" sz="2000" dirty="0" smtClean="0"/>
              <a:t> SB Recirculation                                                                January 2014</a:t>
            </a:r>
          </a:p>
          <a:p>
            <a:pPr marL="182563" indent="-182563">
              <a:spcBef>
                <a:spcPts val="600"/>
              </a:spcBef>
              <a:buFont typeface="Arial" pitchFamily="34" charset="0"/>
              <a:buChar char="•"/>
            </a:pPr>
            <a:r>
              <a:rPr lang="en-US" altLang="ko-KR" sz="2800" b="1" dirty="0" err="1">
                <a:latin typeface="+mj-lt"/>
                <a:ea typeface="ＭＳ Ｐゴシック" charset="0"/>
              </a:rPr>
              <a:t>RevCom</a:t>
            </a:r>
            <a:r>
              <a:rPr lang="en-US" altLang="ko-KR" sz="2800" b="1" dirty="0">
                <a:latin typeface="+mj-lt"/>
                <a:ea typeface="ＭＳ Ｐゴシック" charset="0"/>
              </a:rPr>
              <a:t> </a:t>
            </a:r>
            <a:r>
              <a:rPr lang="en-US" altLang="ko-KR" sz="2800" b="1" dirty="0" smtClean="0">
                <a:latin typeface="+mj-lt"/>
                <a:ea typeface="ＭＳ Ｐゴシック" charset="0"/>
              </a:rPr>
              <a:t>Approval</a:t>
            </a:r>
          </a:p>
          <a:p>
            <a:pPr lvl="1" indent="-228600">
              <a:buFont typeface="Wingdings" pitchFamily="2" charset="2"/>
              <a:buChar char="§"/>
            </a:pPr>
            <a:r>
              <a:rPr lang="en-US" altLang="ko-KR" sz="2000" dirty="0" smtClean="0">
                <a:latin typeface="+mj-lt"/>
                <a:ea typeface="ＭＳ Ｐゴシック" charset="0"/>
              </a:rPr>
              <a:t>EC approval                                                                                  July  2014</a:t>
            </a:r>
            <a:endParaRPr lang="en-US" altLang="ko-KR" sz="2000" dirty="0">
              <a:latin typeface="+mj-lt"/>
              <a:ea typeface="ＭＳ Ｐゴシック"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9</a:t>
            </a:fld>
            <a:endParaRPr lang="en-US"/>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
        <p:nvSpPr>
          <p:cNvPr id="9" name="Rectangle 13"/>
          <p:cNvSpPr>
            <a:spLocks noGrp="1" noChangeArrowheads="1"/>
          </p:cNvSpPr>
          <p:nvPr>
            <p:ph type="dt" sz="quarter" idx="12"/>
          </p:nvPr>
        </p:nvSpPr>
        <p:spPr>
          <a:xfrm>
            <a:off x="533400" y="304800"/>
            <a:ext cx="1905000" cy="304800"/>
          </a:xfrm>
          <a:noFill/>
        </p:spPr>
        <p:txBody>
          <a:bodyPr/>
          <a:lstStyle/>
          <a:p>
            <a:r>
              <a:rPr lang="en-US" altLang="ko-KR" dirty="0" smtClean="0"/>
              <a:t>January 2013</a:t>
            </a:r>
            <a:endParaRPr lang="en-US" dirty="0"/>
          </a:p>
        </p:txBody>
      </p:sp>
    </p:spTree>
    <p:extLst>
      <p:ext uri="{BB962C8B-B14F-4D97-AF65-F5344CB8AC3E}">
        <p14:creationId xmlns:p14="http://schemas.microsoft.com/office/powerpoint/2010/main" val="75735425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19569</TotalTime>
  <Words>709</Words>
  <Application>Microsoft Office PowerPoint</Application>
  <PresentationFormat>화면 슬라이드 쇼(4:3)</PresentationFormat>
  <Paragraphs>161</Paragraphs>
  <Slides>9</Slides>
  <Notes>8</Notes>
  <HiddenSlides>0</HiddenSlides>
  <MMClips>0</MMClips>
  <ScaleCrop>false</ScaleCrop>
  <HeadingPairs>
    <vt:vector size="4" baseType="variant">
      <vt:variant>
        <vt:lpstr>테마</vt:lpstr>
      </vt:variant>
      <vt:variant>
        <vt:i4>6</vt:i4>
      </vt:variant>
      <vt:variant>
        <vt:lpstr>슬라이드 제목</vt:lpstr>
      </vt:variant>
      <vt:variant>
        <vt:i4>9</vt:i4>
      </vt:variant>
    </vt:vector>
  </HeadingPairs>
  <TitlesOfParts>
    <vt:vector size="15"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 (1)</vt:lpstr>
      <vt:lpstr>TG4m Closing Report (2)</vt:lpstr>
      <vt:lpstr>TG4m Motion </vt:lpstr>
      <vt:lpstr>WG15 Motion </vt:lpstr>
      <vt:lpstr>Future Plan/Timeline (1)</vt:lpstr>
      <vt:lpstr>Future Plan/Timeline (2)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1026</cp:revision>
  <cp:lastPrinted>2000-03-07T00:55:37Z</cp:lastPrinted>
  <dcterms:created xsi:type="dcterms:W3CDTF">2008-07-14T18:46:05Z</dcterms:created>
  <dcterms:modified xsi:type="dcterms:W3CDTF">2013-01-18T08:55:04Z</dcterms:modified>
</cp:coreProperties>
</file>