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9" r:id="rId2"/>
    <p:sldId id="334" r:id="rId3"/>
    <p:sldId id="425" r:id="rId4"/>
    <p:sldId id="433" r:id="rId5"/>
    <p:sldId id="426" r:id="rId6"/>
    <p:sldId id="436" r:id="rId7"/>
    <p:sldId id="434" r:id="rId8"/>
    <p:sldId id="427" r:id="rId9"/>
    <p:sldId id="429" r:id="rId10"/>
    <p:sldId id="435" r:id="rId11"/>
    <p:sldId id="432" r:id="rId12"/>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3CC"/>
    <a:srgbClr val="FF0000"/>
    <a:srgbClr val="FF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45" autoAdjust="0"/>
    <p:restoredTop sz="91709" autoAdjust="0"/>
  </p:normalViewPr>
  <p:slideViewPr>
    <p:cSldViewPr>
      <p:cViewPr varScale="1">
        <p:scale>
          <a:sx n="74" d="100"/>
          <a:sy n="74" d="100"/>
        </p:scale>
        <p:origin x="-1338" y="-90"/>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xmlns=""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xmlns=""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000125" y="773113"/>
            <a:ext cx="5099050" cy="3825875"/>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&lt;January 2013&gt;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&lt;Seung-Hoon Park et.al.&gt;, &lt;Samsung Electronics&gt;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&lt;January 2013&gt;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&lt;Seung-Hoon Park et.al.&gt;, &lt;Samsung Electronics&gt;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lvl="4">
              <a:defRPr/>
            </a:pPr>
            <a:r>
              <a:rPr lang="en-US" altLang="ko-KR" sz="1400" b="1" dirty="0">
                <a:ea typeface="굴림" pitchFamily="50" charset="-127"/>
              </a:rPr>
              <a:t>doc.: IEEE 802. </a:t>
            </a:r>
            <a:r>
              <a:rPr lang="en-US" altLang="ko-KR" sz="1400" b="1" dirty="0" smtClean="0">
                <a:ea typeface="굴림" pitchFamily="50" charset="-127"/>
              </a:rPr>
              <a:t>15-13-0065-00-0008</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8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4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0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18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18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&lt;January 2013&gt;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&lt;Seung-Hoon Park et.al.&gt;, &lt;Samsung Electronics&gt;</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Issues of System Level Simulation</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smtClean="0">
                <a:solidFill>
                  <a:srgbClr val="FF0000"/>
                </a:solidFill>
                <a:ea typeface="굴림" pitchFamily="50" charset="-127"/>
              </a:rPr>
              <a:t>16 January 2013</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err="1" smtClean="0">
                <a:solidFill>
                  <a:srgbClr val="FF0000"/>
                </a:solidFill>
                <a:ea typeface="굴림" pitchFamily="50" charset="-127"/>
              </a:rPr>
              <a:t>Seung-Hoon</a:t>
            </a:r>
            <a:r>
              <a:rPr lang="en-US" altLang="ko-KR" sz="1600" dirty="0" smtClean="0">
                <a:solidFill>
                  <a:srgbClr val="FF0000"/>
                </a:solidFill>
                <a:ea typeface="굴림" pitchFamily="50" charset="-127"/>
              </a:rPr>
              <a:t> Park, </a:t>
            </a:r>
            <a:r>
              <a:rPr lang="en-US" altLang="ko-KR" sz="1600" dirty="0" err="1" smtClean="0">
                <a:solidFill>
                  <a:srgbClr val="FF0000"/>
                </a:solidFill>
                <a:ea typeface="굴림" pitchFamily="50" charset="-127"/>
              </a:rPr>
              <a:t>Sungjin</a:t>
            </a:r>
            <a:r>
              <a:rPr lang="en-US" altLang="ko-KR" sz="1600" dirty="0" smtClean="0">
                <a:solidFill>
                  <a:srgbClr val="FF0000"/>
                </a:solidFill>
                <a:ea typeface="굴림" pitchFamily="50" charset="-127"/>
              </a:rPr>
              <a:t> Lee, </a:t>
            </a:r>
            <a:r>
              <a:rPr lang="en-US" altLang="ko-KR" sz="1600" dirty="0" err="1" smtClean="0">
                <a:solidFill>
                  <a:srgbClr val="FF0000"/>
                </a:solidFill>
                <a:ea typeface="굴림" pitchFamily="50" charset="-127"/>
              </a:rPr>
              <a:t>Sangkyu</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Baek</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Yongbin</a:t>
            </a:r>
            <a:r>
              <a:rPr lang="en-US" altLang="ko-KR" sz="1600" dirty="0" smtClean="0">
                <a:solidFill>
                  <a:srgbClr val="FF0000"/>
                </a:solidFill>
                <a:ea typeface="굴림" pitchFamily="50" charset="-127"/>
              </a:rPr>
              <a:t> Chang, </a:t>
            </a:r>
            <a:r>
              <a:rPr lang="en-US" altLang="ko-KR" sz="1600" dirty="0" err="1" smtClean="0">
                <a:solidFill>
                  <a:srgbClr val="FF0000"/>
                </a:solidFill>
                <a:ea typeface="굴림" pitchFamily="50" charset="-127"/>
              </a:rPr>
              <a:t>Daegyun</a:t>
            </a:r>
            <a:r>
              <a:rPr lang="en-US" altLang="ko-KR" sz="1600" dirty="0" smtClean="0">
                <a:solidFill>
                  <a:srgbClr val="FF0000"/>
                </a:solidFill>
                <a:ea typeface="굴림" pitchFamily="50" charset="-127"/>
              </a:rPr>
              <a:t> Kim and Won-</a:t>
            </a:r>
            <a:r>
              <a:rPr lang="en-US" altLang="ko-KR" sz="1600" dirty="0" err="1" smtClean="0">
                <a:solidFill>
                  <a:srgbClr val="FF0000"/>
                </a:solidFill>
                <a:ea typeface="굴림" pitchFamily="50" charset="-127"/>
              </a:rPr>
              <a:t>il</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Roh</a:t>
            </a:r>
            <a:r>
              <a:rPr lang="en-US" altLang="ko-KR" sz="1600" dirty="0" smtClean="0">
                <a:solidFill>
                  <a:schemeClr val="tx2"/>
                </a:solidFill>
                <a:ea typeface="굴림" pitchFamily="50" charset="-127"/>
              </a:rPr>
              <a:t>]</a:t>
            </a:r>
            <a:endParaRPr lang="en-US" altLang="ko-KR" sz="1600" baseline="30000" dirty="0" smtClean="0">
              <a:solidFill>
                <a:schemeClr val="tx2"/>
              </a:solidFill>
              <a:ea typeface="굴림" pitchFamily="50" charset="-127"/>
            </a:endParaRPr>
          </a:p>
          <a:p>
            <a:pPr>
              <a:defRPr/>
            </a:pPr>
            <a:r>
              <a:rPr lang="en-US" altLang="ko-KR" sz="1600" dirty="0" smtClean="0">
                <a:solidFill>
                  <a:schemeClr val="tx2"/>
                </a:solidFill>
                <a:ea typeface="굴림" pitchFamily="50" charset="-127"/>
              </a:rPr>
              <a:t>Company </a:t>
            </a:r>
            <a:r>
              <a:rPr lang="en-US" altLang="ko-KR" sz="1600" dirty="0">
                <a:solidFill>
                  <a:schemeClr val="tx2"/>
                </a:solidFill>
                <a:ea typeface="굴림" pitchFamily="50" charset="-127"/>
              </a:rPr>
              <a:t>[</a:t>
            </a:r>
            <a:r>
              <a:rPr lang="en-US" altLang="ko-KR" sz="1600" dirty="0">
                <a:solidFill>
                  <a:srgbClr val="FF0000"/>
                </a:solidFill>
                <a:ea typeface="굴림" pitchFamily="50" charset="-127"/>
              </a:rPr>
              <a:t>Samsung </a:t>
            </a:r>
            <a:r>
              <a:rPr lang="en-US" altLang="ko-KR" sz="1600" dirty="0" smtClean="0">
                <a:solidFill>
                  <a:srgbClr val="FF0000"/>
                </a:solidFill>
                <a:ea typeface="굴림" pitchFamily="50" charset="-127"/>
              </a:rPr>
              <a:t>Electronics</a:t>
            </a:r>
            <a:r>
              <a:rPr lang="en-US" altLang="ko-KR" sz="1600" dirty="0" smtClean="0">
                <a:solidFill>
                  <a:schemeClr val="tx2"/>
                </a:solidFill>
                <a:ea typeface="굴림" pitchFamily="50" charset="-127"/>
              </a:rPr>
              <a:t>]</a:t>
            </a:r>
            <a:endParaRPr lang="en-US" altLang="ko-KR" sz="1600" baseline="300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a:solidFill>
                  <a:srgbClr val="FF0000"/>
                </a:solidFill>
                <a:ea typeface="굴림" pitchFamily="50" charset="-127"/>
              </a:rPr>
              <a:t>416, Maetan-3Dong, </a:t>
            </a:r>
            <a:r>
              <a:rPr lang="en-US" altLang="ko-KR" sz="1600" dirty="0" err="1">
                <a:solidFill>
                  <a:srgbClr val="FF0000"/>
                </a:solidFill>
                <a:ea typeface="굴림" pitchFamily="50" charset="-127"/>
              </a:rPr>
              <a:t>Yeongtong-Gu</a:t>
            </a:r>
            <a:r>
              <a:rPr lang="en-US" altLang="ko-KR" sz="1600" dirty="0">
                <a:solidFill>
                  <a:srgbClr val="FF0000"/>
                </a:solidFill>
                <a:ea typeface="굴림" pitchFamily="50" charset="-127"/>
              </a:rPr>
              <a:t>, Suwon-Si, </a:t>
            </a:r>
            <a:r>
              <a:rPr lang="en-US" altLang="ko-KR" sz="1600" dirty="0" err="1">
                <a:solidFill>
                  <a:srgbClr val="FF0000"/>
                </a:solidFill>
                <a:ea typeface="굴림" pitchFamily="50" charset="-127"/>
              </a:rPr>
              <a:t>Gyeonggi</a:t>
            </a:r>
            <a:r>
              <a:rPr lang="en-US" altLang="ko-KR" sz="1600" dirty="0">
                <a:solidFill>
                  <a:srgbClr val="FF0000"/>
                </a:solidFill>
                <a:ea typeface="굴림" pitchFamily="50" charset="-127"/>
              </a:rPr>
              <a:t>-Do, 443-742, </a:t>
            </a:r>
            <a:r>
              <a:rPr lang="en-US" altLang="ko-KR" sz="1600" dirty="0" smtClean="0">
                <a:solidFill>
                  <a:srgbClr val="FF0000"/>
                </a:solidFill>
                <a:ea typeface="굴림" pitchFamily="50" charset="-127"/>
              </a:rPr>
              <a:t>Korea</a:t>
            </a:r>
            <a:r>
              <a:rPr lang="en-US" altLang="ko-KR" sz="1600" dirty="0" smtClean="0">
                <a:solidFill>
                  <a:schemeClr val="tx2"/>
                </a:solidFill>
                <a:ea typeface="굴림" pitchFamily="50" charset="-127"/>
              </a:rPr>
              <a:t>]</a:t>
            </a:r>
            <a:endParaRPr lang="en-US" altLang="ko-KR" sz="1600" baseline="300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82-10-9349-9845</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82-31-279-0813</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E-Mail</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shannon.park@samsung.com</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Issues and proposed compromised scenario &amp; parameters for system-level simulation</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To discuss system-level simulation scenario and drive to </a:t>
            </a:r>
            <a:r>
              <a:rPr lang="en-US" altLang="ko-KR" sz="1600" smtClean="0">
                <a:solidFill>
                  <a:srgbClr val="FF0000"/>
                </a:solidFill>
                <a:ea typeface="굴림" pitchFamily="50" charset="-127"/>
              </a:rPr>
              <a:t>good texts for TGD</a:t>
            </a:r>
            <a:r>
              <a:rPr lang="en-US" altLang="ko-KR" sz="160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Suggestion of Test Scenario </a:t>
            </a:r>
            <a:br>
              <a:rPr lang="en-US" altLang="ko-KR" dirty="0" smtClean="0"/>
            </a:br>
            <a:r>
              <a:rPr lang="en-US" altLang="ko-KR" dirty="0" smtClean="0"/>
              <a:t>for Communication</a:t>
            </a:r>
            <a:endParaRPr lang="ko-KR" altLang="en-US" dirty="0"/>
          </a:p>
        </p:txBody>
      </p:sp>
      <p:sp>
        <p:nvSpPr>
          <p:cNvPr id="3" name="내용 개체 틀 2"/>
          <p:cNvSpPr>
            <a:spLocks noGrp="1"/>
          </p:cNvSpPr>
          <p:nvPr>
            <p:ph idx="1"/>
          </p:nvPr>
        </p:nvSpPr>
        <p:spPr/>
        <p:txBody>
          <a:bodyPr/>
          <a:lstStyle/>
          <a:p>
            <a:r>
              <a:rPr lang="en-US" altLang="ko-KR" sz="2400" dirty="0" smtClean="0"/>
              <a:t>Density analysis </a:t>
            </a:r>
            <a:r>
              <a:rPr lang="en-US" altLang="ko-KR" sz="2000" dirty="0" smtClean="0"/>
              <a:t>(mandatory/optional)</a:t>
            </a:r>
            <a:endParaRPr lang="en-US" altLang="ko-KR" sz="2400" dirty="0" smtClean="0"/>
          </a:p>
          <a:p>
            <a:pPr lvl="1"/>
            <a:r>
              <a:rPr lang="en-US" altLang="ko-KR" sz="2000" dirty="0" smtClean="0"/>
              <a:t>The number of nodes is increasing as</a:t>
            </a:r>
          </a:p>
          <a:p>
            <a:pPr lvl="2"/>
            <a:r>
              <a:rPr lang="en-US" altLang="ko-KR" sz="1600" dirty="0" smtClean="0"/>
              <a:t>1, 2, 4, …, up to 256</a:t>
            </a:r>
          </a:p>
          <a:p>
            <a:r>
              <a:rPr lang="en-US" altLang="ko-KR" sz="2400" dirty="0" smtClean="0"/>
              <a:t>Packet(MPDU) length analysis </a:t>
            </a:r>
            <a:r>
              <a:rPr lang="en-US" altLang="ko-KR" sz="2000" dirty="0" smtClean="0"/>
              <a:t>(mandatory/optional)</a:t>
            </a:r>
            <a:endParaRPr lang="en-US" altLang="ko-KR" sz="2400" dirty="0" smtClean="0"/>
          </a:p>
          <a:p>
            <a:pPr lvl="1"/>
            <a:r>
              <a:rPr lang="en-US" altLang="ko-KR" sz="2000" dirty="0" smtClean="0"/>
              <a:t>Packet length is increasing as</a:t>
            </a:r>
          </a:p>
          <a:p>
            <a:pPr lvl="2"/>
            <a:r>
              <a:rPr lang="en-US" altLang="ko-KR" sz="1600" dirty="0" smtClean="0"/>
              <a:t>256, 512, 1024, …, up to 4096 bytes</a:t>
            </a:r>
          </a:p>
          <a:p>
            <a:r>
              <a:rPr lang="en-US" altLang="ko-KR" sz="2400" dirty="0" smtClean="0"/>
              <a:t>Packet(MPDU) arrival analysis </a:t>
            </a:r>
            <a:r>
              <a:rPr lang="en-US" altLang="ko-KR" sz="2000" dirty="0" smtClean="0"/>
              <a:t>(mandatory/optional)</a:t>
            </a:r>
            <a:endParaRPr lang="en-US" altLang="ko-KR" sz="2400" dirty="0" smtClean="0"/>
          </a:p>
          <a:p>
            <a:pPr lvl="1"/>
            <a:r>
              <a:rPr lang="en-US" altLang="ko-KR" sz="2000" dirty="0" smtClean="0"/>
              <a:t>Arrival time is increasing as</a:t>
            </a:r>
          </a:p>
          <a:p>
            <a:pPr lvl="2"/>
            <a:r>
              <a:rPr lang="en-US" altLang="ko-KR" sz="1600" dirty="0" smtClean="0"/>
              <a:t>100, 200, 400, … up to 800 </a:t>
            </a:r>
            <a:r>
              <a:rPr lang="en-US" altLang="ko-KR" sz="1600" dirty="0" err="1" smtClean="0"/>
              <a:t>usec</a:t>
            </a:r>
            <a:endParaRPr lang="en-US" altLang="ko-KR" sz="1600" dirty="0" smtClean="0"/>
          </a:p>
          <a:p>
            <a:endParaRPr lang="en-US" altLang="ko-KR" dirty="0" smtClean="0"/>
          </a:p>
          <a:p>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10</a:t>
            </a:fld>
            <a:endParaRPr lang="en-US" altLang="ko-K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9.5. Simulation scenarios &amp; parameters (MAC)</a:t>
            </a:r>
            <a:endParaRPr lang="ko-KR" altLang="en-US" dirty="0"/>
          </a:p>
        </p:txBody>
      </p:sp>
      <p:sp>
        <p:nvSpPr>
          <p:cNvPr id="3" name="내용 개체 틀 2"/>
          <p:cNvSpPr>
            <a:spLocks noGrp="1"/>
          </p:cNvSpPr>
          <p:nvPr>
            <p:ph idx="1"/>
          </p:nvPr>
        </p:nvSpPr>
        <p:spPr/>
        <p:txBody>
          <a:bodyPr/>
          <a:lstStyle/>
          <a:p>
            <a:r>
              <a:rPr lang="en-US" altLang="ko-KR" dirty="0" smtClean="0"/>
              <a:t>Proposed reference system</a:t>
            </a:r>
          </a:p>
          <a:p>
            <a:pPr lvl="1"/>
            <a:r>
              <a:rPr lang="en-US" altLang="ko-KR" dirty="0" smtClean="0"/>
              <a:t>For calibration and convenience of comparison</a:t>
            </a:r>
          </a:p>
          <a:p>
            <a:pPr lvl="1"/>
            <a:r>
              <a:rPr lang="en-US" altLang="ko-KR" dirty="0" smtClean="0"/>
              <a:t>Simplified IEEE802.11g</a:t>
            </a:r>
          </a:p>
          <a:p>
            <a:pPr lvl="2"/>
            <a:r>
              <a:rPr lang="en-US" altLang="ko-KR" dirty="0" smtClean="0"/>
              <a:t>Most of parameters are borrowed from IEEE802.11g</a:t>
            </a:r>
          </a:p>
          <a:p>
            <a:pPr lvl="2"/>
            <a:r>
              <a:rPr lang="en-US" altLang="ko-KR" dirty="0" smtClean="0"/>
              <a:t>The following condition is proposed for simplicity</a:t>
            </a:r>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11</a:t>
            </a:fld>
            <a:endParaRPr lang="en-US" altLang="ko-KR"/>
          </a:p>
        </p:txBody>
      </p:sp>
      <p:graphicFrame>
        <p:nvGraphicFramePr>
          <p:cNvPr id="7" name="표 6"/>
          <p:cNvGraphicFramePr>
            <a:graphicFrameLocks noGrp="1"/>
          </p:cNvGraphicFramePr>
          <p:nvPr/>
        </p:nvGraphicFramePr>
        <p:xfrm>
          <a:off x="857224" y="4214818"/>
          <a:ext cx="7500990" cy="1920240"/>
        </p:xfrm>
        <a:graphic>
          <a:graphicData uri="http://schemas.openxmlformats.org/drawingml/2006/table">
            <a:tbl>
              <a:tblPr firstRow="1" bandRow="1">
                <a:tableStyleId>{69CF1AB2-1976-4502-BF36-3FF5EA218861}</a:tableStyleId>
              </a:tblPr>
              <a:tblGrid>
                <a:gridCol w="1428760"/>
                <a:gridCol w="3036115"/>
                <a:gridCol w="3036115"/>
              </a:tblGrid>
              <a:tr h="169751">
                <a:tc>
                  <a:txBody>
                    <a:bodyPr/>
                    <a:lstStyle/>
                    <a:p>
                      <a:pPr algn="ctr" latinLnBrk="1">
                        <a:spcAft>
                          <a:spcPts val="0"/>
                        </a:spcAft>
                      </a:pPr>
                      <a:endParaRPr lang="ko-KR" sz="14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b="1" kern="100" dirty="0" smtClean="0">
                          <a:latin typeface="맑은 고딕"/>
                          <a:ea typeface="맑은 고딕"/>
                          <a:cs typeface="Times New Roman"/>
                        </a:rPr>
                        <a:t>Discovery, Multicast, </a:t>
                      </a:r>
                      <a:r>
                        <a:rPr lang="en-US" altLang="ko-KR" sz="1400" b="1" kern="100" dirty="0" err="1" smtClean="0">
                          <a:latin typeface="맑은 고딕"/>
                          <a:ea typeface="맑은 고딕"/>
                          <a:cs typeface="Times New Roman"/>
                        </a:rPr>
                        <a:t>Groupcast</a:t>
                      </a:r>
                      <a:endParaRPr lang="ko-KR" sz="14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b="1" kern="100" dirty="0" err="1" smtClean="0">
                          <a:solidFill>
                            <a:schemeClr val="dk1"/>
                          </a:solidFill>
                          <a:latin typeface="맑은 고딕"/>
                          <a:ea typeface="맑은 고딕"/>
                          <a:cs typeface="Times New Roman"/>
                        </a:rPr>
                        <a:t>Unicast</a:t>
                      </a:r>
                      <a:endParaRPr lang="ko-KR" altLang="ko-KR" sz="1400" b="1" kern="100" dirty="0">
                        <a:solidFill>
                          <a:schemeClr val="dk1"/>
                        </a:solidFill>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smtClean="0">
                          <a:latin typeface="맑은 고딕"/>
                          <a:ea typeface="맑은 고딕"/>
                          <a:cs typeface="Times New Roman"/>
                        </a:rPr>
                        <a:t>RTS/CTS</a:t>
                      </a:r>
                      <a:endParaRPr lang="ko-KR" sz="14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b="0" kern="100" dirty="0" smtClean="0">
                          <a:latin typeface="맑은 고딕"/>
                          <a:ea typeface="맑은 고딕"/>
                          <a:cs typeface="Times New Roman"/>
                        </a:rPr>
                        <a:t>Disable</a:t>
                      </a:r>
                      <a:endParaRPr lang="ko-KR" sz="1400" b="0"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kern="100" dirty="0" smtClean="0">
                          <a:latin typeface="맑은 고딕"/>
                          <a:ea typeface="맑은 고딕"/>
                          <a:cs typeface="Times New Roman"/>
                        </a:rPr>
                        <a:t>Enable</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smtClean="0">
                          <a:latin typeface="맑은 고딕"/>
                          <a:ea typeface="맑은 고딕"/>
                          <a:cs typeface="Times New Roman"/>
                        </a:rPr>
                        <a:t>NAV</a:t>
                      </a:r>
                      <a:endParaRPr lang="ko-KR" sz="14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b="0" kern="100" dirty="0" smtClean="0">
                          <a:latin typeface="맑은 고딕"/>
                          <a:ea typeface="맑은 고딕"/>
                          <a:cs typeface="Times New Roman"/>
                        </a:rPr>
                        <a:t>Disable</a:t>
                      </a:r>
                      <a:endParaRPr lang="ko-KR" sz="1400" b="0"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kern="100" dirty="0" smtClean="0">
                          <a:latin typeface="맑은 고딕"/>
                          <a:ea typeface="맑은 고딕"/>
                          <a:cs typeface="Times New Roman"/>
                        </a:rPr>
                        <a:t>Disable</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smtClean="0">
                          <a:latin typeface="맑은 고딕"/>
                          <a:ea typeface="맑은 고딕"/>
                          <a:cs typeface="Times New Roman"/>
                        </a:rPr>
                        <a:t>ACK/NACK</a:t>
                      </a:r>
                      <a:endParaRPr lang="ko-KR" sz="14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b="0" kern="100" dirty="0" smtClean="0">
                          <a:latin typeface="맑은 고딕"/>
                          <a:ea typeface="맑은 고딕"/>
                          <a:cs typeface="Times New Roman"/>
                        </a:rPr>
                        <a:t>Disable</a:t>
                      </a:r>
                      <a:endParaRPr lang="ko-KR" sz="1400" b="0"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kern="100" dirty="0" smtClean="0">
                          <a:latin typeface="맑은 고딕"/>
                          <a:ea typeface="맑은 고딕"/>
                          <a:cs typeface="Times New Roman"/>
                        </a:rPr>
                        <a:t>Enable</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smtClean="0">
                          <a:latin typeface="맑은 고딕"/>
                          <a:ea typeface="맑은 고딕"/>
                          <a:cs typeface="Times New Roman"/>
                        </a:rPr>
                        <a:t>CSMA/CA</a:t>
                      </a:r>
                      <a:endParaRPr lang="ko-KR" sz="1400" b="1"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latin typeface="맑은 고딕"/>
                          <a:ea typeface="맑은 고딕"/>
                          <a:cs typeface="Times New Roman"/>
                        </a:rPr>
                        <a:t>No increase of CW*</a:t>
                      </a:r>
                      <a:endParaRPr lang="ko-KR" sz="1400" b="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kern="100" dirty="0" smtClean="0">
                          <a:latin typeface="맑은 고딕"/>
                          <a:ea typeface="맑은 고딕"/>
                          <a:cs typeface="Times New Roman"/>
                        </a:rPr>
                        <a:t>Exponential increase of CW* </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smtClean="0">
                          <a:latin typeface="맑은 고딕"/>
                          <a:ea typeface="맑은 고딕"/>
                          <a:cs typeface="Times New Roman"/>
                        </a:rPr>
                        <a:t>Carrier Sensing</a:t>
                      </a:r>
                      <a:endParaRPr lang="ko-KR" sz="1400" b="1"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latin typeface="맑은 고딕"/>
                          <a:ea typeface="맑은 고딕"/>
                          <a:cs typeface="Times New Roman"/>
                        </a:rPr>
                        <a:t>Enable</a:t>
                      </a: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kern="100" dirty="0" smtClean="0">
                          <a:latin typeface="맑은 고딕"/>
                          <a:ea typeface="맑은 고딕"/>
                          <a:cs typeface="Times New Roman"/>
                        </a:rPr>
                        <a:t>Enable</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err="1" smtClean="0">
                          <a:latin typeface="맑은 고딕"/>
                          <a:ea typeface="맑은 고딕"/>
                          <a:cs typeface="Times New Roman"/>
                        </a:rPr>
                        <a:t>CWmin</a:t>
                      </a:r>
                      <a:endParaRPr lang="ko-KR" sz="1400" b="1"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latin typeface="맑은 고딕"/>
                          <a:ea typeface="맑은 고딕"/>
                          <a:cs typeface="Times New Roman"/>
                        </a:rPr>
                        <a:t>2</a:t>
                      </a:r>
                      <a:r>
                        <a:rPr lang="en-US" altLang="ko-KR" sz="1400" b="0" kern="100" baseline="30000" dirty="0" smtClean="0">
                          <a:latin typeface="맑은 고딕"/>
                          <a:ea typeface="맑은 고딕"/>
                          <a:cs typeface="Times New Roman"/>
                        </a:rPr>
                        <a:t>4</a:t>
                      </a: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kern="100" dirty="0" smtClean="0">
                          <a:latin typeface="맑은 고딕"/>
                          <a:ea typeface="맑은 고딕"/>
                          <a:cs typeface="Times New Roman"/>
                        </a:rPr>
                        <a:t>2</a:t>
                      </a:r>
                      <a:r>
                        <a:rPr lang="en-US" altLang="ko-KR" sz="1400" kern="100" baseline="30000" dirty="0" smtClean="0">
                          <a:latin typeface="맑은 고딕"/>
                          <a:ea typeface="맑은 고딕"/>
                          <a:cs typeface="Times New Roman"/>
                        </a:rPr>
                        <a:t>4</a:t>
                      </a:r>
                      <a:endParaRPr lang="ko-KR" sz="1400" kern="100" baseline="300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err="1" smtClean="0">
                          <a:latin typeface="맑은 고딕"/>
                          <a:ea typeface="맑은 고딕"/>
                          <a:cs typeface="Times New Roman"/>
                        </a:rPr>
                        <a:t>CWmax</a:t>
                      </a:r>
                      <a:endParaRPr lang="ko-KR" sz="1400" b="1"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latin typeface="맑은 고딕"/>
                          <a:ea typeface="맑은 고딕"/>
                          <a:cs typeface="Times New Roman"/>
                        </a:rPr>
                        <a:t>-</a:t>
                      </a:r>
                      <a:endParaRPr lang="ko-KR" sz="1400" b="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kern="100" dirty="0" smtClean="0">
                          <a:latin typeface="맑은 고딕"/>
                          <a:ea typeface="맑은 고딕"/>
                          <a:cs typeface="Times New Roman"/>
                        </a:rPr>
                        <a:t>2</a:t>
                      </a:r>
                      <a:r>
                        <a:rPr lang="en-US" altLang="ko-KR" sz="1400" kern="100" baseline="30000" dirty="0" smtClean="0">
                          <a:latin typeface="맑은 고딕"/>
                          <a:ea typeface="맑은 고딕"/>
                          <a:cs typeface="Times New Roman"/>
                        </a:rPr>
                        <a:t>10</a:t>
                      </a:r>
                      <a:endParaRPr lang="ko-KR" sz="1400" kern="100" baseline="300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smtClean="0">
                          <a:latin typeface="맑은 고딕"/>
                          <a:ea typeface="맑은 고딕"/>
                          <a:cs typeface="Times New Roman"/>
                        </a:rPr>
                        <a:t>Retry Count</a:t>
                      </a:r>
                      <a:endParaRPr lang="ko-KR" sz="1400" b="1"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latin typeface="맑은 고딕"/>
                          <a:ea typeface="맑은 고딕"/>
                          <a:cs typeface="Times New Roman"/>
                        </a:rPr>
                        <a:t>Disable</a:t>
                      </a:r>
                      <a:endParaRPr lang="ko-KR" sz="1400" b="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solidFill>
                            <a:schemeClr val="dk1"/>
                          </a:solidFill>
                          <a:latin typeface="맑은 고딕"/>
                          <a:ea typeface="맑은 고딕"/>
                          <a:cs typeface="Times New Roman"/>
                        </a:rPr>
                        <a:t>Disable</a:t>
                      </a:r>
                      <a:endParaRPr lang="ko-KR" altLang="ko-KR" sz="1400" b="0" kern="100" dirty="0">
                        <a:solidFill>
                          <a:schemeClr val="dk1"/>
                        </a:solidFill>
                        <a:latin typeface="맑은 고딕"/>
                        <a:ea typeface="맑은 고딕"/>
                        <a:cs typeface="Times New Roman"/>
                      </a:endParaRPr>
                    </a:p>
                  </a:txBody>
                  <a:tcPr marL="68580" marR="68580" marT="0" marB="0" anchor="ctr"/>
                </a:tc>
              </a:tr>
            </a:tbl>
          </a:graphicData>
        </a:graphic>
      </p:graphicFrame>
      <p:sp>
        <p:nvSpPr>
          <p:cNvPr id="8" name="TextBox 7"/>
          <p:cNvSpPr txBox="1"/>
          <p:nvPr/>
        </p:nvSpPr>
        <p:spPr>
          <a:xfrm>
            <a:off x="1785918" y="6215082"/>
            <a:ext cx="1933093" cy="276999"/>
          </a:xfrm>
          <a:prstGeom prst="rect">
            <a:avLst/>
          </a:prstGeom>
          <a:noFill/>
        </p:spPr>
        <p:txBody>
          <a:bodyPr wrap="none" rtlCol="0">
            <a:spAutoFit/>
          </a:bodyPr>
          <a:lstStyle/>
          <a:p>
            <a:r>
              <a:rPr lang="en-US" altLang="ko-KR" dirty="0" smtClean="0"/>
              <a:t>* CW (Contention Window)</a:t>
            </a:r>
            <a:endParaRPr lang="ko-KR"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ko-KR" sz="4800" dirty="0" smtClean="0">
                <a:latin typeface="Lao UI" pitchFamily="34" charset="0"/>
              </a:rPr>
              <a:t>Issues of </a:t>
            </a:r>
            <a:r>
              <a:rPr lang="en-US" altLang="ko-KR" sz="4800" dirty="0" smtClean="0">
                <a:latin typeface="Lao UI" pitchFamily="34" charset="0"/>
              </a:rPr>
              <a:t/>
            </a:r>
            <a:br>
              <a:rPr lang="en-US" altLang="ko-KR" sz="4800" dirty="0" smtClean="0">
                <a:latin typeface="Lao UI" pitchFamily="34" charset="0"/>
              </a:rPr>
            </a:br>
            <a:r>
              <a:rPr lang="en-US" altLang="ko-KR" sz="4800" dirty="0" smtClean="0">
                <a:latin typeface="Lao UI" pitchFamily="34" charset="0"/>
              </a:rPr>
              <a:t>System </a:t>
            </a:r>
            <a:r>
              <a:rPr lang="en-US" altLang="ko-KR" sz="4800" dirty="0" smtClean="0">
                <a:latin typeface="Lao UI" pitchFamily="34" charset="0"/>
              </a:rPr>
              <a:t>Level Simulation</a:t>
            </a:r>
            <a:endParaRPr lang="ko-KR" altLang="en-US" sz="36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January 16, 2013</a:t>
            </a:r>
          </a:p>
          <a:p>
            <a:pPr eaLnBrk="1" fontAlgn="auto" hangingPunct="1">
              <a:spcAft>
                <a:spcPts val="0"/>
              </a:spcAft>
              <a:buClr>
                <a:schemeClr val="bg2">
                  <a:lumMod val="10000"/>
                </a:schemeClr>
              </a:buClr>
              <a:defRPr/>
            </a:pPr>
            <a:r>
              <a:rPr lang="en-US" altLang="ko-KR" dirty="0" smtClean="0">
                <a:cs typeface="Times New Roman" pitchFamily="18" charset="0"/>
              </a:rPr>
              <a:t>Samsung</a:t>
            </a:r>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condition (Common)</a:t>
            </a:r>
          </a:p>
        </p:txBody>
      </p:sp>
      <p:sp>
        <p:nvSpPr>
          <p:cNvPr id="3" name="내용 개체 틀 2"/>
          <p:cNvSpPr>
            <a:spLocks noGrp="1"/>
          </p:cNvSpPr>
          <p:nvPr>
            <p:ph idx="1"/>
          </p:nvPr>
        </p:nvSpPr>
        <p:spPr/>
        <p:txBody>
          <a:bodyPr/>
          <a:lstStyle/>
          <a:p>
            <a:r>
              <a:rPr lang="en-US" altLang="ko-KR" sz="2400" dirty="0" smtClean="0"/>
              <a:t>Simulation condition (Common)</a:t>
            </a:r>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graphicFrame>
        <p:nvGraphicFramePr>
          <p:cNvPr id="7" name="표 6"/>
          <p:cNvGraphicFramePr>
            <a:graphicFrameLocks noGrp="1"/>
          </p:cNvGraphicFramePr>
          <p:nvPr/>
        </p:nvGraphicFramePr>
        <p:xfrm>
          <a:off x="857224" y="2643182"/>
          <a:ext cx="7500990" cy="3360420"/>
        </p:xfrm>
        <a:graphic>
          <a:graphicData uri="http://schemas.openxmlformats.org/drawingml/2006/table">
            <a:tbl>
              <a:tblPr firstRow="1" bandRow="1">
                <a:tableStyleId>{69CF1AB2-1976-4502-BF36-3FF5EA218861}</a:tableStyleId>
              </a:tblPr>
              <a:tblGrid>
                <a:gridCol w="2286016"/>
                <a:gridCol w="5214974"/>
              </a:tblGrid>
              <a:tr h="169751">
                <a:tc>
                  <a:txBody>
                    <a:bodyPr/>
                    <a:lstStyle/>
                    <a:p>
                      <a:pPr algn="ctr" latinLnBrk="1">
                        <a:spcAft>
                          <a:spcPts val="0"/>
                        </a:spcAft>
                      </a:pPr>
                      <a:r>
                        <a:rPr lang="en-US" sz="1400" b="1" kern="100" dirty="0">
                          <a:latin typeface="맑은 고딕"/>
                          <a:ea typeface="맑은 고딕"/>
                          <a:cs typeface="Times New Roman"/>
                        </a:rPr>
                        <a:t>Interference model</a:t>
                      </a:r>
                      <a:endParaRPr lang="ko-KR" sz="14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400" b="0" kern="100" dirty="0" smtClean="0">
                          <a:latin typeface="맑은 고딕"/>
                          <a:ea typeface="맑은 고딕"/>
                          <a:cs typeface="Times New Roman"/>
                        </a:rPr>
                        <a:t>Wrap-around (1-tier)</a:t>
                      </a:r>
                      <a:endParaRPr lang="ko-KR" sz="1400" b="0" kern="100" dirty="0">
                        <a:latin typeface="맑은 고딕"/>
                        <a:ea typeface="맑은 고딕"/>
                        <a:cs typeface="Times New Roman"/>
                      </a:endParaRPr>
                    </a:p>
                  </a:txBody>
                  <a:tcPr marL="68580" marR="68580" marT="0" marB="0" anchor="ctr"/>
                </a:tc>
              </a:tr>
              <a:tr h="266692">
                <a:tc>
                  <a:txBody>
                    <a:bodyPr/>
                    <a:lstStyle/>
                    <a:p>
                      <a:pPr algn="ctr" latinLnBrk="1">
                        <a:spcAft>
                          <a:spcPts val="0"/>
                        </a:spcAft>
                      </a:pPr>
                      <a:r>
                        <a:rPr lang="en-US" sz="1400" b="1" kern="100" dirty="0">
                          <a:latin typeface="맑은 고딕"/>
                          <a:ea typeface="맑은 고딕"/>
                          <a:cs typeface="Times New Roman"/>
                        </a:rPr>
                        <a:t>Long-term fading</a:t>
                      </a:r>
                      <a:endParaRPr lang="ko-KR" sz="1400" b="1" kern="100" dirty="0">
                        <a:latin typeface="맑은 고딕"/>
                        <a:ea typeface="맑은 고딕"/>
                        <a:cs typeface="Times New Roman"/>
                      </a:endParaRPr>
                    </a:p>
                  </a:txBody>
                  <a:tcPr marL="68580" marR="68580" marT="0" marB="0" anchor="ctr"/>
                </a:tc>
                <a:tc>
                  <a:txBody>
                    <a:bodyPr/>
                    <a:lstStyle/>
                    <a:p>
                      <a:pPr marL="0" marR="0" indent="0" algn="just" defTabSz="914400" rtl="0" eaLnBrk="1" fontAlgn="auto" latinLnBrk="1" hangingPunct="1">
                        <a:lnSpc>
                          <a:spcPct val="100000"/>
                        </a:lnSpc>
                        <a:spcBef>
                          <a:spcPts val="0"/>
                        </a:spcBef>
                        <a:spcAft>
                          <a:spcPts val="0"/>
                        </a:spcAft>
                        <a:buClrTx/>
                        <a:buSzTx/>
                        <a:buFontTx/>
                        <a:buChar char="-"/>
                        <a:tabLst/>
                        <a:defRPr/>
                      </a:pPr>
                      <a:r>
                        <a:rPr lang="en-US" sz="1400" kern="100" dirty="0" smtClean="0">
                          <a:latin typeface="맑은 고딕"/>
                          <a:ea typeface="맑은 고딕"/>
                          <a:cs typeface="Times New Roman"/>
                        </a:rPr>
                        <a:t> </a:t>
                      </a:r>
                      <a:r>
                        <a:rPr lang="en-US" sz="1400" kern="100" dirty="0" err="1" smtClean="0">
                          <a:latin typeface="맑은 고딕"/>
                          <a:ea typeface="맑은 고딕"/>
                          <a:cs typeface="Times New Roman"/>
                        </a:rPr>
                        <a:t>Pathloss</a:t>
                      </a:r>
                      <a:r>
                        <a:rPr lang="en-US" sz="1400" kern="100" dirty="0" smtClean="0">
                          <a:latin typeface="맑은 고딕"/>
                          <a:ea typeface="맑은 고딕"/>
                          <a:cs typeface="Times New Roman"/>
                        </a:rPr>
                        <a:t>: any</a:t>
                      </a:r>
                      <a:r>
                        <a:rPr lang="en-US" sz="1400" kern="100" baseline="0" dirty="0" smtClean="0">
                          <a:latin typeface="맑은 고딕"/>
                          <a:ea typeface="맑은 고딕"/>
                          <a:cs typeface="Times New Roman"/>
                        </a:rPr>
                        <a:t> candidate?</a:t>
                      </a:r>
                      <a:endParaRPr lang="en-US" sz="1400" kern="100" dirty="0" smtClean="0">
                        <a:latin typeface="맑은 고딕"/>
                        <a:ea typeface="맑은 고딕"/>
                        <a:cs typeface="Times New Roman"/>
                      </a:endParaRPr>
                    </a:p>
                    <a:p>
                      <a:pPr marL="0" marR="0" indent="0" algn="just" defTabSz="914400" rtl="0" eaLnBrk="1" fontAlgn="auto" latinLnBrk="1" hangingPunct="1">
                        <a:lnSpc>
                          <a:spcPct val="100000"/>
                        </a:lnSpc>
                        <a:spcBef>
                          <a:spcPts val="0"/>
                        </a:spcBef>
                        <a:spcAft>
                          <a:spcPts val="0"/>
                        </a:spcAft>
                        <a:buClrTx/>
                        <a:buSzTx/>
                        <a:buFontTx/>
                        <a:buNone/>
                        <a:tabLst/>
                        <a:defRPr/>
                      </a:pPr>
                      <a:r>
                        <a:rPr lang="en-US" sz="1400" kern="100" dirty="0" smtClean="0">
                          <a:latin typeface="맑은 고딕"/>
                          <a:ea typeface="맑은 고딕"/>
                          <a:cs typeface="Times New Roman"/>
                        </a:rPr>
                        <a:t>. </a:t>
                      </a:r>
                      <a:r>
                        <a:rPr lang="en-US" sz="1050" kern="100" dirty="0" smtClean="0">
                          <a:latin typeface="맑은 고딕"/>
                          <a:ea typeface="맑은 고딕"/>
                          <a:cs typeface="Times New Roman"/>
                        </a:rPr>
                        <a:t>Propagation between terminals located below roof-top height at UHF from ITU-R P-1411-6</a:t>
                      </a:r>
                      <a:endParaRPr lang="en-US" sz="1400" kern="100" dirty="0" smtClean="0">
                        <a:latin typeface="맑은 고딕"/>
                        <a:ea typeface="맑은 고딕"/>
                        <a:cs typeface="Times New Roman"/>
                      </a:endParaRPr>
                    </a:p>
                    <a:p>
                      <a:pPr marL="0" marR="0" indent="0" algn="just" defTabSz="914400" rtl="0" eaLnBrk="1" fontAlgn="auto" latinLnBrk="1" hangingPunct="1">
                        <a:lnSpc>
                          <a:spcPct val="100000"/>
                        </a:lnSpc>
                        <a:spcBef>
                          <a:spcPts val="0"/>
                        </a:spcBef>
                        <a:spcAft>
                          <a:spcPts val="0"/>
                        </a:spcAft>
                        <a:buClrTx/>
                        <a:buSzTx/>
                        <a:buFontTx/>
                        <a:buChar char="-"/>
                        <a:tabLst/>
                        <a:defRPr/>
                      </a:pPr>
                      <a:r>
                        <a:rPr lang="en-US" sz="1400" kern="100" dirty="0" smtClean="0">
                          <a:latin typeface="맑은 고딕"/>
                          <a:ea typeface="맑은 고딕"/>
                          <a:cs typeface="Times New Roman"/>
                        </a:rPr>
                        <a:t> Log-normal shadowing with 10 dB std. deviation</a:t>
                      </a:r>
                    </a:p>
                  </a:txBody>
                  <a:tcPr marL="68580" marR="68580" marT="0" marB="0" anchor="ctr"/>
                </a:tc>
              </a:tr>
              <a:tr h="169751">
                <a:tc>
                  <a:txBody>
                    <a:bodyPr/>
                    <a:lstStyle/>
                    <a:p>
                      <a:pPr algn="ctr" latinLnBrk="1">
                        <a:spcAft>
                          <a:spcPts val="0"/>
                        </a:spcAft>
                      </a:pPr>
                      <a:r>
                        <a:rPr lang="en-US" sz="1400" b="1" kern="100" dirty="0">
                          <a:latin typeface="맑은 고딕"/>
                          <a:ea typeface="맑은 고딕"/>
                          <a:cs typeface="Times New Roman"/>
                        </a:rPr>
                        <a:t>Short-term fading</a:t>
                      </a:r>
                      <a:endParaRPr lang="ko-KR" sz="14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400" kern="100" dirty="0">
                          <a:latin typeface="맑은 고딕"/>
                          <a:ea typeface="맑은 고딕"/>
                          <a:cs typeface="Times New Roman"/>
                        </a:rPr>
                        <a:t>Not considered.</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a:solidFill>
                            <a:schemeClr val="accent3">
                              <a:lumMod val="65000"/>
                            </a:schemeClr>
                          </a:solidFill>
                          <a:latin typeface="맑은 고딕"/>
                          <a:ea typeface="맑은 고딕"/>
                          <a:cs typeface="Times New Roman"/>
                        </a:rPr>
                        <a:t>Carrier frequency</a:t>
                      </a:r>
                      <a:endParaRPr lang="ko-KR" sz="1400" b="1" kern="100" dirty="0">
                        <a:solidFill>
                          <a:schemeClr val="accent3">
                            <a:lumMod val="65000"/>
                          </a:schemeClr>
                        </a:solidFill>
                        <a:latin typeface="맑은 고딕"/>
                        <a:ea typeface="맑은 고딕"/>
                        <a:cs typeface="Times New Roman"/>
                      </a:endParaRPr>
                    </a:p>
                  </a:txBody>
                  <a:tcPr marL="68580" marR="68580" marT="0" marB="0" anchor="ctr"/>
                </a:tc>
                <a:tc>
                  <a:txBody>
                    <a:bodyPr/>
                    <a:lstStyle/>
                    <a:p>
                      <a:pPr algn="just" latinLnBrk="1">
                        <a:spcAft>
                          <a:spcPts val="0"/>
                        </a:spcAft>
                      </a:pPr>
                      <a:r>
                        <a:rPr lang="en-US" sz="1400" kern="100" dirty="0">
                          <a:solidFill>
                            <a:schemeClr val="accent3">
                              <a:lumMod val="65000"/>
                            </a:schemeClr>
                          </a:solidFill>
                          <a:latin typeface="맑은 고딕"/>
                          <a:ea typeface="맑은 고딕"/>
                          <a:cs typeface="Times New Roman"/>
                        </a:rPr>
                        <a:t>2.4 </a:t>
                      </a:r>
                      <a:r>
                        <a:rPr lang="en-US" sz="1400" kern="100" dirty="0" smtClean="0">
                          <a:solidFill>
                            <a:schemeClr val="accent3">
                              <a:lumMod val="65000"/>
                            </a:schemeClr>
                          </a:solidFill>
                          <a:latin typeface="맑은 고딕"/>
                          <a:ea typeface="맑은 고딕"/>
                          <a:cs typeface="Times New Roman"/>
                        </a:rPr>
                        <a:t>GHz </a:t>
                      </a:r>
                      <a:r>
                        <a:rPr lang="en-US" sz="1400" kern="100" dirty="0" smtClean="0">
                          <a:solidFill>
                            <a:schemeClr val="tx1"/>
                          </a:solidFill>
                          <a:latin typeface="맑은 고딕"/>
                          <a:ea typeface="맑은 고딕"/>
                          <a:cs typeface="Times New Roman"/>
                        </a:rPr>
                        <a:t>(only affecting to </a:t>
                      </a:r>
                      <a:r>
                        <a:rPr lang="en-US" sz="1400" kern="100" dirty="0" err="1" smtClean="0">
                          <a:solidFill>
                            <a:schemeClr val="tx1"/>
                          </a:solidFill>
                          <a:latin typeface="맑은 고딕"/>
                          <a:ea typeface="맑은 고딕"/>
                          <a:cs typeface="Times New Roman"/>
                        </a:rPr>
                        <a:t>pathloss</a:t>
                      </a:r>
                      <a:r>
                        <a:rPr lang="en-US" sz="1400" kern="100" dirty="0" smtClean="0">
                          <a:solidFill>
                            <a:schemeClr val="tx1"/>
                          </a:solidFill>
                          <a:latin typeface="맑은 고딕"/>
                          <a:ea typeface="맑은 고딕"/>
                          <a:cs typeface="Times New Roman"/>
                        </a:rPr>
                        <a:t> calculation)</a:t>
                      </a:r>
                      <a:endParaRPr lang="ko-KR" sz="1400" kern="100" dirty="0">
                        <a:solidFill>
                          <a:schemeClr val="tx1"/>
                        </a:solidFill>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a:solidFill>
                            <a:schemeClr val="tx1"/>
                          </a:solidFill>
                          <a:latin typeface="맑은 고딕"/>
                          <a:ea typeface="맑은 고딕"/>
                          <a:cs typeface="Times New Roman"/>
                        </a:rPr>
                        <a:t>Channel bandwidth</a:t>
                      </a:r>
                      <a:endParaRPr lang="ko-KR" sz="1400" b="1" kern="100" dirty="0">
                        <a:solidFill>
                          <a:schemeClr val="tx1"/>
                        </a:solidFill>
                        <a:latin typeface="맑은 고딕"/>
                        <a:ea typeface="맑은 고딕"/>
                        <a:cs typeface="Times New Roman"/>
                      </a:endParaRPr>
                    </a:p>
                  </a:txBody>
                  <a:tcPr marL="68580" marR="68580" marT="0" marB="0" anchor="ctr"/>
                </a:tc>
                <a:tc>
                  <a:txBody>
                    <a:bodyPr/>
                    <a:lstStyle/>
                    <a:p>
                      <a:pPr algn="just" latinLnBrk="1">
                        <a:spcAft>
                          <a:spcPts val="0"/>
                        </a:spcAft>
                      </a:pPr>
                      <a:r>
                        <a:rPr lang="en-US" sz="1400" kern="100" dirty="0" smtClean="0">
                          <a:solidFill>
                            <a:schemeClr val="tx1"/>
                          </a:solidFill>
                          <a:latin typeface="맑은 고딕"/>
                          <a:ea typeface="맑은 고딕"/>
                          <a:cs typeface="Times New Roman"/>
                        </a:rPr>
                        <a:t>[TBD] MHz</a:t>
                      </a:r>
                    </a:p>
                    <a:p>
                      <a:pPr algn="just" latinLnBrk="1">
                        <a:spcAft>
                          <a:spcPts val="0"/>
                        </a:spcAft>
                      </a:pPr>
                      <a:r>
                        <a:rPr lang="en-US" sz="1400" kern="100" dirty="0" smtClean="0">
                          <a:solidFill>
                            <a:schemeClr val="tx1"/>
                          </a:solidFill>
                          <a:latin typeface="맑은 고딕"/>
                          <a:ea typeface="맑은 고딕"/>
                          <a:cs typeface="Times New Roman"/>
                        </a:rPr>
                        <a:t>(to calculate</a:t>
                      </a:r>
                      <a:r>
                        <a:rPr lang="en-US" sz="1400" kern="100" baseline="0" dirty="0" smtClean="0">
                          <a:solidFill>
                            <a:schemeClr val="tx1"/>
                          </a:solidFill>
                          <a:latin typeface="맑은 고딕"/>
                          <a:ea typeface="맑은 고딕"/>
                          <a:cs typeface="Times New Roman"/>
                        </a:rPr>
                        <a:t> noise value e.g. -174dBm/Hz x bandwidth)</a:t>
                      </a:r>
                      <a:endParaRPr lang="ko-KR" sz="1400" kern="100" dirty="0">
                        <a:solidFill>
                          <a:schemeClr val="tx1"/>
                        </a:solidFill>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a:latin typeface="맑은 고딕"/>
                          <a:ea typeface="맑은 고딕"/>
                          <a:cs typeface="Times New Roman"/>
                        </a:rPr>
                        <a:t>Maximum TX. power</a:t>
                      </a:r>
                      <a:endParaRPr lang="ko-KR" sz="14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400" kern="100" dirty="0">
                          <a:latin typeface="맑은 고딕"/>
                          <a:ea typeface="맑은 고딕"/>
                          <a:cs typeface="Times New Roman"/>
                        </a:rPr>
                        <a:t>20 </a:t>
                      </a:r>
                      <a:r>
                        <a:rPr lang="en-US" sz="1400" kern="100" dirty="0" err="1">
                          <a:latin typeface="맑은 고딕"/>
                          <a:ea typeface="맑은 고딕"/>
                          <a:cs typeface="Times New Roman"/>
                        </a:rPr>
                        <a:t>dBm</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err="1">
                          <a:latin typeface="맑은 고딕"/>
                          <a:ea typeface="맑은 고딕"/>
                          <a:cs typeface="Times New Roman"/>
                        </a:rPr>
                        <a:t>Tx</a:t>
                      </a:r>
                      <a:r>
                        <a:rPr lang="en-US" sz="1400" b="1" kern="100" dirty="0">
                          <a:latin typeface="맑은 고딕"/>
                          <a:ea typeface="맑은 고딕"/>
                          <a:cs typeface="Times New Roman"/>
                        </a:rPr>
                        <a:t>/Rx antenna gain</a:t>
                      </a:r>
                      <a:endParaRPr lang="ko-KR" sz="14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400" kern="100" dirty="0">
                          <a:latin typeface="맑은 고딕"/>
                          <a:ea typeface="맑은 고딕"/>
                          <a:cs typeface="Times New Roman"/>
                        </a:rPr>
                        <a:t>-2.5 dB</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a:latin typeface="맑은 고딕"/>
                          <a:ea typeface="맑은 고딕"/>
                          <a:cs typeface="Times New Roman"/>
                        </a:rPr>
                        <a:t>Rx noise figure</a:t>
                      </a:r>
                      <a:endParaRPr lang="ko-KR" sz="14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400" kern="100" dirty="0">
                          <a:latin typeface="맑은 고딕"/>
                          <a:ea typeface="맑은 고딕"/>
                          <a:cs typeface="Times New Roman"/>
                        </a:rPr>
                        <a:t>7 dB</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a:latin typeface="맑은 고딕"/>
                          <a:ea typeface="맑은 고딕"/>
                          <a:cs typeface="Times New Roman"/>
                        </a:rPr>
                        <a:t>Receiver </a:t>
                      </a:r>
                      <a:r>
                        <a:rPr lang="en-US" sz="1400" b="1" kern="100" dirty="0" smtClean="0">
                          <a:latin typeface="맑은 고딕"/>
                          <a:ea typeface="맑은 고딕"/>
                          <a:cs typeface="Times New Roman"/>
                        </a:rPr>
                        <a:t>sensitivity</a:t>
                      </a:r>
                    </a:p>
                  </a:txBody>
                  <a:tcPr marL="68580" marR="68580" marT="0" marB="0" anchor="ctr"/>
                </a:tc>
                <a:tc>
                  <a:txBody>
                    <a:bodyPr/>
                    <a:lstStyle/>
                    <a:p>
                      <a:pPr algn="just" latinLnBrk="1">
                        <a:spcAft>
                          <a:spcPts val="0"/>
                        </a:spcAft>
                      </a:pPr>
                      <a:r>
                        <a:rPr lang="en-US" sz="1400" kern="100" dirty="0">
                          <a:latin typeface="맑은 고딕"/>
                          <a:ea typeface="맑은 고딕"/>
                          <a:cs typeface="Times New Roman"/>
                        </a:rPr>
                        <a:t>-76 </a:t>
                      </a:r>
                      <a:r>
                        <a:rPr lang="en-US" sz="1400" kern="100" dirty="0" err="1" smtClean="0">
                          <a:latin typeface="맑은 고딕"/>
                          <a:ea typeface="맑은 고딕"/>
                          <a:cs typeface="Times New Roman"/>
                        </a:rPr>
                        <a:t>dBm</a:t>
                      </a:r>
                      <a:r>
                        <a:rPr lang="en-US" sz="1400" kern="100" dirty="0" smtClean="0">
                          <a:latin typeface="맑은 고딕"/>
                          <a:ea typeface="맑은 고딕"/>
                          <a:cs typeface="Times New Roman"/>
                        </a:rPr>
                        <a:t> (for channel sensing)</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a:latin typeface="맑은 고딕"/>
                          <a:ea typeface="맑은 고딕"/>
                          <a:cs typeface="Times New Roman"/>
                        </a:rPr>
                        <a:t>The number of </a:t>
                      </a:r>
                      <a:endParaRPr lang="en-US" sz="1400" b="1" kern="100" dirty="0" smtClean="0">
                        <a:latin typeface="맑은 고딕"/>
                        <a:ea typeface="맑은 고딕"/>
                        <a:cs typeface="Times New Roman"/>
                      </a:endParaRPr>
                    </a:p>
                    <a:p>
                      <a:pPr algn="ctr" latinLnBrk="1">
                        <a:spcAft>
                          <a:spcPts val="0"/>
                        </a:spcAft>
                      </a:pPr>
                      <a:r>
                        <a:rPr lang="en-US" sz="1400" b="1" kern="100" dirty="0" smtClean="0">
                          <a:latin typeface="맑은 고딕"/>
                          <a:ea typeface="맑은 고딕"/>
                          <a:cs typeface="Times New Roman"/>
                        </a:rPr>
                        <a:t>OFDM </a:t>
                      </a:r>
                      <a:r>
                        <a:rPr lang="en-US" sz="1400" b="1" kern="100" dirty="0">
                          <a:latin typeface="맑은 고딕"/>
                          <a:ea typeface="맑은 고딕"/>
                          <a:cs typeface="Times New Roman"/>
                        </a:rPr>
                        <a:t>tones</a:t>
                      </a:r>
                      <a:endParaRPr lang="ko-KR" sz="14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400" kern="100" dirty="0" smtClean="0">
                          <a:latin typeface="맑은 고딕"/>
                          <a:ea typeface="맑은 고딕"/>
                          <a:cs typeface="Times New Roman"/>
                        </a:rPr>
                        <a:t>48 (for reference system)</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smtClean="0">
                          <a:latin typeface="맑은 고딕"/>
                          <a:ea typeface="맑은 고딕"/>
                          <a:cs typeface="Times New Roman"/>
                        </a:rPr>
                        <a:t>Symbol length</a:t>
                      </a:r>
                      <a:endParaRPr lang="ko-KR" sz="14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altLang="ko-KR" sz="1400" kern="100" dirty="0" smtClean="0">
                          <a:latin typeface="맑은 고딕"/>
                          <a:ea typeface="맑은 고딕"/>
                          <a:cs typeface="Times New Roman"/>
                        </a:rPr>
                        <a:t>[TBD] </a:t>
                      </a:r>
                      <a:r>
                        <a:rPr lang="en-US" altLang="ko-KR" sz="1400" kern="100" dirty="0" err="1" smtClean="0">
                          <a:latin typeface="맑은 고딕"/>
                          <a:ea typeface="맑은 고딕"/>
                          <a:cs typeface="Times New Roman"/>
                        </a:rPr>
                        <a:t>usec</a:t>
                      </a:r>
                      <a:endParaRPr lang="ko-KR" sz="1400" kern="100" dirty="0">
                        <a:latin typeface="맑은 고딕"/>
                        <a:ea typeface="맑은 고딕"/>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Scenarios &amp; parameters </a:t>
            </a:r>
            <a:br>
              <a:rPr lang="en-US" altLang="ko-KR" dirty="0" smtClean="0"/>
            </a:br>
            <a:r>
              <a:rPr lang="en-US" altLang="ko-KR" dirty="0" smtClean="0"/>
              <a:t>for just PDs (Discovery)</a:t>
            </a:r>
          </a:p>
        </p:txBody>
      </p:sp>
      <p:sp>
        <p:nvSpPr>
          <p:cNvPr id="3" name="내용 개체 틀 2"/>
          <p:cNvSpPr>
            <a:spLocks noGrp="1"/>
          </p:cNvSpPr>
          <p:nvPr>
            <p:ph idx="1"/>
          </p:nvPr>
        </p:nvSpPr>
        <p:spPr/>
        <p:txBody>
          <a:bodyPr/>
          <a:lstStyle/>
          <a:p>
            <a:r>
              <a:rPr lang="en-US" altLang="ko-KR" sz="2400" dirty="0" smtClean="0"/>
              <a:t>Simulation condition</a:t>
            </a:r>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graphicFrame>
        <p:nvGraphicFramePr>
          <p:cNvPr id="7" name="표 6"/>
          <p:cNvGraphicFramePr>
            <a:graphicFrameLocks noGrp="1"/>
          </p:cNvGraphicFramePr>
          <p:nvPr/>
        </p:nvGraphicFramePr>
        <p:xfrm>
          <a:off x="857224" y="2714620"/>
          <a:ext cx="7500990" cy="2377440"/>
        </p:xfrm>
        <a:graphic>
          <a:graphicData uri="http://schemas.openxmlformats.org/drawingml/2006/table">
            <a:tbl>
              <a:tblPr firstRow="1" bandRow="1">
                <a:tableStyleId>{69CF1AB2-1976-4502-BF36-3FF5EA218861}</a:tableStyleId>
              </a:tblPr>
              <a:tblGrid>
                <a:gridCol w="2286016"/>
                <a:gridCol w="5214974"/>
              </a:tblGrid>
              <a:tr h="169751">
                <a:tc>
                  <a:txBody>
                    <a:bodyPr/>
                    <a:lstStyle/>
                    <a:p>
                      <a:pPr algn="ctr" latinLnBrk="1">
                        <a:spcAft>
                          <a:spcPts val="0"/>
                        </a:spcAft>
                      </a:pPr>
                      <a:r>
                        <a:rPr lang="en-US" sz="1600" b="1" kern="100" dirty="0">
                          <a:latin typeface="맑은 고딕"/>
                          <a:ea typeface="맑은 고딕"/>
                          <a:cs typeface="Times New Roman"/>
                        </a:rPr>
                        <a:t>PD deployment</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buFontTx/>
                        <a:buChar char="-"/>
                      </a:pPr>
                      <a:r>
                        <a:rPr lang="en-US" sz="1600" b="0" kern="100" dirty="0" smtClean="0">
                          <a:latin typeface="맑은 고딕"/>
                          <a:ea typeface="맑은 고딕"/>
                          <a:cs typeface="Times New Roman"/>
                        </a:rPr>
                        <a:t> Uniform </a:t>
                      </a:r>
                      <a:r>
                        <a:rPr lang="en-US" sz="1600" b="0" kern="100" dirty="0">
                          <a:latin typeface="맑은 고딕"/>
                          <a:ea typeface="맑은 고딕"/>
                          <a:cs typeface="Times New Roman"/>
                        </a:rPr>
                        <a:t>drop in </a:t>
                      </a:r>
                      <a:r>
                        <a:rPr lang="en-US" sz="1600" b="0" kern="100" dirty="0" smtClean="0">
                          <a:latin typeface="맑은 고딕"/>
                          <a:ea typeface="맑은 고딕"/>
                          <a:cs typeface="Times New Roman"/>
                        </a:rPr>
                        <a:t>500x500 m</a:t>
                      </a:r>
                      <a:r>
                        <a:rPr lang="en-US" sz="1600" b="0" kern="100" baseline="30000" dirty="0" smtClean="0">
                          <a:latin typeface="맑은 고딕"/>
                          <a:ea typeface="맑은 고딕"/>
                          <a:cs typeface="Times New Roman"/>
                        </a:rPr>
                        <a:t>2</a:t>
                      </a:r>
                      <a:r>
                        <a:rPr lang="en-US" sz="1600" b="0" kern="100" dirty="0" smtClean="0">
                          <a:latin typeface="맑은 고딕"/>
                          <a:ea typeface="맑은 고딕"/>
                          <a:cs typeface="Times New Roman"/>
                        </a:rPr>
                        <a:t> area</a:t>
                      </a:r>
                    </a:p>
                    <a:p>
                      <a:pPr algn="just" latinLnBrk="1">
                        <a:spcAft>
                          <a:spcPts val="0"/>
                        </a:spcAft>
                        <a:buFont typeface="Arial" pitchFamily="34" charset="0"/>
                        <a:buChar char="•"/>
                      </a:pPr>
                      <a:r>
                        <a:rPr lang="en-US" sz="1600" b="0" kern="100" baseline="0" dirty="0" smtClean="0">
                          <a:latin typeface="맑은 고딕"/>
                          <a:ea typeface="맑은 고딕"/>
                          <a:cs typeface="Times New Roman"/>
                        </a:rPr>
                        <a:t> </a:t>
                      </a:r>
                      <a:r>
                        <a:rPr lang="en-US" sz="1600" b="0" kern="100" dirty="0" smtClean="0">
                          <a:latin typeface="맑은 고딕"/>
                          <a:ea typeface="맑은 고딕"/>
                          <a:cs typeface="Times New Roman"/>
                        </a:rPr>
                        <a:t>The number of PDs : </a:t>
                      </a:r>
                      <a:r>
                        <a:rPr lang="en-US" sz="1600" b="0" kern="100" baseline="0" dirty="0" smtClean="0">
                          <a:latin typeface="맑은 고딕"/>
                          <a:ea typeface="맑은 고딕"/>
                          <a:cs typeface="Times New Roman"/>
                        </a:rPr>
                        <a:t>100, 500, 1000</a:t>
                      </a:r>
                      <a:endParaRPr lang="ko-KR" sz="1600" b="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600" b="1" kern="100" dirty="0">
                          <a:latin typeface="맑은 고딕"/>
                          <a:ea typeface="맑은 고딕"/>
                          <a:cs typeface="Times New Roman"/>
                        </a:rPr>
                        <a:t>Simulation </a:t>
                      </a:r>
                      <a:r>
                        <a:rPr lang="en-US" sz="1600" b="1" kern="100" dirty="0" smtClean="0">
                          <a:latin typeface="맑은 고딕"/>
                          <a:ea typeface="맑은 고딕"/>
                          <a:cs typeface="Times New Roman"/>
                        </a:rPr>
                        <a:t>time </a:t>
                      </a:r>
                    </a:p>
                  </a:txBody>
                  <a:tcPr marL="68580" marR="68580" marT="0" marB="0" anchor="ctr"/>
                </a:tc>
                <a:tc>
                  <a:txBody>
                    <a:bodyPr/>
                    <a:lstStyle/>
                    <a:p>
                      <a:pPr algn="just" latinLnBrk="1">
                        <a:spcAft>
                          <a:spcPts val="0"/>
                        </a:spcAft>
                      </a:pPr>
                      <a:r>
                        <a:rPr lang="en-US" sz="1600" kern="100" dirty="0">
                          <a:latin typeface="맑은 고딕"/>
                          <a:ea typeface="맑은 고딕"/>
                          <a:cs typeface="Times New Roman"/>
                        </a:rPr>
                        <a:t>10 </a:t>
                      </a:r>
                      <a:r>
                        <a:rPr lang="en-US" sz="1600" kern="100" dirty="0" smtClean="0">
                          <a:latin typeface="맑은 고딕"/>
                          <a:ea typeface="맑은 고딕"/>
                          <a:cs typeface="Times New Roman"/>
                        </a:rPr>
                        <a:t>sec</a:t>
                      </a:r>
                      <a:endParaRPr lang="ko-KR" sz="1600" kern="100" dirty="0">
                        <a:latin typeface="맑은 고딕"/>
                        <a:ea typeface="맑은 고딕"/>
                        <a:cs typeface="Times New Roman"/>
                      </a:endParaRPr>
                    </a:p>
                  </a:txBody>
                  <a:tcPr marL="68580" marR="68580" marT="0" marB="0" anchor="ctr"/>
                </a:tc>
              </a:tr>
              <a:tr h="16975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b="1" kern="100" dirty="0" smtClean="0">
                          <a:latin typeface="맑은 고딕"/>
                          <a:ea typeface="맑은 고딕"/>
                          <a:cs typeface="Times New Roman"/>
                        </a:rPr>
                        <a:t>Iteration</a:t>
                      </a:r>
                      <a:endParaRPr lang="ko-KR" altLang="ko-KR" sz="1600" b="1" kern="100" dirty="0" smtClean="0">
                        <a:latin typeface="맑은 고딕"/>
                        <a:ea typeface="맑은 고딕"/>
                        <a:cs typeface="Times New Roman"/>
                      </a:endParaRPr>
                    </a:p>
                  </a:txBody>
                  <a:tcPr marL="68580" marR="68580" marT="0" marB="0" anchor="ctr"/>
                </a:tc>
                <a:tc>
                  <a:txBody>
                    <a:bodyPr/>
                    <a:lstStyle/>
                    <a:p>
                      <a:pPr algn="just" latinLnBrk="1">
                        <a:spcAft>
                          <a:spcPts val="0"/>
                        </a:spcAft>
                      </a:pPr>
                      <a:r>
                        <a:rPr lang="en-US" altLang="ko-KR" sz="1600" kern="100" dirty="0" smtClean="0">
                          <a:latin typeface="맑은 고딕"/>
                          <a:ea typeface="맑은 고딕"/>
                          <a:cs typeface="Times New Roman"/>
                        </a:rPr>
                        <a:t>over 100</a:t>
                      </a:r>
                      <a:r>
                        <a:rPr lang="en-US" altLang="ko-KR" sz="1600" kern="100" baseline="0" dirty="0" smtClean="0">
                          <a:latin typeface="맑은 고딕"/>
                          <a:ea typeface="맑은 고딕"/>
                          <a:cs typeface="Times New Roman"/>
                        </a:rPr>
                        <a:t> rounds</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600" b="1" kern="100" dirty="0">
                          <a:latin typeface="맑은 고딕"/>
                          <a:ea typeface="맑은 고딕"/>
                          <a:cs typeface="Times New Roman"/>
                        </a:rPr>
                        <a:t>PHY </a:t>
                      </a:r>
                      <a:r>
                        <a:rPr lang="en-US" sz="1600" b="1" kern="100" dirty="0" smtClean="0">
                          <a:latin typeface="맑은 고딕"/>
                          <a:ea typeface="맑은 고딕"/>
                          <a:cs typeface="Times New Roman"/>
                        </a:rPr>
                        <a:t>Abstraction</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600" kern="100" dirty="0">
                          <a:latin typeface="맑은 고딕"/>
                          <a:ea typeface="맑은 고딕"/>
                          <a:cs typeface="Times New Roman"/>
                        </a:rPr>
                        <a:t>B</a:t>
                      </a:r>
                      <a:r>
                        <a:rPr lang="en-US" sz="1600" kern="100" dirty="0" smtClean="0">
                          <a:latin typeface="맑은 고딕"/>
                          <a:ea typeface="맑은 고딕"/>
                          <a:cs typeface="Times New Roman"/>
                        </a:rPr>
                        <a:t>PSK</a:t>
                      </a:r>
                      <a:r>
                        <a:rPr lang="en-US" sz="1600" kern="100" dirty="0">
                          <a:latin typeface="맑은 고딕"/>
                          <a:ea typeface="맑은 고딕"/>
                          <a:cs typeface="Times New Roman"/>
                        </a:rPr>
                        <a:t>, 1/2 coding </a:t>
                      </a:r>
                      <a:r>
                        <a:rPr lang="en-US" sz="1600" kern="100" dirty="0" smtClean="0">
                          <a:latin typeface="맑은 고딕"/>
                          <a:ea typeface="맑은 고딕"/>
                          <a:cs typeface="Times New Roman"/>
                        </a:rPr>
                        <a:t>rate</a:t>
                      </a:r>
                    </a:p>
                    <a:p>
                      <a:pPr algn="just" latinLnBrk="1">
                        <a:spcAft>
                          <a:spcPts val="0"/>
                        </a:spcAft>
                        <a:buFont typeface="Arial" pitchFamily="34" charset="0"/>
                        <a:buChar char="•"/>
                      </a:pPr>
                      <a:r>
                        <a:rPr lang="en-US" altLang="ko-KR" sz="1400" kern="100" baseline="0" dirty="0" smtClean="0">
                          <a:latin typeface="맑은 고딕"/>
                          <a:ea typeface="맑은 고딕"/>
                          <a:cs typeface="Times New Roman"/>
                        </a:rPr>
                        <a:t> </a:t>
                      </a:r>
                      <a:r>
                        <a:rPr lang="en-US" altLang="ko-KR" sz="1400" kern="100" dirty="0" smtClean="0">
                          <a:latin typeface="맑은 고딕"/>
                          <a:ea typeface="맑은 고딕"/>
                          <a:cs typeface="Times New Roman"/>
                        </a:rPr>
                        <a:t>Common PHY mode is referred</a:t>
                      </a:r>
                      <a:r>
                        <a:rPr lang="en-US" altLang="ko-KR" sz="1400" kern="100" baseline="0" dirty="0" smtClean="0">
                          <a:latin typeface="맑은 고딕"/>
                          <a:ea typeface="맑은 고딕"/>
                          <a:cs typeface="Times New Roman"/>
                        </a:rPr>
                        <a:t> to DCN13-0058</a:t>
                      </a:r>
                    </a:p>
                    <a:p>
                      <a:pPr marL="0" marR="0" indent="0" algn="just"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400" b="0" kern="100" dirty="0" smtClean="0">
                          <a:latin typeface="맑은 고딕"/>
                          <a:ea typeface="맑은 고딕"/>
                          <a:cs typeface="Times New Roman"/>
                        </a:rPr>
                        <a:t> Additional</a:t>
                      </a:r>
                      <a:r>
                        <a:rPr lang="en-US" altLang="ko-KR" sz="1400" b="0" kern="100" baseline="0" dirty="0" smtClean="0">
                          <a:latin typeface="맑은 고딕"/>
                          <a:ea typeface="맑은 고딕"/>
                          <a:cs typeface="Times New Roman"/>
                        </a:rPr>
                        <a:t> PHY mode is up to proposers</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Discovery ID</a:t>
                      </a:r>
                      <a:r>
                        <a:rPr lang="en-US" altLang="ko-KR" sz="1600" b="1" kern="100" baseline="0" dirty="0" smtClean="0">
                          <a:latin typeface="맑은 고딕"/>
                          <a:ea typeface="맑은 고딕"/>
                          <a:cs typeface="Times New Roman"/>
                        </a:rPr>
                        <a:t> length</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altLang="ko-KR" sz="1600" kern="100" dirty="0" smtClean="0">
                          <a:latin typeface="맑은 고딕"/>
                          <a:ea typeface="맑은 고딕"/>
                          <a:cs typeface="Times New Roman"/>
                        </a:rPr>
                        <a:t>16 bytes</a:t>
                      </a:r>
                      <a:r>
                        <a:rPr lang="en-US" altLang="ko-KR" sz="1600" kern="100" baseline="0" dirty="0" smtClean="0">
                          <a:latin typeface="맑은 고딕"/>
                          <a:ea typeface="맑은 고딕"/>
                          <a:cs typeface="Times New Roman"/>
                        </a:rPr>
                        <a:t> </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Discovery ID</a:t>
                      </a:r>
                      <a:r>
                        <a:rPr lang="en-US" altLang="ko-KR" sz="1600" b="1" kern="100" baseline="0" dirty="0" smtClean="0">
                          <a:latin typeface="맑은 고딕"/>
                          <a:ea typeface="맑은 고딕"/>
                          <a:cs typeface="Times New Roman"/>
                        </a:rPr>
                        <a:t> transmission period</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altLang="ko-KR" sz="1600" kern="100" dirty="0" smtClean="0">
                          <a:latin typeface="맑은 고딕"/>
                          <a:ea typeface="맑은 고딕"/>
                          <a:cs typeface="Times New Roman"/>
                        </a:rPr>
                        <a:t>1 sec</a:t>
                      </a:r>
                      <a:endParaRPr lang="ko-KR" sz="1600" kern="100" dirty="0">
                        <a:latin typeface="맑은 고딕"/>
                        <a:ea typeface="맑은 고딕"/>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Scenarios &amp; parameters </a:t>
            </a:r>
            <a:br>
              <a:rPr lang="en-US" altLang="ko-KR" dirty="0" smtClean="0"/>
            </a:br>
            <a:r>
              <a:rPr lang="en-US" altLang="ko-KR" dirty="0" smtClean="0"/>
              <a:t>for just PDs (Discovery)</a:t>
            </a:r>
            <a:endParaRPr lang="ko-KR" altLang="en-US" dirty="0"/>
          </a:p>
        </p:txBody>
      </p:sp>
      <p:sp>
        <p:nvSpPr>
          <p:cNvPr id="3" name="내용 개체 틀 2"/>
          <p:cNvSpPr>
            <a:spLocks noGrp="1"/>
          </p:cNvSpPr>
          <p:nvPr>
            <p:ph idx="1"/>
          </p:nvPr>
        </p:nvSpPr>
        <p:spPr/>
        <p:txBody>
          <a:bodyPr/>
          <a:lstStyle/>
          <a:p>
            <a:r>
              <a:rPr lang="en-US" altLang="ko-KR" sz="2400" dirty="0" smtClean="0"/>
              <a:t>Performance metric</a:t>
            </a:r>
          </a:p>
          <a:p>
            <a:pPr lvl="1"/>
            <a:r>
              <a:rPr lang="en-US" altLang="ko-KR" sz="2000" dirty="0" smtClean="0"/>
              <a:t>Average number of discovered PDs</a:t>
            </a:r>
          </a:p>
          <a:p>
            <a:pPr lvl="1"/>
            <a:r>
              <a:rPr lang="en-US" altLang="ko-KR" sz="2000" dirty="0" smtClean="0"/>
              <a:t>CDF of the discovery latency according to the number of PDs</a:t>
            </a:r>
          </a:p>
          <a:p>
            <a:pPr lvl="1"/>
            <a:r>
              <a:rPr lang="en-US" altLang="ko-KR" sz="2000" dirty="0" smtClean="0"/>
              <a:t>Time (TX, RX, IDLE) ratio (to assess power consumption)</a:t>
            </a:r>
            <a:endParaRPr lang="ko-KR" altLang="en-US" sz="20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Issues of Traffic Model</a:t>
            </a:r>
            <a:br>
              <a:rPr lang="en-US" altLang="ko-KR" dirty="0" smtClean="0"/>
            </a:br>
            <a:r>
              <a:rPr lang="en-US" altLang="ko-KR" dirty="0" smtClean="0"/>
              <a:t>for Communication Simulation</a:t>
            </a:r>
            <a:endParaRPr lang="ko-KR" altLang="en-US" dirty="0"/>
          </a:p>
        </p:txBody>
      </p:sp>
      <p:sp>
        <p:nvSpPr>
          <p:cNvPr id="3" name="내용 개체 틀 2"/>
          <p:cNvSpPr>
            <a:spLocks noGrp="1"/>
          </p:cNvSpPr>
          <p:nvPr>
            <p:ph idx="1"/>
          </p:nvPr>
        </p:nvSpPr>
        <p:spPr/>
        <p:txBody>
          <a:bodyPr/>
          <a:lstStyle/>
          <a:p>
            <a:r>
              <a:rPr lang="en-US" altLang="ko-KR" sz="2400" dirty="0" smtClean="0"/>
              <a:t>Full buffer</a:t>
            </a:r>
          </a:p>
          <a:p>
            <a:pPr lvl="1"/>
            <a:r>
              <a:rPr lang="en-US" altLang="ko-KR" sz="2000" dirty="0" smtClean="0"/>
              <a:t>Simple, but latency measurement is not natural</a:t>
            </a:r>
          </a:p>
          <a:p>
            <a:r>
              <a:rPr lang="en-US" altLang="ko-KR" sz="2400" dirty="0" smtClean="0"/>
              <a:t>Periodic arrival</a:t>
            </a:r>
          </a:p>
          <a:p>
            <a:pPr lvl="1"/>
            <a:r>
              <a:rPr lang="en-US" altLang="ko-KR" sz="2000" dirty="0" smtClean="0"/>
              <a:t>Simple &amp; latency can be assessed easily</a:t>
            </a:r>
          </a:p>
          <a:p>
            <a:pPr lvl="1"/>
            <a:r>
              <a:rPr lang="en-US" altLang="ko-KR" sz="2000" dirty="0" smtClean="0"/>
              <a:t>Like voice traffic</a:t>
            </a:r>
          </a:p>
          <a:p>
            <a:pPr lvl="1"/>
            <a:r>
              <a:rPr lang="en-US" altLang="ko-KR" sz="2000" dirty="0" smtClean="0"/>
              <a:t>Full buffer case can be simulated by setting short period</a:t>
            </a:r>
          </a:p>
          <a:p>
            <a:r>
              <a:rPr lang="en-US" altLang="ko-KR" sz="2400" dirty="0" smtClean="0"/>
              <a:t>Statistical model</a:t>
            </a:r>
          </a:p>
          <a:p>
            <a:pPr lvl="1"/>
            <a:r>
              <a:rPr lang="en-US" altLang="ko-KR" sz="2000" dirty="0" smtClean="0"/>
              <a:t>Interrupted Poisson process, or interrupted discrete process, or interrupted renewal process</a:t>
            </a:r>
          </a:p>
          <a:p>
            <a:pPr lvl="1"/>
            <a:r>
              <a:rPr lang="en-US" altLang="ko-KR" sz="2000" dirty="0" smtClean="0"/>
              <a:t>More realistic model for burst </a:t>
            </a:r>
            <a:r>
              <a:rPr lang="en-US" altLang="ko-KR" sz="2000" dirty="0" smtClean="0"/>
              <a:t>traffic with more simulation burden</a:t>
            </a:r>
            <a:endParaRPr lang="en-US" altLang="ko-KR" sz="2000" dirty="0" smtClean="0"/>
          </a:p>
          <a:p>
            <a:pPr lvl="1"/>
            <a:r>
              <a:rPr lang="en-US" altLang="ko-KR" sz="2000" dirty="0" smtClean="0"/>
              <a:t>Needs long time for simulation</a:t>
            </a:r>
          </a:p>
          <a:p>
            <a:pPr lvl="2"/>
            <a:r>
              <a:rPr lang="en-US" altLang="ko-KR" sz="1600" dirty="0" smtClean="0"/>
              <a:t>Due to statistically generated inter-arrival time</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Issues of Connectivity Model</a:t>
            </a:r>
            <a:br>
              <a:rPr lang="en-US" altLang="ko-KR" dirty="0" smtClean="0"/>
            </a:br>
            <a:r>
              <a:rPr lang="en-US" altLang="ko-KR" dirty="0" smtClean="0"/>
              <a:t>for Communication Simulation</a:t>
            </a:r>
            <a:endParaRPr lang="ko-KR" altLang="en-US" dirty="0"/>
          </a:p>
        </p:txBody>
      </p:sp>
      <p:sp>
        <p:nvSpPr>
          <p:cNvPr id="3" name="내용 개체 틀 2"/>
          <p:cNvSpPr>
            <a:spLocks noGrp="1"/>
          </p:cNvSpPr>
          <p:nvPr>
            <p:ph idx="1"/>
          </p:nvPr>
        </p:nvSpPr>
        <p:spPr/>
        <p:txBody>
          <a:bodyPr/>
          <a:lstStyle/>
          <a:p>
            <a:r>
              <a:rPr lang="en-US" altLang="ko-KR" sz="2400" dirty="0" smtClean="0"/>
              <a:t>UDG (unit disk graph):</a:t>
            </a:r>
          </a:p>
          <a:p>
            <a:pPr lvl="1"/>
            <a:r>
              <a:rPr lang="en-US" altLang="ko-KR" sz="2000" dirty="0" smtClean="0"/>
              <a:t>Assuming 10% of nodes pairing links (</a:t>
            </a:r>
            <a:r>
              <a:rPr lang="en-US" altLang="ko-KR" sz="2000" dirty="0" err="1" smtClean="0"/>
              <a:t>Tx</a:t>
            </a:r>
            <a:r>
              <a:rPr lang="en-US" altLang="ko-KR" sz="2000" dirty="0" smtClean="0"/>
              <a:t> and Rx), according  to a transmission range including at most 2 hops. </a:t>
            </a:r>
          </a:p>
          <a:p>
            <a:pPr lvl="1"/>
            <a:endParaRPr lang="en-US" altLang="ko-KR" sz="2000" dirty="0" smtClean="0"/>
          </a:p>
          <a:p>
            <a:r>
              <a:rPr lang="en-US" altLang="ko-KR" sz="2400" dirty="0" smtClean="0"/>
              <a:t>Link class-based model</a:t>
            </a:r>
          </a:p>
          <a:p>
            <a:pPr lvl="1"/>
            <a:r>
              <a:rPr lang="en-US" altLang="ko-KR" sz="2000" dirty="0" smtClean="0"/>
              <a:t>At first </a:t>
            </a:r>
            <a:r>
              <a:rPr lang="en-US" altLang="ko-KR" sz="2000" dirty="0" err="1" smtClean="0"/>
              <a:t>Tx</a:t>
            </a:r>
            <a:r>
              <a:rPr lang="en-US" altLang="ko-KR" sz="2000" dirty="0" smtClean="0"/>
              <a:t> is deployed uniform randomly</a:t>
            </a:r>
          </a:p>
          <a:p>
            <a:pPr lvl="1"/>
            <a:r>
              <a:rPr lang="en-US" altLang="ko-KR" sz="2000" dirty="0" smtClean="0"/>
              <a:t>Paired Rx of the </a:t>
            </a:r>
            <a:r>
              <a:rPr lang="en-US" altLang="ko-KR" sz="2000" dirty="0" err="1" smtClean="0"/>
              <a:t>Tx</a:t>
            </a:r>
            <a:r>
              <a:rPr lang="en-US" altLang="ko-KR" sz="2000" dirty="0" smtClean="0"/>
              <a:t> is decided with a specific distance from </a:t>
            </a:r>
            <a:r>
              <a:rPr lang="en-US" altLang="ko-KR" sz="2000" dirty="0" err="1" smtClean="0"/>
              <a:t>Tx</a:t>
            </a:r>
            <a:r>
              <a:rPr lang="en-US" altLang="ko-KR" sz="2000" dirty="0" smtClean="0"/>
              <a:t> and probability of link class selection as follows:</a:t>
            </a:r>
          </a:p>
          <a:p>
            <a:pPr lvl="2"/>
            <a:r>
              <a:rPr lang="en-US" altLang="ko-KR" sz="1600" dirty="0" smtClean="0"/>
              <a:t>5 m link distance (a%) (e.g. for connectivity)</a:t>
            </a:r>
          </a:p>
          <a:p>
            <a:pPr lvl="2"/>
            <a:r>
              <a:rPr lang="en-US" altLang="ko-KR" sz="1600" dirty="0" smtClean="0"/>
              <a:t>10 m link distance (b%) (e.g. for gaming)</a:t>
            </a:r>
          </a:p>
          <a:p>
            <a:pPr lvl="2"/>
            <a:r>
              <a:rPr lang="en-US" altLang="ko-KR" sz="1600" dirty="0" smtClean="0"/>
              <a:t>20 m link distance (c%) (e.g. for SNS)</a:t>
            </a:r>
          </a:p>
          <a:p>
            <a:pPr lvl="2"/>
            <a:r>
              <a:rPr lang="en-US" altLang="ko-KR" sz="1600" dirty="0" smtClean="0"/>
              <a:t>40 m link distance (d%) (e.g. for advertising)</a:t>
            </a:r>
          </a:p>
          <a:p>
            <a:pPr lvl="2"/>
            <a:r>
              <a:rPr lang="en-US" altLang="ko-KR" sz="1600" dirty="0" smtClean="0"/>
              <a:t>80 m link distance (e%) (e.g. public safety)</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Scenarios &amp; parameters </a:t>
            </a:r>
            <a:br>
              <a:rPr lang="en-US" altLang="ko-KR" dirty="0" smtClean="0"/>
            </a:br>
            <a:r>
              <a:rPr lang="en-US" altLang="ko-KR" dirty="0" smtClean="0"/>
              <a:t>for PD links (Comm.)</a:t>
            </a:r>
          </a:p>
        </p:txBody>
      </p:sp>
      <p:sp>
        <p:nvSpPr>
          <p:cNvPr id="3" name="내용 개체 틀 2"/>
          <p:cNvSpPr>
            <a:spLocks noGrp="1"/>
          </p:cNvSpPr>
          <p:nvPr>
            <p:ph idx="1"/>
          </p:nvPr>
        </p:nvSpPr>
        <p:spPr/>
        <p:txBody>
          <a:bodyPr/>
          <a:lstStyle/>
          <a:p>
            <a:r>
              <a:rPr lang="en-US" altLang="ko-KR" sz="2400" dirty="0" smtClean="0"/>
              <a:t>For communication phase </a:t>
            </a:r>
          </a:p>
          <a:p>
            <a:pPr lvl="1"/>
            <a:r>
              <a:rPr lang="en-US" altLang="ko-KR" sz="2000" dirty="0" smtClean="0"/>
              <a:t>Including </a:t>
            </a:r>
            <a:r>
              <a:rPr lang="en-US" altLang="ko-KR" sz="2000" dirty="0" err="1" smtClean="0"/>
              <a:t>unicast</a:t>
            </a:r>
            <a:r>
              <a:rPr lang="en-US" altLang="ko-KR" sz="2000" dirty="0" smtClean="0"/>
              <a:t>, multicast, </a:t>
            </a:r>
            <a:r>
              <a:rPr lang="en-US" altLang="ko-KR" sz="2000" strike="sngStrike" dirty="0" smtClean="0">
                <a:solidFill>
                  <a:srgbClr val="FF0000"/>
                </a:solidFill>
              </a:rPr>
              <a:t>broadcast</a:t>
            </a:r>
            <a:r>
              <a:rPr lang="en-US" altLang="ko-KR" sz="2000" dirty="0" smtClean="0"/>
              <a:t>, </a:t>
            </a:r>
            <a:r>
              <a:rPr lang="en-US" altLang="ko-KR" sz="2000" u="sng" dirty="0" err="1" smtClean="0">
                <a:solidFill>
                  <a:srgbClr val="0033CC"/>
                </a:solidFill>
              </a:rPr>
              <a:t>groupcast</a:t>
            </a:r>
            <a:r>
              <a:rPr lang="en-US" altLang="ko-KR" sz="2000" dirty="0" smtClean="0"/>
              <a:t>.</a:t>
            </a:r>
          </a:p>
          <a:p>
            <a:pPr lvl="1"/>
            <a:r>
              <a:rPr lang="en-US" altLang="ko-KR" sz="2000" dirty="0" smtClean="0"/>
              <a:t>Only </a:t>
            </a:r>
            <a:r>
              <a:rPr lang="en-US" altLang="ko-KR" sz="2000" dirty="0" err="1" smtClean="0"/>
              <a:t>unicast</a:t>
            </a:r>
            <a:r>
              <a:rPr lang="en-US" altLang="ko-KR" sz="2000" dirty="0" smtClean="0"/>
              <a:t> with 1 hop is mandatory scenario</a:t>
            </a:r>
          </a:p>
          <a:p>
            <a:r>
              <a:rPr lang="en-US" altLang="ko-KR" sz="2400" dirty="0" smtClean="0"/>
              <a:t>Simulation condition</a:t>
            </a:r>
          </a:p>
          <a:p>
            <a:endParaRPr lang="ko-KR" altLang="en-US" sz="20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graphicFrame>
        <p:nvGraphicFramePr>
          <p:cNvPr id="7" name="표 6"/>
          <p:cNvGraphicFramePr>
            <a:graphicFrameLocks noGrp="1"/>
          </p:cNvGraphicFramePr>
          <p:nvPr/>
        </p:nvGraphicFramePr>
        <p:xfrm>
          <a:off x="857224" y="3643314"/>
          <a:ext cx="7500990" cy="2194560"/>
        </p:xfrm>
        <a:graphic>
          <a:graphicData uri="http://schemas.openxmlformats.org/drawingml/2006/table">
            <a:tbl>
              <a:tblPr firstRow="1" bandRow="1">
                <a:tableStyleId>{69CF1AB2-1976-4502-BF36-3FF5EA218861}</a:tableStyleId>
              </a:tblPr>
              <a:tblGrid>
                <a:gridCol w="2286016"/>
                <a:gridCol w="5214974"/>
              </a:tblGrid>
              <a:tr h="169751">
                <a:tc>
                  <a:txBody>
                    <a:bodyPr/>
                    <a:lstStyle/>
                    <a:p>
                      <a:pPr algn="ctr" latinLnBrk="1">
                        <a:spcAft>
                          <a:spcPts val="0"/>
                        </a:spcAft>
                      </a:pPr>
                      <a:r>
                        <a:rPr lang="en-US" sz="1600" b="1" kern="100" dirty="0">
                          <a:latin typeface="맑은 고딕"/>
                          <a:ea typeface="맑은 고딕"/>
                          <a:cs typeface="Times New Roman"/>
                        </a:rPr>
                        <a:t>PD deployment</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buFontTx/>
                        <a:buNone/>
                      </a:pPr>
                      <a:r>
                        <a:rPr lang="en-US" altLang="ko-KR" sz="1600" b="0" kern="100" dirty="0" smtClean="0">
                          <a:latin typeface="맑은 고딕"/>
                          <a:ea typeface="맑은 고딕"/>
                          <a:cs typeface="Times New Roman"/>
                        </a:rPr>
                        <a:t>[TBD]</a:t>
                      </a:r>
                    </a:p>
                  </a:txBody>
                  <a:tcPr marL="68580" marR="68580" marT="0" marB="0" anchor="ctr"/>
                </a:tc>
              </a:tr>
              <a:tr h="169751">
                <a:tc>
                  <a:txBody>
                    <a:bodyPr/>
                    <a:lstStyle/>
                    <a:p>
                      <a:pPr algn="ctr" latinLnBrk="1">
                        <a:spcAft>
                          <a:spcPts val="0"/>
                        </a:spcAft>
                      </a:pPr>
                      <a:r>
                        <a:rPr lang="en-US" sz="1600" b="1" kern="100" dirty="0">
                          <a:latin typeface="맑은 고딕"/>
                          <a:ea typeface="맑은 고딕"/>
                          <a:cs typeface="Times New Roman"/>
                        </a:rPr>
                        <a:t>Traffic</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600" kern="100" dirty="0" smtClean="0">
                          <a:latin typeface="맑은 고딕"/>
                          <a:ea typeface="맑은 고딕"/>
                          <a:cs typeface="Times New Roman"/>
                        </a:rPr>
                        <a:t>[TBD]</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600" b="1" kern="100" dirty="0">
                          <a:latin typeface="맑은 고딕"/>
                          <a:ea typeface="맑은 고딕"/>
                          <a:cs typeface="Times New Roman"/>
                        </a:rPr>
                        <a:t>Simulation </a:t>
                      </a:r>
                      <a:r>
                        <a:rPr lang="en-US" sz="1600" b="1" kern="100" dirty="0" smtClean="0">
                          <a:latin typeface="맑은 고딕"/>
                          <a:ea typeface="맑은 고딕"/>
                          <a:cs typeface="Times New Roman"/>
                        </a:rPr>
                        <a:t>time</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600" kern="100" dirty="0" smtClean="0">
                          <a:latin typeface="맑은 고딕"/>
                          <a:ea typeface="맑은 고딕"/>
                          <a:cs typeface="Times New Roman"/>
                        </a:rPr>
                        <a:t>10 sec</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Iteration</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altLang="ko-KR" sz="1600" kern="100" baseline="0" dirty="0" smtClean="0">
                          <a:latin typeface="맑은 고딕"/>
                          <a:ea typeface="맑은 고딕"/>
                          <a:cs typeface="Times New Roman"/>
                        </a:rPr>
                        <a:t>until getting smooth curve</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600" b="1" kern="100" dirty="0">
                          <a:latin typeface="맑은 고딕"/>
                          <a:ea typeface="맑은 고딕"/>
                          <a:cs typeface="Times New Roman"/>
                        </a:rPr>
                        <a:t>PHY </a:t>
                      </a:r>
                      <a:r>
                        <a:rPr lang="en-US" sz="1600" b="1" kern="100" dirty="0" smtClean="0">
                          <a:latin typeface="맑은 고딕"/>
                          <a:ea typeface="맑은 고딕"/>
                          <a:cs typeface="Times New Roman"/>
                        </a:rPr>
                        <a:t>Abstraction</a:t>
                      </a:r>
                      <a:endParaRPr lang="ko-KR" sz="1600" b="1" kern="100" dirty="0">
                        <a:latin typeface="맑은 고딕"/>
                        <a:ea typeface="맑은 고딕"/>
                        <a:cs typeface="Times New Roman"/>
                      </a:endParaRPr>
                    </a:p>
                  </a:txBody>
                  <a:tcPr marL="68580" marR="68580" marT="0" marB="0" anchor="ctr"/>
                </a:tc>
                <a:tc>
                  <a:txBody>
                    <a:bodyPr/>
                    <a:lstStyle/>
                    <a:p>
                      <a:pPr algn="l" latinLnBrk="1">
                        <a:spcAft>
                          <a:spcPts val="0"/>
                        </a:spcAft>
                      </a:pPr>
                      <a:r>
                        <a:rPr lang="en-US" sz="1600" b="0" kern="100" dirty="0" smtClean="0">
                          <a:latin typeface="맑은 고딕"/>
                          <a:ea typeface="맑은 고딕"/>
                          <a:cs typeface="Times New Roman"/>
                        </a:rPr>
                        <a:t>Perfect rate adaptation with target PER 0.1</a:t>
                      </a:r>
                    </a:p>
                    <a:p>
                      <a:pPr algn="l" latinLnBrk="1">
                        <a:spcAft>
                          <a:spcPts val="0"/>
                        </a:spcAft>
                        <a:buFont typeface="Arial" pitchFamily="34" charset="0"/>
                        <a:buChar char="•"/>
                      </a:pPr>
                      <a:r>
                        <a:rPr lang="en-US" sz="1600" b="0" kern="100" dirty="0" smtClean="0">
                          <a:latin typeface="맑은 고딕"/>
                          <a:ea typeface="맑은 고딕"/>
                          <a:cs typeface="Times New Roman"/>
                        </a:rPr>
                        <a:t>Common PHY</a:t>
                      </a:r>
                      <a:r>
                        <a:rPr lang="en-US" sz="1600" b="0" kern="100" baseline="0" dirty="0" smtClean="0">
                          <a:latin typeface="맑은 고딕"/>
                          <a:ea typeface="맑은 고딕"/>
                          <a:cs typeface="Times New Roman"/>
                        </a:rPr>
                        <a:t> mode is </a:t>
                      </a:r>
                      <a:r>
                        <a:rPr lang="en-US" sz="1600" b="0" kern="100" dirty="0" smtClean="0">
                          <a:latin typeface="맑은 고딕"/>
                          <a:ea typeface="맑은 고딕"/>
                          <a:cs typeface="Times New Roman"/>
                        </a:rPr>
                        <a:t>referred</a:t>
                      </a:r>
                      <a:r>
                        <a:rPr lang="en-US" sz="1600" b="0" kern="100" baseline="0" dirty="0" smtClean="0">
                          <a:latin typeface="맑은 고딕"/>
                          <a:ea typeface="맑은 고딕"/>
                          <a:cs typeface="Times New Roman"/>
                        </a:rPr>
                        <a:t> to </a:t>
                      </a:r>
                      <a:r>
                        <a:rPr lang="en-US" altLang="ko-KR" sz="1600" b="0" kern="100" baseline="0" dirty="0" smtClean="0">
                          <a:latin typeface="맑은 고딕"/>
                          <a:ea typeface="맑은 고딕"/>
                          <a:cs typeface="Times New Roman"/>
                        </a:rPr>
                        <a:t>DCN13-0058</a:t>
                      </a:r>
                      <a:endParaRPr lang="en-US" sz="1600" b="0" kern="100" dirty="0" smtClean="0">
                        <a:latin typeface="맑은 고딕"/>
                        <a:ea typeface="맑은 고딕"/>
                        <a:cs typeface="Times New Roman"/>
                      </a:endParaRPr>
                    </a:p>
                    <a:p>
                      <a:pPr algn="l" latinLnBrk="1">
                        <a:spcAft>
                          <a:spcPts val="0"/>
                        </a:spcAft>
                        <a:buFont typeface="Arial" pitchFamily="34" charset="0"/>
                        <a:buChar char="•"/>
                      </a:pPr>
                      <a:r>
                        <a:rPr lang="en-US" altLang="ko-KR" sz="1600" b="0" kern="100" dirty="0" smtClean="0">
                          <a:latin typeface="맑은 고딕"/>
                          <a:ea typeface="맑은 고딕"/>
                          <a:cs typeface="Times New Roman"/>
                        </a:rPr>
                        <a:t>Additional</a:t>
                      </a:r>
                      <a:r>
                        <a:rPr lang="en-US" altLang="ko-KR" sz="1600" b="0" kern="100" baseline="0" dirty="0" smtClean="0">
                          <a:latin typeface="맑은 고딕"/>
                          <a:ea typeface="맑은 고딕"/>
                          <a:cs typeface="Times New Roman"/>
                        </a:rPr>
                        <a:t> PHY mode is up to proposers</a:t>
                      </a:r>
                      <a:endParaRPr lang="ko-KR" sz="1600" b="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Packet (MPDU) length</a:t>
                      </a:r>
                      <a:endParaRPr lang="ko-KR" sz="1600" b="1" kern="100" dirty="0">
                        <a:latin typeface="맑은 고딕"/>
                        <a:ea typeface="맑은 고딕"/>
                        <a:cs typeface="Times New Roman"/>
                      </a:endParaRPr>
                    </a:p>
                  </a:txBody>
                  <a:tcPr marL="68580" marR="68580" marT="0" marB="0" anchor="ctr"/>
                </a:tc>
                <a:tc>
                  <a:txBody>
                    <a:bodyPr/>
                    <a:lstStyle/>
                    <a:p>
                      <a:pPr marL="0" marR="0" indent="0" algn="just"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256 bytes (for low data rate)</a:t>
                      </a:r>
                    </a:p>
                    <a:p>
                      <a:pPr marL="0" marR="0" indent="0" algn="just"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baseline="0" dirty="0" smtClean="0">
                          <a:latin typeface="맑은 고딕"/>
                          <a:ea typeface="맑은 고딕"/>
                          <a:cs typeface="Times New Roman"/>
                        </a:rPr>
                        <a:t>1024 bytes (for high data rate)</a:t>
                      </a:r>
                      <a:endParaRPr lang="ko-KR" sz="1600" kern="100" dirty="0">
                        <a:latin typeface="맑은 고딕"/>
                        <a:ea typeface="맑은 고딕"/>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9.5. Simulation scenarios &amp; parameters (MAC)</a:t>
            </a:r>
            <a:endParaRPr lang="ko-KR" altLang="en-US" dirty="0"/>
          </a:p>
        </p:txBody>
      </p:sp>
      <p:sp>
        <p:nvSpPr>
          <p:cNvPr id="3" name="내용 개체 틀 2"/>
          <p:cNvSpPr>
            <a:spLocks noGrp="1"/>
          </p:cNvSpPr>
          <p:nvPr>
            <p:ph idx="1"/>
          </p:nvPr>
        </p:nvSpPr>
        <p:spPr/>
        <p:txBody>
          <a:bodyPr/>
          <a:lstStyle/>
          <a:p>
            <a:r>
              <a:rPr lang="en-US" altLang="ko-KR" sz="2400" dirty="0" smtClean="0"/>
              <a:t>Scenarios &amp; parameters for PD links (Comm.)</a:t>
            </a:r>
          </a:p>
          <a:p>
            <a:pPr lvl="1"/>
            <a:r>
              <a:rPr lang="en-US" altLang="ko-KR" sz="2000" dirty="0" smtClean="0"/>
              <a:t>Performance metric</a:t>
            </a:r>
          </a:p>
          <a:p>
            <a:pPr lvl="2"/>
            <a:r>
              <a:rPr lang="en-US" altLang="ko-KR" sz="1600" dirty="0" smtClean="0"/>
              <a:t>Areal sum </a:t>
            </a:r>
            <a:r>
              <a:rPr lang="en-US" altLang="ko-KR" sz="1600" dirty="0" err="1" smtClean="0"/>
              <a:t>goodput</a:t>
            </a:r>
            <a:r>
              <a:rPr lang="en-US" altLang="ko-KR" sz="1600" dirty="0" smtClean="0"/>
              <a:t>* [bps/km</a:t>
            </a:r>
            <a:r>
              <a:rPr lang="en-US" altLang="ko-KR" sz="1600" baseline="30000" dirty="0" smtClean="0"/>
              <a:t>2</a:t>
            </a:r>
            <a:r>
              <a:rPr lang="en-US" altLang="ko-KR" sz="1600" dirty="0" smtClean="0"/>
              <a:t>]</a:t>
            </a:r>
          </a:p>
          <a:p>
            <a:pPr lvl="3"/>
            <a:r>
              <a:rPr lang="en-US" altLang="ko-KR" sz="1400" dirty="0" smtClean="0"/>
              <a:t>In packets, the average amount of received packets in, say 100 rounds, per node</a:t>
            </a:r>
          </a:p>
          <a:p>
            <a:pPr lvl="2"/>
            <a:r>
              <a:rPr lang="en-US" altLang="ko-KR" sz="1600" dirty="0" smtClean="0"/>
              <a:t>Data reception efficiency [ratio]</a:t>
            </a:r>
          </a:p>
          <a:p>
            <a:pPr lvl="3"/>
            <a:r>
              <a:rPr lang="en-US" altLang="ko-KR" sz="1400" dirty="0" smtClean="0"/>
              <a:t>The index for data throughput, the data packets successfully received to total data packets transmitted ratio.</a:t>
            </a:r>
          </a:p>
          <a:p>
            <a:pPr lvl="2"/>
            <a:r>
              <a:rPr lang="en-US" altLang="ko-KR" sz="1600" dirty="0" smtClean="0"/>
              <a:t>Jain’s fairness index</a:t>
            </a:r>
          </a:p>
          <a:p>
            <a:pPr lvl="2"/>
            <a:endParaRPr lang="en-US" altLang="ko-KR" sz="1600" dirty="0" smtClean="0"/>
          </a:p>
          <a:p>
            <a:pPr lvl="2"/>
            <a:endParaRPr lang="en-US" altLang="ko-KR" sz="1600" dirty="0" smtClean="0"/>
          </a:p>
          <a:p>
            <a:pPr lvl="2"/>
            <a:r>
              <a:rPr lang="en-US" altLang="ko-KR" sz="1600" dirty="0" smtClean="0"/>
              <a:t>Latency [sec]</a:t>
            </a:r>
          </a:p>
          <a:p>
            <a:pPr lvl="3"/>
            <a:r>
              <a:rPr lang="en-US" altLang="ko-KR" sz="1400" dirty="0" smtClean="0">
                <a:ea typeface="굴림" charset="-127"/>
              </a:rPr>
              <a:t>Time until success per message, is the average time a node needs to transmit successfully a complete message.</a:t>
            </a:r>
            <a:endParaRPr lang="en-US" altLang="ko-KR" sz="1400" dirty="0" smtClean="0"/>
          </a:p>
          <a:p>
            <a:pPr lvl="2"/>
            <a:endParaRPr lang="en-US" altLang="ko-KR" sz="1600" dirty="0" smtClean="0"/>
          </a:p>
          <a:p>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graphicFrame>
        <p:nvGraphicFramePr>
          <p:cNvPr id="8" name="개체 7"/>
          <p:cNvGraphicFramePr>
            <a:graphicFrameLocks noChangeAspect="1"/>
          </p:cNvGraphicFramePr>
          <p:nvPr/>
        </p:nvGraphicFramePr>
        <p:xfrm>
          <a:off x="2714612" y="4357694"/>
          <a:ext cx="2000264" cy="671621"/>
        </p:xfrm>
        <a:graphic>
          <a:graphicData uri="http://schemas.openxmlformats.org/presentationml/2006/ole">
            <p:oleObj spid="_x0000_s1027" name="Equation" r:id="rId3" imgW="1739880" imgH="583920" progId="Equation.3">
              <p:embed/>
            </p:oleObj>
          </a:graphicData>
        </a:graphic>
      </p:graphicFrame>
      <p:sp>
        <p:nvSpPr>
          <p:cNvPr id="9" name="TextBox 8"/>
          <p:cNvSpPr txBox="1"/>
          <p:nvPr/>
        </p:nvSpPr>
        <p:spPr>
          <a:xfrm>
            <a:off x="642910" y="6072206"/>
            <a:ext cx="8210646" cy="307777"/>
          </a:xfrm>
          <a:prstGeom prst="rect">
            <a:avLst/>
          </a:prstGeom>
          <a:noFill/>
        </p:spPr>
        <p:txBody>
          <a:bodyPr wrap="none" rtlCol="0">
            <a:spAutoFit/>
          </a:bodyPr>
          <a:lstStyle/>
          <a:p>
            <a:r>
              <a:rPr lang="en-US" altLang="ko-KR" sz="1400" i="1" dirty="0" smtClean="0"/>
              <a:t>*</a:t>
            </a:r>
            <a:r>
              <a:rPr lang="en-US" altLang="ko-KR" sz="1400" i="1" dirty="0" err="1" smtClean="0"/>
              <a:t>Goodput</a:t>
            </a:r>
            <a:r>
              <a:rPr lang="en-US" altLang="ko-KR" sz="1400" i="1" dirty="0" smtClean="0"/>
              <a:t> is the number of bits in the payload delivered by the network to a certain destination per unit of time.</a:t>
            </a:r>
            <a:endParaRPr lang="ko-KR" altLang="en-US"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54277</TotalTime>
  <Words>1010</Words>
  <Application>Microsoft Office PowerPoint</Application>
  <PresentationFormat>화면 슬라이드 쇼(4:3)</PresentationFormat>
  <Paragraphs>205</Paragraphs>
  <Slides>11</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11</vt:i4>
      </vt:variant>
    </vt:vector>
  </HeadingPairs>
  <TitlesOfParts>
    <vt:vector size="13" baseType="lpstr">
      <vt:lpstr>Blank Presentation</vt:lpstr>
      <vt:lpstr>Equation</vt:lpstr>
      <vt:lpstr>슬라이드 1</vt:lpstr>
      <vt:lpstr>Issues of  System Level Simulation</vt:lpstr>
      <vt:lpstr>Simulation condition (Common)</vt:lpstr>
      <vt:lpstr>Scenarios &amp; parameters  for just PDs (Discovery)</vt:lpstr>
      <vt:lpstr>Scenarios &amp; parameters  for just PDs (Discovery)</vt:lpstr>
      <vt:lpstr>Issues of Traffic Model for Communication Simulation</vt:lpstr>
      <vt:lpstr>Issues of Connectivity Model for Communication Simulation</vt:lpstr>
      <vt:lpstr>Scenarios &amp; parameters  for PD links (Comm.)</vt:lpstr>
      <vt:lpstr>9.5. Simulation scenarios &amp; parameters (MAC)</vt:lpstr>
      <vt:lpstr>Suggestion of Test Scenario  for Communication</vt:lpstr>
      <vt:lpstr>9.5. Simulation scenarios &amp; parameters (MAC)</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Samsung Electronics</cp:lastModifiedBy>
  <cp:revision>1324</cp:revision>
  <cp:lastPrinted>1998-02-10T13:28:06Z</cp:lastPrinted>
  <dcterms:created xsi:type="dcterms:W3CDTF">1999-11-08T18:59:45Z</dcterms:created>
  <dcterms:modified xsi:type="dcterms:W3CDTF">2013-01-16T18:15:29Z</dcterms:modified>
</cp:coreProperties>
</file>