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3"/>
  </p:notesMasterIdLst>
  <p:handoutMasterIdLst>
    <p:handoutMasterId r:id="rId14"/>
  </p:handoutMasterIdLst>
  <p:sldIdLst>
    <p:sldId id="378" r:id="rId2"/>
    <p:sldId id="393" r:id="rId3"/>
    <p:sldId id="395" r:id="rId4"/>
    <p:sldId id="396" r:id="rId5"/>
    <p:sldId id="397" r:id="rId6"/>
    <p:sldId id="398" r:id="rId7"/>
    <p:sldId id="399" r:id="rId8"/>
    <p:sldId id="400" r:id="rId9"/>
    <p:sldId id="401" r:id="rId10"/>
    <p:sldId id="403" r:id="rId11"/>
    <p:sldId id="404" r:id="rId12"/>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宋体" charset="-122"/>
        <a:cs typeface="+mn-cs"/>
      </a:defRPr>
    </a:lvl1pPr>
    <a:lvl2pPr marL="457200" algn="l" rtl="0" fontAlgn="base">
      <a:spcBef>
        <a:spcPct val="0"/>
      </a:spcBef>
      <a:spcAft>
        <a:spcPct val="0"/>
      </a:spcAft>
      <a:defRPr sz="1200" kern="1200">
        <a:solidFill>
          <a:schemeClr val="tx1"/>
        </a:solidFill>
        <a:latin typeface="Times New Roman" pitchFamily="18" charset="0"/>
        <a:ea typeface="宋体" charset="-122"/>
        <a:cs typeface="+mn-cs"/>
      </a:defRPr>
    </a:lvl2pPr>
    <a:lvl3pPr marL="914400" algn="l" rtl="0" fontAlgn="base">
      <a:spcBef>
        <a:spcPct val="0"/>
      </a:spcBef>
      <a:spcAft>
        <a:spcPct val="0"/>
      </a:spcAft>
      <a:defRPr sz="1200" kern="1200">
        <a:solidFill>
          <a:schemeClr val="tx1"/>
        </a:solidFill>
        <a:latin typeface="Times New Roman" pitchFamily="18" charset="0"/>
        <a:ea typeface="宋体" charset="-122"/>
        <a:cs typeface="+mn-cs"/>
      </a:defRPr>
    </a:lvl3pPr>
    <a:lvl4pPr marL="1371600" algn="l" rtl="0" fontAlgn="base">
      <a:spcBef>
        <a:spcPct val="0"/>
      </a:spcBef>
      <a:spcAft>
        <a:spcPct val="0"/>
      </a:spcAft>
      <a:defRPr sz="1200" kern="1200">
        <a:solidFill>
          <a:schemeClr val="tx1"/>
        </a:solidFill>
        <a:latin typeface="Times New Roman" pitchFamily="18" charset="0"/>
        <a:ea typeface="宋体" charset="-122"/>
        <a:cs typeface="+mn-cs"/>
      </a:defRPr>
    </a:lvl4pPr>
    <a:lvl5pPr marL="1828800" algn="l" rtl="0" fontAlgn="base">
      <a:spcBef>
        <a:spcPct val="0"/>
      </a:spcBef>
      <a:spcAft>
        <a:spcPct val="0"/>
      </a:spcAft>
      <a:defRPr sz="1200" kern="1200">
        <a:solidFill>
          <a:schemeClr val="tx1"/>
        </a:solidFill>
        <a:latin typeface="Times New Roman" pitchFamily="18" charset="0"/>
        <a:ea typeface="宋体" charset="-122"/>
        <a:cs typeface="+mn-cs"/>
      </a:defRPr>
    </a:lvl5pPr>
    <a:lvl6pPr marL="2286000" algn="l" defTabSz="914400" rtl="0" eaLnBrk="1" latinLnBrk="0" hangingPunct="1">
      <a:defRPr sz="1200" kern="1200">
        <a:solidFill>
          <a:schemeClr val="tx1"/>
        </a:solidFill>
        <a:latin typeface="Times New Roman" pitchFamily="18" charset="0"/>
        <a:ea typeface="宋体" charset="-122"/>
        <a:cs typeface="+mn-cs"/>
      </a:defRPr>
    </a:lvl6pPr>
    <a:lvl7pPr marL="2743200" algn="l" defTabSz="914400" rtl="0" eaLnBrk="1" latinLnBrk="0" hangingPunct="1">
      <a:defRPr sz="1200" kern="1200">
        <a:solidFill>
          <a:schemeClr val="tx1"/>
        </a:solidFill>
        <a:latin typeface="Times New Roman" pitchFamily="18" charset="0"/>
        <a:ea typeface="宋体" charset="-122"/>
        <a:cs typeface="+mn-cs"/>
      </a:defRPr>
    </a:lvl7pPr>
    <a:lvl8pPr marL="3200400" algn="l" defTabSz="914400" rtl="0" eaLnBrk="1" latinLnBrk="0" hangingPunct="1">
      <a:defRPr sz="1200" kern="1200">
        <a:solidFill>
          <a:schemeClr val="tx1"/>
        </a:solidFill>
        <a:latin typeface="Times New Roman" pitchFamily="18" charset="0"/>
        <a:ea typeface="宋体" charset="-122"/>
        <a:cs typeface="+mn-cs"/>
      </a:defRPr>
    </a:lvl8pPr>
    <a:lvl9pPr marL="3657600" algn="l" defTabSz="914400" rtl="0" eaLnBrk="1" latinLnBrk="0" hangingPunct="1">
      <a:defRPr sz="1200" kern="1200">
        <a:solidFill>
          <a:schemeClr val="tx1"/>
        </a:solidFill>
        <a:latin typeface="Times New Roman" pitchFamily="18" charset="0"/>
        <a:ea typeface="宋体" charset="-122"/>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showPr>
  <p:clrMru>
    <a:srgbClr val="0000FF"/>
    <a:srgbClr val="FF0000"/>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无样式，网格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210" autoAdjust="0"/>
    <p:restoredTop sz="95852" autoAdjust="0"/>
  </p:normalViewPr>
  <p:slideViewPr>
    <p:cSldViewPr>
      <p:cViewPr>
        <p:scale>
          <a:sx n="80" d="100"/>
          <a:sy n="80" d="100"/>
        </p:scale>
        <p:origin x="-84" y="-114"/>
      </p:cViewPr>
      <p:guideLst>
        <p:guide orient="horz" pos="2160"/>
        <p:guide pos="2880"/>
      </p:guideLst>
    </p:cSldViewPr>
  </p:slideViewPr>
  <p:outlineViewPr>
    <p:cViewPr>
      <p:scale>
        <a:sx n="33" d="100"/>
        <a:sy n="33" d="100"/>
      </p:scale>
      <p:origin x="0" y="5946"/>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44" d="100"/>
          <a:sy n="44" d="100"/>
        </p:scale>
        <p:origin x="-2394" y="-114"/>
      </p:cViewPr>
      <p:guideLst>
        <p:guide orient="horz" pos="2923"/>
        <p:guide pos="2184"/>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ea typeface="+mn-ea"/>
              </a:defRPr>
            </a:lvl1pPr>
          </a:lstStyle>
          <a:p>
            <a:pPr>
              <a:defRPr/>
            </a:pPr>
            <a:r>
              <a:rPr 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ea typeface="+mn-ea"/>
              </a:defRPr>
            </a:lvl1pPr>
          </a:lstStyle>
          <a:p>
            <a:pPr>
              <a:defRPr/>
            </a:pPr>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sz="1000">
                <a:ea typeface="+mn-ea"/>
              </a:defRPr>
            </a:lvl1pPr>
          </a:lstStyle>
          <a:p>
            <a:pPr>
              <a:defRPr/>
            </a:pPr>
            <a:r>
              <a:rPr 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eaLnBrk="0" hangingPunct="0">
              <a:defRPr sz="1000"/>
            </a:lvl1pPr>
          </a:lstStyle>
          <a:p>
            <a:r>
              <a:rPr lang="en-US"/>
              <a:t>Page </a:t>
            </a:r>
            <a:fld id="{EFAE0237-7FB2-4B6B-B43D-7F5D801EDAB4}" type="slidenum">
              <a:rPr lang="en-US"/>
              <a:pPr/>
              <a:t>‹#›</a:t>
            </a:fld>
            <a:endParaRPr lang="en-US"/>
          </a:p>
        </p:txBody>
      </p:sp>
      <p:sp>
        <p:nvSpPr>
          <p:cNvPr id="48134"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p:spPr>
        <p:txBody>
          <a:bodyPr wrap="none" anchor="ctr"/>
          <a:lstStyle/>
          <a:p>
            <a:pPr>
              <a:defRPr/>
            </a:pPr>
            <a:endParaRPr lang="en-US">
              <a:ea typeface="宋体" pitchFamily="2" charset="-122"/>
            </a:endParaRPr>
          </a:p>
        </p:txBody>
      </p:sp>
      <p:sp>
        <p:nvSpPr>
          <p:cNvPr id="48135" name="Rectangle 7"/>
          <p:cNvSpPr>
            <a:spLocks noChangeArrowheads="1"/>
          </p:cNvSpPr>
          <p:nvPr/>
        </p:nvSpPr>
        <p:spPr bwMode="auto">
          <a:xfrm>
            <a:off x="693738" y="8982075"/>
            <a:ext cx="711200" cy="182563"/>
          </a:xfrm>
          <a:prstGeom prst="rect">
            <a:avLst/>
          </a:prstGeom>
          <a:noFill/>
          <a:ln w="9525">
            <a:noFill/>
            <a:miter lim="800000"/>
            <a:headEnd/>
            <a:tailEnd/>
          </a:ln>
        </p:spPr>
        <p:txBody>
          <a:bodyPr lIns="0" tIns="0" rIns="0" bIns="0">
            <a:spAutoFit/>
          </a:bodyPr>
          <a:lstStyle/>
          <a:p>
            <a:pPr defTabSz="933450" eaLnBrk="0" hangingPunct="0">
              <a:defRPr/>
            </a:pPr>
            <a:r>
              <a:rPr lang="en-US" altLang="zh-CN">
                <a:ea typeface="宋体" pitchFamily="2" charset="-122"/>
              </a:rPr>
              <a:t>Submission</a:t>
            </a:r>
          </a:p>
        </p:txBody>
      </p:sp>
      <p:sp>
        <p:nvSpPr>
          <p:cNvPr id="48136"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p:spPr>
        <p:txBody>
          <a:bodyPr wrap="none" anchor="ctr"/>
          <a:lstStyle/>
          <a:p>
            <a:pPr>
              <a:defRPr/>
            </a:pPr>
            <a:endParaRPr lang="en-US">
              <a:ea typeface="宋体" pitchFamily="2" charset="-122"/>
            </a:endParaRPr>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ea typeface="+mn-ea"/>
              </a:defRPr>
            </a:lvl1pPr>
          </a:lstStyle>
          <a:p>
            <a:pPr>
              <a:defRPr/>
            </a:pPr>
            <a:r>
              <a:rPr 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ea typeface="+mn-ea"/>
              </a:defRPr>
            </a:lvl1pPr>
          </a:lstStyle>
          <a:p>
            <a:pPr>
              <a:defRPr/>
            </a:pPr>
            <a:r>
              <a:rPr lang="en-US"/>
              <a:t>&lt;month year&gt;</a:t>
            </a:r>
          </a:p>
        </p:txBody>
      </p:sp>
      <p:sp>
        <p:nvSpPr>
          <p:cNvPr id="18436" name="Rectangle 4"/>
          <p:cNvSpPr>
            <a:spLocks noGrp="1" noRot="1" noChangeAspect="1" noChangeArrowheads="1" noTextEdit="1"/>
          </p:cNvSpPr>
          <p:nvPr>
            <p:ph type="sldImg" idx="2"/>
          </p:nvPr>
        </p:nvSpPr>
        <p:spPr bwMode="auto">
          <a:xfrm>
            <a:off x="7200900" y="220663"/>
            <a:ext cx="4629150" cy="3468687"/>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eaLnBrk="0" hangingPunct="0">
              <a:defRPr>
                <a:ea typeface="+mn-ea"/>
              </a:defRPr>
            </a:lvl5pPr>
          </a:lstStyle>
          <a:p>
            <a:pPr lvl="4">
              <a:defRPr/>
            </a:pPr>
            <a:r>
              <a:rPr 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a:lvl1pPr>
          </a:lstStyle>
          <a:p>
            <a:r>
              <a:rPr lang="en-US"/>
              <a:t>Page </a:t>
            </a:r>
            <a:fld id="{74F801F5-A82D-402B-9E99-F10C03DFC974}" type="slidenum">
              <a:rPr lang="en-US"/>
              <a:pPr/>
              <a:t>‹#›</a:t>
            </a:fld>
            <a:endParaRPr lang="en-US"/>
          </a:p>
        </p:txBody>
      </p:sp>
      <p:sp>
        <p:nvSpPr>
          <p:cNvPr id="30728" name="Rectangle 8"/>
          <p:cNvSpPr>
            <a:spLocks noChangeArrowheads="1"/>
          </p:cNvSpPr>
          <p:nvPr/>
        </p:nvSpPr>
        <p:spPr bwMode="auto">
          <a:xfrm>
            <a:off x="723900" y="8985250"/>
            <a:ext cx="711200" cy="182563"/>
          </a:xfrm>
          <a:prstGeom prst="rect">
            <a:avLst/>
          </a:prstGeom>
          <a:noFill/>
          <a:ln w="9525">
            <a:noFill/>
            <a:miter lim="800000"/>
            <a:headEnd/>
            <a:tailEnd/>
          </a:ln>
        </p:spPr>
        <p:txBody>
          <a:bodyPr lIns="0" tIns="0" rIns="0" bIns="0">
            <a:spAutoFit/>
          </a:bodyPr>
          <a:lstStyle/>
          <a:p>
            <a:pPr eaLnBrk="0" hangingPunct="0">
              <a:defRPr/>
            </a:pPr>
            <a:r>
              <a:rPr lang="en-US" altLang="zh-CN">
                <a:ea typeface="宋体" pitchFamily="2" charset="-122"/>
              </a:rPr>
              <a:t>Submission</a:t>
            </a:r>
          </a:p>
        </p:txBody>
      </p:sp>
      <p:sp>
        <p:nvSpPr>
          <p:cNvPr id="30729"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p:spPr>
        <p:txBody>
          <a:bodyPr wrap="none" anchor="ctr"/>
          <a:lstStyle/>
          <a:p>
            <a:pPr>
              <a:defRPr/>
            </a:pPr>
            <a:endParaRPr lang="en-US">
              <a:ea typeface="宋体" pitchFamily="2" charset="-122"/>
            </a:endParaRPr>
          </a:p>
        </p:txBody>
      </p:sp>
      <p:sp>
        <p:nvSpPr>
          <p:cNvPr id="30730"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p:spPr>
        <p:txBody>
          <a:bodyPr wrap="none" anchor="ctr"/>
          <a:lstStyle/>
          <a:p>
            <a:pPr>
              <a:defRPr/>
            </a:pPr>
            <a:endParaRPr lang="en-US">
              <a:ea typeface="宋体" pitchFamily="2" charset="-122"/>
            </a:endParaRPr>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202488" y="220663"/>
            <a:ext cx="4625975" cy="3468687"/>
          </a:xfrm>
        </p:spPr>
      </p:sp>
      <p:sp>
        <p:nvSpPr>
          <p:cNvPr id="3" name="Notes Placeholder 2"/>
          <p:cNvSpPr>
            <a:spLocks noGrp="1"/>
          </p:cNvSpPr>
          <p:nvPr>
            <p:ph type="body" idx="1"/>
          </p:nvPr>
        </p:nvSpPr>
        <p:spPr/>
        <p:txBody>
          <a:bodyPr>
            <a:normAutofit/>
          </a:bodyPr>
          <a:lstStyle/>
          <a:p>
            <a:endParaRPr lang="en-US"/>
          </a:p>
        </p:txBody>
      </p:sp>
      <p:sp>
        <p:nvSpPr>
          <p:cNvPr id="4" name="Date Placeholder 3"/>
          <p:cNvSpPr>
            <a:spLocks noGrp="1"/>
          </p:cNvSpPr>
          <p:nvPr>
            <p:ph type="dt" idx="10"/>
          </p:nvPr>
        </p:nvSpPr>
        <p:spPr/>
        <p:txBody>
          <a:bodyPr/>
          <a:lstStyle/>
          <a:p>
            <a:pPr>
              <a:defRPr/>
            </a:pPr>
            <a:r>
              <a:rPr lang="en-US" smtClean="0"/>
              <a:t>&lt;month year&gt;</a:t>
            </a:r>
            <a:endParaRPr lang="en-US"/>
          </a:p>
        </p:txBody>
      </p:sp>
      <p:sp>
        <p:nvSpPr>
          <p:cNvPr id="5" name="Footer Placeholder 4"/>
          <p:cNvSpPr>
            <a:spLocks noGrp="1"/>
          </p:cNvSpPr>
          <p:nvPr>
            <p:ph type="ftr" sz="quarter" idx="11"/>
          </p:nvPr>
        </p:nvSpPr>
        <p:spPr/>
        <p:txBody>
          <a:bodyPr/>
          <a:lstStyle/>
          <a:p>
            <a:pPr lvl="4">
              <a:defRPr/>
            </a:pPr>
            <a:r>
              <a:rPr lang="en-US" smtClean="0"/>
              <a:t>&lt;author&gt;, &lt;company&gt;</a:t>
            </a:r>
            <a:endParaRPr lang="en-US"/>
          </a:p>
        </p:txBody>
      </p:sp>
      <p:sp>
        <p:nvSpPr>
          <p:cNvPr id="6" name="Slide Number Placeholder 5"/>
          <p:cNvSpPr>
            <a:spLocks noGrp="1"/>
          </p:cNvSpPr>
          <p:nvPr>
            <p:ph type="sldNum" sz="quarter" idx="12"/>
          </p:nvPr>
        </p:nvSpPr>
        <p:spPr/>
        <p:txBody>
          <a:bodyPr/>
          <a:lstStyle/>
          <a:p>
            <a:r>
              <a:rPr lang="en-US" smtClean="0"/>
              <a:t>Page </a:t>
            </a:r>
            <a:fld id="{74F801F5-A82D-402B-9E99-F10C03DFC974}" type="slidenum">
              <a:rPr lang="en-US" smtClean="0"/>
              <a:pPr/>
              <a:t>1</a:t>
            </a:fld>
            <a:endParaRPr lang="en-US"/>
          </a:p>
        </p:txBody>
      </p:sp>
      <p:sp>
        <p:nvSpPr>
          <p:cNvPr id="7" name="Header Placeholder 6"/>
          <p:cNvSpPr>
            <a:spLocks noGrp="1"/>
          </p:cNvSpPr>
          <p:nvPr>
            <p:ph type="hdr" sz="quarter" idx="13"/>
          </p:nvPr>
        </p:nvSpPr>
        <p:spPr/>
        <p:txBody>
          <a:bodyPr/>
          <a:lstStyle/>
          <a:p>
            <a:pPr>
              <a:defRPr/>
            </a:pPr>
            <a:r>
              <a:rPr lang="en-US" smtClean="0"/>
              <a:t>IEEE 802.15</a:t>
            </a:r>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r>
              <a:rPr lang="en-US" smtClean="0"/>
              <a:t>Jan  2013</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smtClean="0"/>
              <a:t>Kiran Bynam</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t>Slide </a:t>
            </a:r>
            <a:fld id="{0A8F1ED5-25F2-458B-9908-AE412DA48727}"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r>
              <a:rPr lang="en-US" altLang="zh-CN" smtClean="0"/>
              <a:t>Jan  2013</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Kiran Bynam</a:t>
            </a:r>
            <a:endParaRPr lang="en-US"/>
          </a:p>
        </p:txBody>
      </p:sp>
      <p:sp>
        <p:nvSpPr>
          <p:cNvPr id="6" name="Rectangle 6"/>
          <p:cNvSpPr>
            <a:spLocks noGrp="1" noChangeArrowheads="1"/>
          </p:cNvSpPr>
          <p:nvPr>
            <p:ph type="sldNum" sz="quarter" idx="12"/>
          </p:nvPr>
        </p:nvSpPr>
        <p:spPr>
          <a:ln/>
        </p:spPr>
        <p:txBody>
          <a:bodyPr/>
          <a:lstStyle>
            <a:lvl1pPr>
              <a:defRPr/>
            </a:lvl1pPr>
          </a:lstStyle>
          <a:p>
            <a:r>
              <a:rPr lang="en-US"/>
              <a:t>Slide </a:t>
            </a:r>
            <a:fld id="{1CF66674-9D96-4619-B5A1-D7CA8272FE16}"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r>
              <a:rPr lang="en-US" altLang="zh-CN" smtClean="0"/>
              <a:t>Jan  2013</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smtClean="0"/>
              <a:t>Kiran Bynam</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t>Slide </a:t>
            </a:r>
            <a:fld id="{9693CDF3-27FE-4ECF-B1E4-4B9654B663A4}" type="slidenum">
              <a:rPr lang="en-US"/>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itle, Text, and Content">
    <p:spTree>
      <p:nvGrpSpPr>
        <p:cNvPr id="1" name=""/>
        <p:cNvGrpSpPr/>
        <p:nvPr/>
      </p:nvGrpSpPr>
      <p:grpSpPr>
        <a:xfrm>
          <a:off x="0" y="0"/>
          <a:ext cx="0" cy="0"/>
          <a:chOff x="0" y="0"/>
          <a:chExt cx="0" cy="0"/>
        </a:xfrm>
      </p:grpSpPr>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685800" y="378281"/>
            <a:ext cx="1600200" cy="215444"/>
          </a:xfrm>
        </p:spPr>
        <p:txBody>
          <a:bodyPr/>
          <a:lstStyle>
            <a:lvl1pPr>
              <a:defRPr>
                <a:ea typeface="+mn-ea"/>
              </a:defRPr>
            </a:lvl1pPr>
          </a:lstStyle>
          <a:p>
            <a:pPr>
              <a:defRPr/>
            </a:pPr>
            <a:r>
              <a:rPr lang="en-US" altLang="zh-CN" smtClean="0"/>
              <a:t>Jan  2013</a:t>
            </a:r>
            <a:endParaRPr lang="en-US" altLang="zh-CN" dirty="0"/>
          </a:p>
        </p:txBody>
      </p:sp>
      <p:sp>
        <p:nvSpPr>
          <p:cNvPr id="6" name="Footer Placeholder 5"/>
          <p:cNvSpPr>
            <a:spLocks noGrp="1"/>
          </p:cNvSpPr>
          <p:nvPr>
            <p:ph type="ftr" sz="quarter" idx="11"/>
          </p:nvPr>
        </p:nvSpPr>
        <p:spPr>
          <a:xfrm>
            <a:off x="5486400" y="6475413"/>
            <a:ext cx="3067050" cy="184666"/>
          </a:xfrm>
        </p:spPr>
        <p:txBody>
          <a:bodyPr/>
          <a:lstStyle>
            <a:lvl1pPr>
              <a:defRPr/>
            </a:lvl1pPr>
          </a:lstStyle>
          <a:p>
            <a:pPr>
              <a:defRPr/>
            </a:pPr>
            <a:r>
              <a:rPr lang="en-US" altLang="zh-CN" dirty="0" smtClean="0"/>
              <a:t>Kiran Bynam</a:t>
            </a:r>
            <a:endParaRPr lang="en-US" altLang="zh-CN" dirty="0"/>
          </a:p>
        </p:txBody>
      </p:sp>
      <p:sp>
        <p:nvSpPr>
          <p:cNvPr id="7" name="Slide Number Placeholder 6"/>
          <p:cNvSpPr>
            <a:spLocks noGrp="1"/>
          </p:cNvSpPr>
          <p:nvPr>
            <p:ph type="sldNum" sz="quarter" idx="12"/>
          </p:nvPr>
        </p:nvSpPr>
        <p:spPr/>
        <p:txBody>
          <a:bodyPr/>
          <a:lstStyle>
            <a:lvl1pPr>
              <a:defRPr/>
            </a:lvl1pPr>
          </a:lstStyle>
          <a:p>
            <a:r>
              <a:rPr lang="en-US" altLang="zh-CN"/>
              <a:t>Slide </a:t>
            </a:r>
            <a:fld id="{08CC115A-BB95-4961-8189-074566017B33}" type="slidenum">
              <a:rPr lang="en-US" altLang="zh-CN"/>
              <a:pPr/>
              <a:t>‹#›</a:t>
            </a:fld>
            <a:endParaRPr lang="en-US" altLang="zh-C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28600" y="685800"/>
            <a:ext cx="7620000" cy="1143000"/>
          </a:xfrm>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r>
              <a:rPr lang="en-US" smtClean="0"/>
              <a:t>Jan  2013</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smtClean="0"/>
              <a:t>Kiran Bynam</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t>Slide </a:t>
            </a:r>
            <a:fld id="{3D7B28C0-BB67-4036-BA37-A1CE406089FA}"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r>
              <a:rPr lang="en-US" altLang="zh-CN" smtClean="0"/>
              <a:t>Jan  2013</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smtClean="0"/>
              <a:t>Kiran Bynam</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t>Slide </a:t>
            </a:r>
            <a:fld id="{3C6AE035-72F6-4D72-9266-F7AEE524976E}"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r>
              <a:rPr lang="en-US" altLang="zh-CN" smtClean="0"/>
              <a:t>Jan  2013</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smtClean="0"/>
              <a:t>Kiran Bynam</a:t>
            </a:r>
            <a:endParaRPr lang="en-US" dirty="0"/>
          </a:p>
        </p:txBody>
      </p:sp>
      <p:sp>
        <p:nvSpPr>
          <p:cNvPr id="7" name="Rectangle 6"/>
          <p:cNvSpPr>
            <a:spLocks noGrp="1" noChangeArrowheads="1"/>
          </p:cNvSpPr>
          <p:nvPr>
            <p:ph type="sldNum" sz="quarter" idx="12"/>
          </p:nvPr>
        </p:nvSpPr>
        <p:spPr>
          <a:ln/>
        </p:spPr>
        <p:txBody>
          <a:bodyPr/>
          <a:lstStyle>
            <a:lvl1pPr>
              <a:defRPr/>
            </a:lvl1pPr>
          </a:lstStyle>
          <a:p>
            <a:r>
              <a:rPr lang="en-US"/>
              <a:t>Slide </a:t>
            </a:r>
            <a:fld id="{2D4674A9-EEF3-4363-A19D-B0F833FB6C6F}"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r>
              <a:rPr lang="en-US" altLang="zh-CN" smtClean="0"/>
              <a:t>Jan  2013</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dirty="0" smtClean="0"/>
              <a:t>Kiran Bynam</a:t>
            </a:r>
            <a:endParaRPr lang="en-US" dirty="0"/>
          </a:p>
        </p:txBody>
      </p:sp>
      <p:sp>
        <p:nvSpPr>
          <p:cNvPr id="9" name="Rectangle 6"/>
          <p:cNvSpPr>
            <a:spLocks noGrp="1" noChangeArrowheads="1"/>
          </p:cNvSpPr>
          <p:nvPr>
            <p:ph type="sldNum" sz="quarter" idx="12"/>
          </p:nvPr>
        </p:nvSpPr>
        <p:spPr>
          <a:ln/>
        </p:spPr>
        <p:txBody>
          <a:bodyPr/>
          <a:lstStyle>
            <a:lvl1pPr>
              <a:defRPr/>
            </a:lvl1pPr>
          </a:lstStyle>
          <a:p>
            <a:r>
              <a:rPr lang="en-US"/>
              <a:t>Slide </a:t>
            </a:r>
            <a:fld id="{6590184A-F7FC-4E20-9600-04DF99542310}"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r>
              <a:rPr lang="en-US" altLang="zh-CN" smtClean="0"/>
              <a:t>Jan  2013</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dirty="0" smtClean="0"/>
              <a:t>Kiran Bynam</a:t>
            </a:r>
            <a:endParaRPr lang="en-US" dirty="0"/>
          </a:p>
        </p:txBody>
      </p:sp>
      <p:sp>
        <p:nvSpPr>
          <p:cNvPr id="5" name="Rectangle 6"/>
          <p:cNvSpPr>
            <a:spLocks noGrp="1" noChangeArrowheads="1"/>
          </p:cNvSpPr>
          <p:nvPr>
            <p:ph type="sldNum" sz="quarter" idx="12"/>
          </p:nvPr>
        </p:nvSpPr>
        <p:spPr>
          <a:ln/>
        </p:spPr>
        <p:txBody>
          <a:bodyPr/>
          <a:lstStyle>
            <a:lvl1pPr>
              <a:defRPr/>
            </a:lvl1pPr>
          </a:lstStyle>
          <a:p>
            <a:r>
              <a:rPr lang="en-US"/>
              <a:t>Slide </a:t>
            </a:r>
            <a:fld id="{1C071315-537A-42B2-A340-6921EB7B77F1}"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r>
              <a:rPr lang="en-US" altLang="zh-CN" smtClean="0"/>
              <a:t>Jan  2013</a:t>
            </a:r>
            <a:endParaRPr lang="en-US" dirty="0"/>
          </a:p>
        </p:txBody>
      </p:sp>
      <p:sp>
        <p:nvSpPr>
          <p:cNvPr id="4" name="Rectangle 6"/>
          <p:cNvSpPr>
            <a:spLocks noGrp="1" noChangeArrowheads="1"/>
          </p:cNvSpPr>
          <p:nvPr>
            <p:ph type="sldNum" sz="quarter" idx="12"/>
          </p:nvPr>
        </p:nvSpPr>
        <p:spPr>
          <a:ln/>
        </p:spPr>
        <p:txBody>
          <a:bodyPr/>
          <a:lstStyle>
            <a:lvl1pPr>
              <a:defRPr/>
            </a:lvl1pPr>
          </a:lstStyle>
          <a:p>
            <a:r>
              <a:rPr lang="en-US"/>
              <a:t>Slide </a:t>
            </a:r>
            <a:fld id="{437FD4E9-F2DD-4ECA-A3B9-29AD70F5D8FD}"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dirty="0" smtClean="0"/>
              <a:t>Click to edit Master title style</a:t>
            </a:r>
            <a:endParaRPr lang="en-US" dirty="0"/>
          </a:p>
        </p:txBody>
      </p:sp>
      <p:sp>
        <p:nvSpPr>
          <p:cNvPr id="3" name="Content Placeholder 2"/>
          <p:cNvSpPr>
            <a:spLocks noGrp="1"/>
          </p:cNvSpPr>
          <p:nvPr>
            <p:ph idx="1"/>
          </p:nvPr>
        </p:nvSpPr>
        <p:spPr>
          <a:xfrm>
            <a:off x="3505200" y="91440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r>
              <a:rPr lang="en-US" altLang="zh-CN" smtClean="0"/>
              <a:t>Jan  2013</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smtClean="0"/>
              <a:t>Kiran Bynam</a:t>
            </a:r>
            <a:endParaRPr lang="en-US" dirty="0"/>
          </a:p>
        </p:txBody>
      </p:sp>
      <p:sp>
        <p:nvSpPr>
          <p:cNvPr id="7" name="Rectangle 6"/>
          <p:cNvSpPr>
            <a:spLocks noGrp="1" noChangeArrowheads="1"/>
          </p:cNvSpPr>
          <p:nvPr>
            <p:ph type="sldNum" sz="quarter" idx="12"/>
          </p:nvPr>
        </p:nvSpPr>
        <p:spPr>
          <a:ln/>
        </p:spPr>
        <p:txBody>
          <a:bodyPr/>
          <a:lstStyle>
            <a:lvl1pPr>
              <a:defRPr/>
            </a:lvl1pPr>
          </a:lstStyle>
          <a:p>
            <a:r>
              <a:rPr lang="en-US"/>
              <a:t>Slide </a:t>
            </a:r>
            <a:fld id="{AD550240-AE96-413A-9AC3-2D41864E5AC8}"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r>
              <a:rPr lang="en-US" altLang="zh-CN" smtClean="0"/>
              <a:t>Jan  2013</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Kiran Bynam</a:t>
            </a:r>
            <a:endParaRPr lang="en-US"/>
          </a:p>
        </p:txBody>
      </p:sp>
      <p:sp>
        <p:nvSpPr>
          <p:cNvPr id="7" name="Rectangle 6"/>
          <p:cNvSpPr>
            <a:spLocks noGrp="1" noChangeArrowheads="1"/>
          </p:cNvSpPr>
          <p:nvPr>
            <p:ph type="sldNum" sz="quarter" idx="12"/>
          </p:nvPr>
        </p:nvSpPr>
        <p:spPr>
          <a:ln/>
        </p:spPr>
        <p:txBody>
          <a:bodyPr/>
          <a:lstStyle>
            <a:lvl1pPr>
              <a:defRPr/>
            </a:lvl1pPr>
          </a:lstStyle>
          <a:p>
            <a:r>
              <a:rPr lang="en-US"/>
              <a:t>Slide </a:t>
            </a:r>
            <a:fld id="{59C3DB02-7CAC-4C19-9B08-B82D9BB5284E}"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zh-CN" smtClean="0"/>
              <a:t>Click to edit Master title style</a:t>
            </a:r>
          </a:p>
        </p:txBody>
      </p:sp>
      <p:sp>
        <p:nvSpPr>
          <p:cNvPr id="3075"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p>
        </p:txBody>
      </p:sp>
      <p:sp>
        <p:nvSpPr>
          <p:cNvPr id="1028" name="Rectangle 4"/>
          <p:cNvSpPr>
            <a:spLocks noGrp="1" noChangeArrowheads="1"/>
          </p:cNvSpPr>
          <p:nvPr>
            <p:ph type="dt" sz="half" idx="2"/>
          </p:nvPr>
        </p:nvSpPr>
        <p:spPr bwMode="auto">
          <a:xfrm>
            <a:off x="685800" y="377825"/>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vl1pPr>
          </a:lstStyle>
          <a:p>
            <a:r>
              <a:rPr lang="en-US" altLang="zh-CN" smtClean="0"/>
              <a:t>Jan  2013</a:t>
            </a:r>
            <a:endParaRPr lang="en-US" dirty="0"/>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ea typeface="+mn-ea"/>
              </a:defRPr>
            </a:lvl1pPr>
          </a:lstStyle>
          <a:p>
            <a:pPr>
              <a:defRPr/>
            </a:pPr>
            <a:r>
              <a:rPr lang="en-US" dirty="0" smtClean="0"/>
              <a:t>Kiran Bynam</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r>
              <a:rPr lang="en-US"/>
              <a:t>Slide </a:t>
            </a:r>
            <a:fld id="{9C39BDA9-6374-43D0-AECF-48C59A5E1E77}" type="slidenum">
              <a:rPr lang="en-US"/>
              <a:pPr/>
              <a:t>‹#›</a:t>
            </a:fld>
            <a:endParaRPr lang="en-US"/>
          </a:p>
        </p:txBody>
      </p:sp>
      <p:sp>
        <p:nvSpPr>
          <p:cNvPr id="1031" name="Rectangle 7"/>
          <p:cNvSpPr>
            <a:spLocks noChangeArrowheads="1"/>
          </p:cNvSpPr>
          <p:nvPr/>
        </p:nvSpPr>
        <p:spPr bwMode="auto">
          <a:xfrm>
            <a:off x="3581400" y="393700"/>
            <a:ext cx="4876800" cy="215900"/>
          </a:xfrm>
          <a:prstGeom prst="rect">
            <a:avLst/>
          </a:prstGeom>
          <a:noFill/>
          <a:ln w="9525">
            <a:noFill/>
            <a:miter lim="800000"/>
            <a:headEnd/>
            <a:tailEnd/>
          </a:ln>
        </p:spPr>
        <p:txBody>
          <a:bodyPr lIns="0" tIns="0" rIns="0" bIns="0" anchor="b">
            <a:spAutoFit/>
          </a:bodyPr>
          <a:lstStyle/>
          <a:p>
            <a:pPr lvl="4" algn="r" eaLnBrk="0" hangingPunct="0">
              <a:defRPr/>
            </a:pPr>
            <a:r>
              <a:rPr lang="en-US" altLang="zh-CN" sz="1400" b="1" dirty="0">
                <a:ea typeface="宋体" pitchFamily="2" charset="-122"/>
              </a:rPr>
              <a:t>IEEE </a:t>
            </a:r>
            <a:r>
              <a:rPr lang="en-US" altLang="zh-CN" sz="1400" b="1" dirty="0" smtClean="0">
                <a:ea typeface="宋体" pitchFamily="2" charset="-122"/>
              </a:rPr>
              <a:t>802.</a:t>
            </a:r>
            <a:r>
              <a:rPr lang="en-US" sz="1400" b="1" dirty="0" smtClean="0"/>
              <a:t> </a:t>
            </a:r>
            <a:r>
              <a:rPr lang="en-US" sz="1400" b="1" dirty="0" smtClean="0"/>
              <a:t>15-13-0059-03-004q</a:t>
            </a:r>
            <a:endParaRPr lang="en-US" altLang="zh-CN" sz="1400" b="1" dirty="0">
              <a:ea typeface="宋体" pitchFamily="2" charset="-122"/>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p:spPr>
        <p:txBody>
          <a:bodyPr wrap="none" anchor="ctr"/>
          <a:lstStyle/>
          <a:p>
            <a:pPr>
              <a:defRPr/>
            </a:pPr>
            <a:endParaRPr lang="en-US">
              <a:ea typeface="宋体" pitchFamily="2" charset="-122"/>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p:spPr>
        <p:txBody>
          <a:bodyPr lIns="0" tIns="0" rIns="0" bIns="0">
            <a:spAutoFit/>
          </a:bodyPr>
          <a:lstStyle/>
          <a:p>
            <a:pPr eaLnBrk="0" hangingPunct="0">
              <a:defRPr/>
            </a:pPr>
            <a:r>
              <a:rPr lang="en-US" altLang="zh-CN">
                <a:ea typeface="宋体" pitchFamily="2" charset="-122"/>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p:spPr>
        <p:txBody>
          <a:bodyPr wrap="none" anchor="ctr"/>
          <a:lstStyle/>
          <a:p>
            <a:pPr>
              <a:defRPr/>
            </a:pPr>
            <a:endParaRPr lang="en-US">
              <a:ea typeface="宋体" pitchFamily="2" charset="-122"/>
            </a:endParaRPr>
          </a:p>
        </p:txBody>
      </p:sp>
    </p:spTree>
  </p:cSld>
  <p:clrMap bg1="lt1" tx1="dk1" bg2="lt2" tx2="dk2" accent1="accent1" accent2="accent2" accent3="accent3" accent4="accent4" accent5="accent5" accent6="accent6" hlink="hlink" folHlink="folHlink"/>
  <p:sldLayoutIdLst>
    <p:sldLayoutId id="2147483676" r:id="rId1"/>
    <p:sldLayoutId id="2147483677" r:id="rId2"/>
    <p:sldLayoutId id="2147483678" r:id="rId3"/>
    <p:sldLayoutId id="2147483679" r:id="rId4"/>
    <p:sldLayoutId id="2147483680" r:id="rId5"/>
    <p:sldLayoutId id="2147483681" r:id="rId6"/>
    <p:sldLayoutId id="2147483682" r:id="rId7"/>
    <p:sldLayoutId id="2147483683" r:id="rId8"/>
    <p:sldLayoutId id="2147483684" r:id="rId9"/>
    <p:sldLayoutId id="2147483685" r:id="rId10"/>
    <p:sldLayoutId id="2147483686" r:id="rId11"/>
    <p:sldLayoutId id="2147483687" r:id="rId12"/>
  </p:sldLayoutIdLst>
  <p:hf hdr="0" ftr="0"/>
  <p:txStyles>
    <p:title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Slide Number Placeholder 3"/>
          <p:cNvSpPr>
            <a:spLocks noGrp="1"/>
          </p:cNvSpPr>
          <p:nvPr>
            <p:ph type="sldNum" sz="quarter" idx="4294967295"/>
          </p:nvPr>
        </p:nvSpPr>
        <p:spPr>
          <a:xfrm>
            <a:off x="4191000" y="6475413"/>
            <a:ext cx="684213" cy="153987"/>
          </a:xfrm>
          <a:prstGeom prst="rect">
            <a:avLst/>
          </a:prstGeom>
          <a:noFill/>
        </p:spPr>
        <p:txBody>
          <a:bodyPr/>
          <a:lstStyle/>
          <a:p>
            <a:r>
              <a:rPr lang="en-US" altLang="zh-CN" dirty="0" smtClean="0"/>
              <a:t>Slide </a:t>
            </a:r>
            <a:fld id="{23FF1C1B-DC22-4BC4-850F-478FCC36F426}" type="slidenum">
              <a:rPr lang="en-US" altLang="zh-CN"/>
              <a:pPr/>
              <a:t>1</a:t>
            </a:fld>
            <a:endParaRPr lang="en-US" altLang="zh-CN" dirty="0"/>
          </a:p>
        </p:txBody>
      </p:sp>
      <p:sp>
        <p:nvSpPr>
          <p:cNvPr id="27651" name="Rectangle 3"/>
          <p:cNvSpPr>
            <a:spLocks noChangeArrowheads="1"/>
          </p:cNvSpPr>
          <p:nvPr/>
        </p:nvSpPr>
        <p:spPr bwMode="auto">
          <a:xfrm>
            <a:off x="152400" y="609600"/>
            <a:ext cx="8991600" cy="5570756"/>
          </a:xfrm>
          <a:prstGeom prst="rect">
            <a:avLst/>
          </a:prstGeom>
          <a:noFill/>
          <a:ln w="12700">
            <a:noFill/>
            <a:miter lim="800000"/>
            <a:headEnd type="none" w="sm" len="sm"/>
            <a:tailEnd type="none" w="sm" len="sm"/>
          </a:ln>
          <a:effectLst/>
        </p:spPr>
        <p:txBody>
          <a:bodyPr>
            <a:spAutoFit/>
          </a:bodyPr>
          <a:lstStyle/>
          <a:p>
            <a:pPr algn="ctr" eaLnBrk="0" hangingPunct="0"/>
            <a:r>
              <a:rPr lang="en-US" altLang="zh-CN" sz="2000" b="1" u="sng" dirty="0">
                <a:solidFill>
                  <a:schemeClr val="tx2"/>
                </a:solidFill>
                <a:effectLst>
                  <a:outerShdw blurRad="38100" dist="38100" dir="2700000" algn="tl">
                    <a:srgbClr val="C0C0C0"/>
                  </a:outerShdw>
                </a:effectLst>
              </a:rPr>
              <a:t>Project: IEEE P802.15 Working Group for Wireless Personal Area Networks (WPANs)</a:t>
            </a:r>
            <a:endParaRPr lang="en-US" altLang="zh-CN" sz="1800" b="1" dirty="0">
              <a:solidFill>
                <a:schemeClr val="tx2"/>
              </a:solidFill>
            </a:endParaRPr>
          </a:p>
          <a:p>
            <a:pPr eaLnBrk="0" hangingPunct="0"/>
            <a:endParaRPr lang="en-US" altLang="zh-CN" sz="1800" dirty="0">
              <a:solidFill>
                <a:schemeClr val="tx2"/>
              </a:solidFill>
            </a:endParaRPr>
          </a:p>
          <a:p>
            <a:pPr eaLnBrk="0" hangingPunct="0"/>
            <a:r>
              <a:rPr lang="en-US" altLang="zh-CN" sz="1800" b="1" dirty="0">
                <a:solidFill>
                  <a:schemeClr val="tx2"/>
                </a:solidFill>
              </a:rPr>
              <a:t>Submission Title:</a:t>
            </a:r>
            <a:r>
              <a:rPr lang="en-US" altLang="zh-CN" sz="1800" dirty="0">
                <a:solidFill>
                  <a:schemeClr val="tx2"/>
                </a:solidFill>
              </a:rPr>
              <a:t>	</a:t>
            </a:r>
            <a:r>
              <a:rPr lang="en-US" altLang="zh-CN" sz="1800" dirty="0" smtClean="0">
                <a:solidFill>
                  <a:schemeClr val="tx2"/>
                </a:solidFill>
              </a:rPr>
              <a:t>Considerations of parameters for ULP</a:t>
            </a:r>
            <a:endParaRPr lang="en-US" altLang="zh-CN" sz="1800" dirty="0">
              <a:solidFill>
                <a:schemeClr val="tx2"/>
              </a:solidFill>
            </a:endParaRPr>
          </a:p>
          <a:p>
            <a:pPr eaLnBrk="0" hangingPunct="0"/>
            <a:r>
              <a:rPr lang="en-US" altLang="zh-CN" sz="1800" b="1" dirty="0">
                <a:solidFill>
                  <a:schemeClr val="tx2"/>
                </a:solidFill>
              </a:rPr>
              <a:t>Date </a:t>
            </a:r>
            <a:r>
              <a:rPr lang="en-US" altLang="zh-CN" sz="1800" b="1" dirty="0"/>
              <a:t>Submitted:	</a:t>
            </a:r>
            <a:r>
              <a:rPr lang="en-US" altLang="zh-CN" sz="1800" dirty="0" smtClean="0"/>
              <a:t>Jan 15, 2013</a:t>
            </a:r>
            <a:r>
              <a:rPr lang="en-US" altLang="zh-CN" sz="1800" dirty="0"/>
              <a:t>	</a:t>
            </a:r>
          </a:p>
          <a:p>
            <a:pPr eaLnBrk="0" hangingPunct="0"/>
            <a:r>
              <a:rPr lang="en-US" altLang="zh-CN" sz="1800" b="1" dirty="0"/>
              <a:t>Source:</a:t>
            </a:r>
            <a:r>
              <a:rPr lang="en-US" altLang="zh-CN" sz="1800" dirty="0"/>
              <a:t> 	</a:t>
            </a:r>
            <a:r>
              <a:rPr lang="en-US" altLang="zh-CN" sz="1800" dirty="0" smtClean="0"/>
              <a:t>Kiran Bynam, Jinesh.P.Nair, Youngsoo Kim [Samsung Electronics]</a:t>
            </a:r>
            <a:endParaRPr lang="en-US" altLang="zh-CN" sz="1800" dirty="0"/>
          </a:p>
          <a:p>
            <a:pPr eaLnBrk="0" hangingPunct="0"/>
            <a:r>
              <a:rPr lang="en-US" altLang="zh-CN" sz="1800" dirty="0"/>
              <a:t>	E-Mail: 	</a:t>
            </a:r>
            <a:r>
              <a:rPr lang="en-US" altLang="zh-CN" sz="1800" dirty="0" smtClean="0"/>
              <a:t>kiran.bynam@samsung.com</a:t>
            </a:r>
            <a:endParaRPr lang="en-US" altLang="zh-CN" sz="1800" dirty="0"/>
          </a:p>
          <a:p>
            <a:pPr eaLnBrk="0" hangingPunct="0"/>
            <a:r>
              <a:rPr lang="en-US" altLang="zh-CN" sz="1800" b="1" dirty="0" smtClean="0"/>
              <a:t>Abstract: </a:t>
            </a:r>
            <a:r>
              <a:rPr lang="en-US" altLang="zh-CN" sz="1800" dirty="0" smtClean="0"/>
              <a:t>This document describes authors view of some technical parameters dependig on  applications  discussed in SG4q</a:t>
            </a:r>
            <a:endParaRPr lang="en-US" altLang="zh-CN" sz="1800" dirty="0"/>
          </a:p>
          <a:p>
            <a:pPr eaLnBrk="0" hangingPunct="0">
              <a:spcBef>
                <a:spcPts val="600"/>
              </a:spcBef>
              <a:spcAft>
                <a:spcPts val="600"/>
              </a:spcAft>
            </a:pPr>
            <a:r>
              <a:rPr lang="en-US" altLang="zh-CN" sz="1800" b="1" dirty="0"/>
              <a:t>Purpose:</a:t>
            </a:r>
            <a:r>
              <a:rPr lang="en-US" altLang="zh-CN" sz="1800" dirty="0"/>
              <a:t>	</a:t>
            </a:r>
            <a:r>
              <a:rPr lang="en-US" altLang="zh-CN" sz="1800" dirty="0" smtClean="0"/>
              <a:t> This document describes authors view of some technical parameters dependig on  applications  discussed in SG4q</a:t>
            </a:r>
            <a:endParaRPr lang="en-US" altLang="zh-CN" sz="1800" dirty="0"/>
          </a:p>
          <a:p>
            <a:pPr eaLnBrk="0" hangingPunct="0"/>
            <a:endParaRPr lang="en-US" altLang="zh-CN" sz="1800" b="1" dirty="0" smtClean="0">
              <a:solidFill>
                <a:schemeClr val="tx2"/>
              </a:solidFill>
            </a:endParaRPr>
          </a:p>
          <a:p>
            <a:pPr eaLnBrk="0" hangingPunct="0"/>
            <a:r>
              <a:rPr lang="en-US" altLang="zh-CN" sz="1800" b="1" dirty="0" smtClean="0">
                <a:solidFill>
                  <a:schemeClr val="tx2"/>
                </a:solidFill>
              </a:rPr>
              <a:t>Notice</a:t>
            </a:r>
            <a:r>
              <a:rPr lang="en-US" altLang="zh-CN" sz="1800" b="1" dirty="0">
                <a:solidFill>
                  <a:schemeClr val="tx2"/>
                </a:solidFill>
              </a:rPr>
              <a:t>:</a:t>
            </a:r>
            <a:r>
              <a:rPr lang="en-US" altLang="zh-CN" sz="18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0" hangingPunct="0"/>
            <a:endParaRPr lang="en-US" altLang="zh-CN" sz="1800" b="1" dirty="0" smtClean="0">
              <a:solidFill>
                <a:schemeClr val="tx2"/>
              </a:solidFill>
            </a:endParaRPr>
          </a:p>
          <a:p>
            <a:pPr eaLnBrk="0" hangingPunct="0"/>
            <a:r>
              <a:rPr lang="en-US" altLang="zh-CN" sz="1800" b="1" dirty="0" smtClean="0">
                <a:solidFill>
                  <a:schemeClr val="tx2"/>
                </a:solidFill>
              </a:rPr>
              <a:t>Release</a:t>
            </a:r>
            <a:r>
              <a:rPr lang="en-US" altLang="zh-CN" sz="1800" b="1" dirty="0">
                <a:solidFill>
                  <a:schemeClr val="tx2"/>
                </a:solidFill>
              </a:rPr>
              <a:t>:</a:t>
            </a:r>
            <a:r>
              <a:rPr lang="en-US" altLang="zh-CN" sz="1800" dirty="0">
                <a:solidFill>
                  <a:schemeClr val="tx2"/>
                </a:solidFill>
              </a:rPr>
              <a:t>	The contributor acknowledges and accepts that this contribution becomes the property of IEEE and may be made publicly available by P802.15.	</a:t>
            </a:r>
          </a:p>
        </p:txBody>
      </p:sp>
      <p:sp>
        <p:nvSpPr>
          <p:cNvPr id="6" name="Date Placeholder 5"/>
          <p:cNvSpPr>
            <a:spLocks noGrp="1"/>
          </p:cNvSpPr>
          <p:nvPr>
            <p:ph type="dt" sz="half" idx="10"/>
          </p:nvPr>
        </p:nvSpPr>
        <p:spPr/>
        <p:txBody>
          <a:bodyPr/>
          <a:lstStyle/>
          <a:p>
            <a:r>
              <a:rPr lang="en-US" altLang="zh-CN" smtClean="0"/>
              <a:t>Jan  2013</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620000" cy="1143000"/>
          </a:xfrm>
        </p:spPr>
        <p:txBody>
          <a:bodyPr/>
          <a:lstStyle/>
          <a:p>
            <a:r>
              <a:rPr lang="en-US" dirty="0" smtClean="0"/>
              <a:t>Review of Applications</a:t>
            </a:r>
            <a:endParaRPr lang="en-US" dirty="0"/>
          </a:p>
        </p:txBody>
      </p:sp>
      <p:graphicFrame>
        <p:nvGraphicFramePr>
          <p:cNvPr id="4" name="Content Placeholder 3"/>
          <p:cNvGraphicFramePr>
            <a:graphicFrameLocks noGrp="1"/>
          </p:cNvGraphicFramePr>
          <p:nvPr>
            <p:ph idx="1"/>
          </p:nvPr>
        </p:nvGraphicFramePr>
        <p:xfrm>
          <a:off x="1143000" y="1798320"/>
          <a:ext cx="6934200" cy="3916680"/>
        </p:xfrm>
        <a:graphic>
          <a:graphicData uri="http://schemas.openxmlformats.org/drawingml/2006/table">
            <a:tbl>
              <a:tblPr firstRow="1" bandRow="1">
                <a:tableStyleId>{5C22544A-7EE6-4342-B048-85BDC9FD1C3A}</a:tableStyleId>
              </a:tblPr>
              <a:tblGrid>
                <a:gridCol w="2006424"/>
                <a:gridCol w="1651176"/>
                <a:gridCol w="1639358"/>
                <a:gridCol w="1637242"/>
              </a:tblGrid>
              <a:tr h="370840">
                <a:tc>
                  <a:txBody>
                    <a:bodyPr/>
                    <a:lstStyle/>
                    <a:p>
                      <a:pPr algn="ctr"/>
                      <a:r>
                        <a:rPr lang="en-US" sz="1600" dirty="0" smtClean="0"/>
                        <a:t>Application</a:t>
                      </a:r>
                      <a:r>
                        <a:rPr lang="en-US" sz="1600" baseline="0" dirty="0" smtClean="0"/>
                        <a:t> domain</a:t>
                      </a:r>
                      <a:endParaRPr lang="en-US" sz="1600" dirty="0"/>
                    </a:p>
                  </a:txBody>
                  <a:tcPr/>
                </a:tc>
                <a:tc>
                  <a:txBody>
                    <a:bodyPr/>
                    <a:lstStyle/>
                    <a:p>
                      <a:pPr algn="ctr"/>
                      <a:r>
                        <a:rPr lang="en-US" sz="1600" dirty="0" smtClean="0"/>
                        <a:t>Data rate</a:t>
                      </a:r>
                      <a:endParaRPr lang="en-US" sz="1600" dirty="0"/>
                    </a:p>
                  </a:txBody>
                  <a:tcPr/>
                </a:tc>
                <a:tc>
                  <a:txBody>
                    <a:bodyPr/>
                    <a:lstStyle/>
                    <a:p>
                      <a:pPr algn="ctr"/>
                      <a:r>
                        <a:rPr lang="en-US" sz="1600" dirty="0" smtClean="0">
                          <a:solidFill>
                            <a:schemeClr val="bg1"/>
                          </a:solidFill>
                        </a:rPr>
                        <a:t>Range</a:t>
                      </a:r>
                      <a:endParaRPr lang="en-US" sz="1600" dirty="0">
                        <a:solidFill>
                          <a:schemeClr val="bg1"/>
                        </a:solidFill>
                      </a:endParaRPr>
                    </a:p>
                  </a:txBody>
                  <a:tcPr/>
                </a:tc>
                <a:tc>
                  <a:txBody>
                    <a:bodyPr/>
                    <a:lstStyle/>
                    <a:p>
                      <a:pPr algn="ctr"/>
                      <a:r>
                        <a:rPr lang="en-US" sz="1600" dirty="0" smtClean="0"/>
                        <a:t>Number of</a:t>
                      </a:r>
                      <a:r>
                        <a:rPr lang="en-US" sz="1600" baseline="0" dirty="0" smtClean="0"/>
                        <a:t> nodes</a:t>
                      </a:r>
                      <a:endParaRPr lang="en-US" sz="1600" dirty="0"/>
                    </a:p>
                  </a:txBody>
                  <a:tcPr/>
                </a:tc>
              </a:tr>
              <a:tr h="370840">
                <a:tc>
                  <a:txBody>
                    <a:bodyPr/>
                    <a:lstStyle/>
                    <a:p>
                      <a:pPr algn="ctr"/>
                      <a:r>
                        <a:rPr lang="en-US" sz="1600" dirty="0" smtClean="0"/>
                        <a:t>Health (gluco</a:t>
                      </a:r>
                      <a:r>
                        <a:rPr lang="en-US" sz="1600" baseline="0" dirty="0" smtClean="0"/>
                        <a:t> meters, single node ECG sensor, patient monitoring)</a:t>
                      </a:r>
                      <a:endParaRPr lang="en-US" sz="1600" dirty="0"/>
                    </a:p>
                  </a:txBody>
                  <a:tcPr/>
                </a:tc>
                <a:tc>
                  <a:txBody>
                    <a:bodyPr/>
                    <a:lstStyle/>
                    <a:p>
                      <a:pPr algn="ctr"/>
                      <a:r>
                        <a:rPr lang="en-US" sz="1600" dirty="0" smtClean="0">
                          <a:solidFill>
                            <a:srgbClr val="00B050"/>
                          </a:solidFill>
                        </a:rPr>
                        <a:t> upto</a:t>
                      </a:r>
                      <a:r>
                        <a:rPr lang="en-US" sz="1600" baseline="0" dirty="0" smtClean="0">
                          <a:solidFill>
                            <a:srgbClr val="00B050"/>
                          </a:solidFill>
                        </a:rPr>
                        <a:t> 200 kbps</a:t>
                      </a:r>
                      <a:endParaRPr lang="en-US" sz="1600" dirty="0">
                        <a:solidFill>
                          <a:srgbClr val="00B050"/>
                        </a:solidFill>
                      </a:endParaRPr>
                    </a:p>
                  </a:txBody>
                  <a:tcPr/>
                </a:tc>
                <a:tc>
                  <a:txBody>
                    <a:bodyPr/>
                    <a:lstStyle/>
                    <a:p>
                      <a:pPr algn="ctr"/>
                      <a:r>
                        <a:rPr lang="en-US" sz="1600" dirty="0" smtClean="0">
                          <a:solidFill>
                            <a:srgbClr val="00B050"/>
                          </a:solidFill>
                        </a:rPr>
                        <a:t>10 m</a:t>
                      </a:r>
                      <a:endParaRPr lang="en-US" sz="1600" dirty="0">
                        <a:solidFill>
                          <a:srgbClr val="00B050"/>
                        </a:solidFill>
                      </a:endParaRPr>
                    </a:p>
                  </a:txBody>
                  <a:tcPr/>
                </a:tc>
                <a:tc>
                  <a:txBody>
                    <a:bodyPr/>
                    <a:lstStyle/>
                    <a:p>
                      <a:pPr algn="ctr"/>
                      <a:r>
                        <a:rPr lang="en-US" sz="1600" dirty="0" smtClean="0">
                          <a:solidFill>
                            <a:srgbClr val="00B050"/>
                          </a:solidFill>
                        </a:rPr>
                        <a:t>10</a:t>
                      </a:r>
                      <a:endParaRPr lang="en-US" sz="1600" dirty="0">
                        <a:solidFill>
                          <a:srgbClr val="00B050"/>
                        </a:solidFill>
                      </a:endParaRPr>
                    </a:p>
                  </a:txBody>
                  <a:tcPr/>
                </a:tc>
              </a:tr>
              <a:tr h="370840">
                <a:tc>
                  <a:txBody>
                    <a:bodyPr/>
                    <a:lstStyle/>
                    <a:p>
                      <a:pPr algn="ctr"/>
                      <a:r>
                        <a:rPr lang="en-US" sz="1600" dirty="0" smtClean="0"/>
                        <a:t>Health(ECG,</a:t>
                      </a:r>
                      <a:r>
                        <a:rPr lang="en-US" sz="1600" baseline="0" dirty="0" smtClean="0"/>
                        <a:t> EEG)</a:t>
                      </a:r>
                      <a:endParaRPr lang="en-US" sz="1600" dirty="0"/>
                    </a:p>
                  </a:txBody>
                  <a:tcPr/>
                </a:tc>
                <a:tc>
                  <a:txBody>
                    <a:bodyPr/>
                    <a:lstStyle/>
                    <a:p>
                      <a:pPr algn="ctr"/>
                      <a:r>
                        <a:rPr lang="en-US" sz="1600" dirty="0" smtClean="0">
                          <a:solidFill>
                            <a:srgbClr val="00B050"/>
                          </a:solidFill>
                        </a:rPr>
                        <a:t>Upto 1 Mbps</a:t>
                      </a:r>
                      <a:endParaRPr lang="en-US" sz="1600" dirty="0">
                        <a:solidFill>
                          <a:srgbClr val="00B050"/>
                        </a:solidFill>
                      </a:endParaRPr>
                    </a:p>
                  </a:txBody>
                  <a:tcPr/>
                </a:tc>
                <a:tc>
                  <a:txBody>
                    <a:bodyPr/>
                    <a:lstStyle/>
                    <a:p>
                      <a:pPr algn="ctr"/>
                      <a:r>
                        <a:rPr lang="en-US" sz="1600" dirty="0" smtClean="0">
                          <a:solidFill>
                            <a:srgbClr val="00B050"/>
                          </a:solidFill>
                        </a:rPr>
                        <a:t>5 m</a:t>
                      </a:r>
                      <a:endParaRPr lang="en-US" sz="1600" dirty="0">
                        <a:solidFill>
                          <a:srgbClr val="00B050"/>
                        </a:solidFill>
                      </a:endParaRPr>
                    </a:p>
                  </a:txBody>
                  <a:tcPr/>
                </a:tc>
                <a:tc>
                  <a:txBody>
                    <a:bodyPr/>
                    <a:lstStyle/>
                    <a:p>
                      <a:pPr algn="ctr"/>
                      <a:r>
                        <a:rPr lang="en-US" sz="1600" dirty="0" smtClean="0">
                          <a:solidFill>
                            <a:srgbClr val="00B050"/>
                          </a:solidFill>
                        </a:rPr>
                        <a:t>15</a:t>
                      </a:r>
                      <a:endParaRPr lang="en-US" sz="1600" dirty="0">
                        <a:solidFill>
                          <a:srgbClr val="00B050"/>
                        </a:solidFill>
                      </a:endParaRPr>
                    </a:p>
                  </a:txBody>
                  <a:tcPr/>
                </a:tc>
              </a:tr>
              <a:tr h="370840">
                <a:tc>
                  <a:txBody>
                    <a:bodyPr/>
                    <a:lstStyle/>
                    <a:p>
                      <a:pPr algn="ctr"/>
                      <a:r>
                        <a:rPr lang="en-US" sz="1600" dirty="0" smtClean="0"/>
                        <a:t>Home Automation</a:t>
                      </a:r>
                      <a:endParaRPr lang="en-US" sz="1600" dirty="0"/>
                    </a:p>
                  </a:txBody>
                  <a:tcPr/>
                </a:tc>
                <a:tc>
                  <a:txBody>
                    <a:bodyPr/>
                    <a:lstStyle/>
                    <a:p>
                      <a:pPr algn="ctr"/>
                      <a:r>
                        <a:rPr lang="en-US" sz="1600" dirty="0" smtClean="0">
                          <a:solidFill>
                            <a:srgbClr val="00B050"/>
                          </a:solidFill>
                        </a:rPr>
                        <a:t>Upto</a:t>
                      </a:r>
                      <a:r>
                        <a:rPr lang="en-US" sz="1600" baseline="0" dirty="0" smtClean="0">
                          <a:solidFill>
                            <a:srgbClr val="00B050"/>
                          </a:solidFill>
                        </a:rPr>
                        <a:t> 100 Kbps</a:t>
                      </a:r>
                      <a:endParaRPr lang="en-US" sz="1600" dirty="0">
                        <a:solidFill>
                          <a:srgbClr val="00B050"/>
                        </a:solidFill>
                      </a:endParaRPr>
                    </a:p>
                  </a:txBody>
                  <a:tcPr/>
                </a:tc>
                <a:tc>
                  <a:txBody>
                    <a:bodyPr/>
                    <a:lstStyle/>
                    <a:p>
                      <a:pPr algn="ctr"/>
                      <a:r>
                        <a:rPr lang="en-US" sz="1600" dirty="0" smtClean="0">
                          <a:solidFill>
                            <a:srgbClr val="00B050"/>
                          </a:solidFill>
                        </a:rPr>
                        <a:t>15</a:t>
                      </a:r>
                      <a:r>
                        <a:rPr lang="en-US" sz="1600" baseline="0" dirty="0" smtClean="0">
                          <a:solidFill>
                            <a:srgbClr val="00B050"/>
                          </a:solidFill>
                        </a:rPr>
                        <a:t> -30 </a:t>
                      </a:r>
                      <a:r>
                        <a:rPr lang="en-US" sz="1600" dirty="0" smtClean="0">
                          <a:solidFill>
                            <a:srgbClr val="00B050"/>
                          </a:solidFill>
                        </a:rPr>
                        <a:t> m</a:t>
                      </a:r>
                      <a:endParaRPr lang="en-US" sz="1600" dirty="0">
                        <a:solidFill>
                          <a:srgbClr val="00B050"/>
                        </a:solidFill>
                      </a:endParaRPr>
                    </a:p>
                  </a:txBody>
                  <a:tcPr/>
                </a:tc>
                <a:tc>
                  <a:txBody>
                    <a:bodyPr/>
                    <a:lstStyle/>
                    <a:p>
                      <a:pPr algn="ctr"/>
                      <a:r>
                        <a:rPr lang="en-US" sz="1600" dirty="0" smtClean="0">
                          <a:solidFill>
                            <a:srgbClr val="00B050"/>
                          </a:solidFill>
                        </a:rPr>
                        <a:t>10</a:t>
                      </a:r>
                      <a:endParaRPr lang="en-US" sz="1600" dirty="0">
                        <a:solidFill>
                          <a:srgbClr val="00B050"/>
                        </a:solidFill>
                      </a:endParaRPr>
                    </a:p>
                  </a:txBody>
                  <a:tcPr/>
                </a:tc>
              </a:tr>
              <a:tr h="370840">
                <a:tc>
                  <a:txBody>
                    <a:bodyPr/>
                    <a:lstStyle/>
                    <a:p>
                      <a:pPr algn="ctr"/>
                      <a:r>
                        <a:rPr lang="en-US" sz="1600" dirty="0" smtClean="0">
                          <a:solidFill>
                            <a:schemeClr val="tx1"/>
                          </a:solidFill>
                        </a:rPr>
                        <a:t>Inventory</a:t>
                      </a:r>
                      <a:r>
                        <a:rPr lang="en-US" sz="1600" baseline="0" dirty="0" smtClean="0">
                          <a:solidFill>
                            <a:schemeClr val="tx1"/>
                          </a:solidFill>
                        </a:rPr>
                        <a:t> management</a:t>
                      </a:r>
                      <a:endParaRPr lang="en-US" sz="1600" dirty="0">
                        <a:solidFill>
                          <a:schemeClr val="tx1"/>
                        </a:solidFill>
                      </a:endParaRPr>
                    </a:p>
                  </a:txBody>
                  <a:tcPr/>
                </a:tc>
                <a:tc>
                  <a:txBody>
                    <a:bodyPr/>
                    <a:lstStyle/>
                    <a:p>
                      <a:pPr algn="ctr"/>
                      <a:r>
                        <a:rPr lang="en-US" sz="1600" dirty="0" smtClean="0">
                          <a:solidFill>
                            <a:srgbClr val="00B050"/>
                          </a:solidFill>
                        </a:rPr>
                        <a:t>Upto</a:t>
                      </a:r>
                      <a:r>
                        <a:rPr lang="en-US" sz="1600" baseline="0" dirty="0" smtClean="0">
                          <a:solidFill>
                            <a:srgbClr val="00B050"/>
                          </a:solidFill>
                        </a:rPr>
                        <a:t> 320 K</a:t>
                      </a:r>
                      <a:r>
                        <a:rPr lang="en-US" sz="1600" dirty="0" smtClean="0">
                          <a:solidFill>
                            <a:srgbClr val="00B050"/>
                          </a:solidFill>
                        </a:rPr>
                        <a:t>bps</a:t>
                      </a:r>
                      <a:endParaRPr lang="en-US" sz="1600" dirty="0">
                        <a:solidFill>
                          <a:srgbClr val="00B050"/>
                        </a:solidFill>
                      </a:endParaRPr>
                    </a:p>
                  </a:txBody>
                  <a:tcPr/>
                </a:tc>
                <a:tc>
                  <a:txBody>
                    <a:bodyPr/>
                    <a:lstStyle/>
                    <a:p>
                      <a:pPr algn="ctr"/>
                      <a:r>
                        <a:rPr lang="en-US" sz="1600" dirty="0" smtClean="0">
                          <a:solidFill>
                            <a:srgbClr val="FF0000"/>
                          </a:solidFill>
                        </a:rPr>
                        <a:t>100 m</a:t>
                      </a:r>
                      <a:endParaRPr lang="en-US" sz="1600" dirty="0">
                        <a:solidFill>
                          <a:srgbClr val="FF0000"/>
                        </a:solidFill>
                      </a:endParaRPr>
                    </a:p>
                  </a:txBody>
                  <a:tcPr/>
                </a:tc>
                <a:tc>
                  <a:txBody>
                    <a:bodyPr/>
                    <a:lstStyle/>
                    <a:p>
                      <a:pPr algn="ctr"/>
                      <a:r>
                        <a:rPr lang="en-US" sz="1600" dirty="0" smtClean="0">
                          <a:solidFill>
                            <a:srgbClr val="00B050"/>
                          </a:solidFill>
                        </a:rPr>
                        <a:t>1000</a:t>
                      </a:r>
                      <a:endParaRPr lang="en-US" sz="1600" dirty="0">
                        <a:solidFill>
                          <a:srgbClr val="00B050"/>
                        </a:solidFill>
                      </a:endParaRPr>
                    </a:p>
                  </a:txBody>
                  <a:tcPr/>
                </a:tc>
              </a:tr>
              <a:tr h="370840">
                <a:tc>
                  <a:txBody>
                    <a:bodyPr/>
                    <a:lstStyle/>
                    <a:p>
                      <a:pPr algn="ctr"/>
                      <a:r>
                        <a:rPr lang="en-US" sz="1600" dirty="0" smtClean="0">
                          <a:solidFill>
                            <a:schemeClr val="tx1"/>
                          </a:solidFill>
                        </a:rPr>
                        <a:t>Industrial monitoring</a:t>
                      </a:r>
                      <a:endParaRPr lang="en-US" sz="1600" dirty="0">
                        <a:solidFill>
                          <a:schemeClr val="tx1"/>
                        </a:solidFill>
                      </a:endParaRPr>
                    </a:p>
                  </a:txBody>
                  <a:tcPr/>
                </a:tc>
                <a:tc>
                  <a:txBody>
                    <a:bodyPr/>
                    <a:lstStyle/>
                    <a:p>
                      <a:pPr algn="ctr"/>
                      <a:r>
                        <a:rPr lang="en-US" sz="1600" dirty="0" smtClean="0">
                          <a:solidFill>
                            <a:srgbClr val="00B050"/>
                          </a:solidFill>
                        </a:rPr>
                        <a:t>Upto</a:t>
                      </a:r>
                      <a:r>
                        <a:rPr lang="en-US" sz="1600" baseline="0" dirty="0" smtClean="0">
                          <a:solidFill>
                            <a:srgbClr val="00B050"/>
                          </a:solidFill>
                        </a:rPr>
                        <a:t> 100</a:t>
                      </a:r>
                      <a:r>
                        <a:rPr lang="en-US" sz="1600" dirty="0" smtClean="0">
                          <a:solidFill>
                            <a:srgbClr val="00B050"/>
                          </a:solidFill>
                        </a:rPr>
                        <a:t> kbps</a:t>
                      </a:r>
                      <a:endParaRPr lang="en-US" sz="1600" dirty="0">
                        <a:solidFill>
                          <a:srgbClr val="00B050"/>
                        </a:solidFill>
                      </a:endParaRPr>
                    </a:p>
                  </a:txBody>
                  <a:tcPr/>
                </a:tc>
                <a:tc>
                  <a:txBody>
                    <a:bodyPr/>
                    <a:lstStyle/>
                    <a:p>
                      <a:pPr algn="ctr"/>
                      <a:r>
                        <a:rPr lang="en-US" sz="1600" dirty="0" smtClean="0">
                          <a:solidFill>
                            <a:srgbClr val="FF0000"/>
                          </a:solidFill>
                        </a:rPr>
                        <a:t>100 m</a:t>
                      </a:r>
                      <a:endParaRPr lang="en-US" sz="1600" dirty="0">
                        <a:solidFill>
                          <a:srgbClr val="FF0000"/>
                        </a:solidFill>
                      </a:endParaRPr>
                    </a:p>
                  </a:txBody>
                  <a:tcPr/>
                </a:tc>
                <a:tc>
                  <a:txBody>
                    <a:bodyPr/>
                    <a:lstStyle/>
                    <a:p>
                      <a:pPr algn="ctr"/>
                      <a:r>
                        <a:rPr lang="en-US" sz="1600" dirty="0" smtClean="0">
                          <a:solidFill>
                            <a:srgbClr val="00B050"/>
                          </a:solidFill>
                        </a:rPr>
                        <a:t>1000</a:t>
                      </a:r>
                      <a:endParaRPr lang="en-US" sz="1600" dirty="0">
                        <a:solidFill>
                          <a:srgbClr val="00B050"/>
                        </a:solidFill>
                      </a:endParaRPr>
                    </a:p>
                  </a:txBody>
                  <a:tcPr/>
                </a:tc>
              </a:tr>
              <a:tr h="370840">
                <a:tc>
                  <a:txBody>
                    <a:bodyPr/>
                    <a:lstStyle/>
                    <a:p>
                      <a:pPr algn="ctr"/>
                      <a:r>
                        <a:rPr lang="en-US" sz="1600" dirty="0" smtClean="0"/>
                        <a:t>Telecom service</a:t>
                      </a:r>
                      <a:endParaRPr lang="en-US" sz="1600" dirty="0"/>
                    </a:p>
                  </a:txBody>
                  <a:tcPr/>
                </a:tc>
                <a:tc>
                  <a:txBody>
                    <a:bodyPr/>
                    <a:lstStyle/>
                    <a:p>
                      <a:pPr algn="ctr"/>
                      <a:r>
                        <a:rPr lang="en-US" sz="1600" dirty="0" smtClean="0">
                          <a:solidFill>
                            <a:srgbClr val="00B050"/>
                          </a:solidFill>
                        </a:rPr>
                        <a:t>Upto 1 Mbps</a:t>
                      </a:r>
                      <a:endParaRPr lang="en-US" sz="1600" dirty="0">
                        <a:solidFill>
                          <a:srgbClr val="00B050"/>
                        </a:solidFill>
                      </a:endParaRPr>
                    </a:p>
                  </a:txBody>
                  <a:tcPr/>
                </a:tc>
                <a:tc>
                  <a:txBody>
                    <a:bodyPr/>
                    <a:lstStyle/>
                    <a:p>
                      <a:pPr algn="ctr"/>
                      <a:r>
                        <a:rPr lang="en-US" sz="1600" dirty="0" smtClean="0">
                          <a:solidFill>
                            <a:srgbClr val="00B050"/>
                          </a:solidFill>
                        </a:rPr>
                        <a:t>15 m</a:t>
                      </a:r>
                      <a:endParaRPr lang="en-US" sz="1600" dirty="0">
                        <a:solidFill>
                          <a:srgbClr val="00B050"/>
                        </a:solidFill>
                      </a:endParaRPr>
                    </a:p>
                  </a:txBody>
                  <a:tcPr/>
                </a:tc>
                <a:tc>
                  <a:txBody>
                    <a:bodyPr/>
                    <a:lstStyle/>
                    <a:p>
                      <a:pPr algn="ctr"/>
                      <a:r>
                        <a:rPr lang="en-US" sz="1600" dirty="0" smtClean="0">
                          <a:solidFill>
                            <a:srgbClr val="00B050"/>
                          </a:solidFill>
                        </a:rPr>
                        <a:t>1</a:t>
                      </a:r>
                      <a:endParaRPr lang="en-US" sz="1600" dirty="0">
                        <a:solidFill>
                          <a:srgbClr val="00B050"/>
                        </a:solidFill>
                      </a:endParaRPr>
                    </a:p>
                  </a:txBody>
                  <a:tcPr/>
                </a:tc>
              </a:tr>
            </a:tbl>
          </a:graphicData>
        </a:graphic>
      </p:graphicFrame>
      <p:sp>
        <p:nvSpPr>
          <p:cNvPr id="5" name="Slide Number Placeholder 4"/>
          <p:cNvSpPr>
            <a:spLocks noGrp="1"/>
          </p:cNvSpPr>
          <p:nvPr>
            <p:ph type="sldNum" sz="quarter" idx="12"/>
          </p:nvPr>
        </p:nvSpPr>
        <p:spPr/>
        <p:txBody>
          <a:bodyPr/>
          <a:lstStyle/>
          <a:p>
            <a:r>
              <a:rPr lang="en-US" smtClean="0"/>
              <a:t>Slide </a:t>
            </a:r>
            <a:fld id="{3D7B28C0-BB67-4036-BA37-A1CE406089FA}" type="slidenum">
              <a:rPr lang="en-US" smtClean="0"/>
              <a:pPr/>
              <a:t>10</a:t>
            </a:fld>
            <a:endParaRPr lang="en-US"/>
          </a:p>
        </p:txBody>
      </p:sp>
      <p:sp>
        <p:nvSpPr>
          <p:cNvPr id="6" name="Date Placeholder 5"/>
          <p:cNvSpPr>
            <a:spLocks noGrp="1"/>
          </p:cNvSpPr>
          <p:nvPr>
            <p:ph type="dt" sz="half" idx="10"/>
          </p:nvPr>
        </p:nvSpPr>
        <p:spPr/>
        <p:txBody>
          <a:bodyPr/>
          <a:lstStyle/>
          <a:p>
            <a:r>
              <a:rPr lang="en-US" smtClean="0"/>
              <a:t>Jan  2013</a:t>
            </a: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685800"/>
            <a:ext cx="7620000" cy="1143000"/>
          </a:xfrm>
        </p:spPr>
        <p:txBody>
          <a:bodyPr/>
          <a:lstStyle/>
          <a:p>
            <a:r>
              <a:rPr lang="en-US" dirty="0" smtClean="0"/>
              <a:t>Summary</a:t>
            </a:r>
            <a:endParaRPr lang="en-US" dirty="0"/>
          </a:p>
        </p:txBody>
      </p:sp>
      <p:sp>
        <p:nvSpPr>
          <p:cNvPr id="3" name="Content Placeholder 2"/>
          <p:cNvSpPr>
            <a:spLocks noGrp="1"/>
          </p:cNvSpPr>
          <p:nvPr>
            <p:ph idx="1"/>
          </p:nvPr>
        </p:nvSpPr>
        <p:spPr/>
        <p:txBody>
          <a:bodyPr/>
          <a:lstStyle/>
          <a:p>
            <a:pPr>
              <a:buFont typeface="Wingdings" pitchFamily="2" charset="2"/>
              <a:buChar char="q"/>
            </a:pPr>
            <a:r>
              <a:rPr lang="en-US" dirty="0" smtClean="0"/>
              <a:t>Request the group for considering the below parameters</a:t>
            </a:r>
          </a:p>
          <a:p>
            <a:pPr lvl="1">
              <a:buFont typeface="Arial" pitchFamily="34" charset="0"/>
              <a:buChar char="•"/>
            </a:pPr>
            <a:r>
              <a:rPr lang="en-US" dirty="0" smtClean="0"/>
              <a:t>Minimum Transmit Power of 7 dBm</a:t>
            </a:r>
          </a:p>
          <a:p>
            <a:pPr lvl="1">
              <a:buFont typeface="Arial" pitchFamily="34" charset="0"/>
              <a:buChar char="•"/>
            </a:pPr>
            <a:r>
              <a:rPr lang="en-US" dirty="0" smtClean="0"/>
              <a:t>Minimum Range required is 30 m</a:t>
            </a:r>
          </a:p>
          <a:p>
            <a:pPr lvl="1">
              <a:buFont typeface="Arial" pitchFamily="34" charset="0"/>
              <a:buChar char="•"/>
            </a:pPr>
            <a:r>
              <a:rPr lang="en-US" dirty="0" smtClean="0"/>
              <a:t>Data rates scalable from 250 kbps to 1 Mbps</a:t>
            </a:r>
          </a:p>
          <a:p>
            <a:pPr lvl="1">
              <a:buFont typeface="Arial" pitchFamily="34" charset="0"/>
              <a:buChar char="•"/>
            </a:pPr>
            <a:r>
              <a:rPr lang="en-US" dirty="0" smtClean="0"/>
              <a:t>Criteria for Power consumption is  discussed</a:t>
            </a:r>
            <a:endParaRPr lang="en-US" dirty="0"/>
          </a:p>
        </p:txBody>
      </p:sp>
      <p:sp>
        <p:nvSpPr>
          <p:cNvPr id="4" name="Date Placeholder 3"/>
          <p:cNvSpPr>
            <a:spLocks noGrp="1"/>
          </p:cNvSpPr>
          <p:nvPr>
            <p:ph type="dt" sz="half" idx="10"/>
          </p:nvPr>
        </p:nvSpPr>
        <p:spPr/>
        <p:txBody>
          <a:bodyPr/>
          <a:lstStyle/>
          <a:p>
            <a:r>
              <a:rPr lang="en-US" smtClean="0"/>
              <a:t>Jan  2013</a:t>
            </a:r>
            <a:endParaRPr lang="en-US" dirty="0"/>
          </a:p>
        </p:txBody>
      </p:sp>
      <p:sp>
        <p:nvSpPr>
          <p:cNvPr id="5" name="Slide Number Placeholder 4"/>
          <p:cNvSpPr>
            <a:spLocks noGrp="1"/>
          </p:cNvSpPr>
          <p:nvPr>
            <p:ph type="sldNum" sz="quarter" idx="12"/>
          </p:nvPr>
        </p:nvSpPr>
        <p:spPr/>
        <p:txBody>
          <a:bodyPr/>
          <a:lstStyle/>
          <a:p>
            <a:r>
              <a:rPr lang="en-US" smtClean="0"/>
              <a:t>Slide </a:t>
            </a:r>
            <a:fld id="{3D7B28C0-BB67-4036-BA37-A1CE406089FA}" type="slidenum">
              <a:rPr lang="en-US" smtClean="0"/>
              <a:pPr/>
              <a:t>11</a:t>
            </a:fld>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altLang="zh-CN" dirty="0" smtClean="0"/>
              <a:t>Considerations of parameters for  ULP</a:t>
            </a:r>
            <a:endParaRPr lang="en-US" dirty="0"/>
          </a:p>
        </p:txBody>
      </p:sp>
      <p:sp>
        <p:nvSpPr>
          <p:cNvPr id="3" name="Subtitle 2"/>
          <p:cNvSpPr>
            <a:spLocks noGrp="1"/>
          </p:cNvSpPr>
          <p:nvPr>
            <p:ph type="subTitle" idx="1"/>
          </p:nvPr>
        </p:nvSpPr>
        <p:spPr/>
        <p:txBody>
          <a:bodyPr/>
          <a:lstStyle/>
          <a:p>
            <a:r>
              <a:rPr lang="en-US" dirty="0" smtClean="0"/>
              <a:t>Kiran Bynam</a:t>
            </a:r>
            <a:endParaRPr lang="en-US" dirty="0"/>
          </a:p>
        </p:txBody>
      </p:sp>
      <p:sp>
        <p:nvSpPr>
          <p:cNvPr id="4" name="Slide Number Placeholder 3"/>
          <p:cNvSpPr>
            <a:spLocks noGrp="1"/>
          </p:cNvSpPr>
          <p:nvPr>
            <p:ph type="sldNum" sz="quarter" idx="12"/>
          </p:nvPr>
        </p:nvSpPr>
        <p:spPr/>
        <p:txBody>
          <a:bodyPr/>
          <a:lstStyle/>
          <a:p>
            <a:r>
              <a:rPr lang="en-US" smtClean="0"/>
              <a:t>Slide </a:t>
            </a:r>
            <a:fld id="{0A8F1ED5-25F2-458B-9908-AE412DA48727}" type="slidenum">
              <a:rPr lang="en-US" smtClean="0"/>
              <a:pPr/>
              <a:t>2</a:t>
            </a:fld>
            <a:endParaRPr lang="en-US"/>
          </a:p>
        </p:txBody>
      </p:sp>
      <p:sp>
        <p:nvSpPr>
          <p:cNvPr id="5" name="Date Placeholder 4"/>
          <p:cNvSpPr>
            <a:spLocks noGrp="1"/>
          </p:cNvSpPr>
          <p:nvPr>
            <p:ph type="dt" sz="half" idx="10"/>
          </p:nvPr>
        </p:nvSpPr>
        <p:spPr/>
        <p:txBody>
          <a:bodyPr/>
          <a:lstStyle/>
          <a:p>
            <a:r>
              <a:rPr lang="en-US" smtClean="0"/>
              <a:t>Jan  2013</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Objective </a:t>
            </a:r>
            <a:endParaRPr lang="en-US" dirty="0"/>
          </a:p>
        </p:txBody>
      </p:sp>
      <p:sp>
        <p:nvSpPr>
          <p:cNvPr id="3" name="Content Placeholder 2"/>
          <p:cNvSpPr>
            <a:spLocks noGrp="1"/>
          </p:cNvSpPr>
          <p:nvPr>
            <p:ph idx="1"/>
          </p:nvPr>
        </p:nvSpPr>
        <p:spPr>
          <a:xfrm>
            <a:off x="685800" y="1752600"/>
            <a:ext cx="7772400" cy="4114800"/>
          </a:xfrm>
        </p:spPr>
        <p:txBody>
          <a:bodyPr/>
          <a:lstStyle/>
          <a:p>
            <a:pPr>
              <a:buFont typeface="Wingdings" pitchFamily="2" charset="2"/>
              <a:buChar char="q"/>
            </a:pPr>
            <a:r>
              <a:rPr lang="en-US" sz="2800" dirty="0" smtClean="0"/>
              <a:t>Review of application Matrix</a:t>
            </a:r>
          </a:p>
          <a:p>
            <a:pPr>
              <a:buFont typeface="Wingdings" pitchFamily="2" charset="2"/>
              <a:buChar char="q"/>
            </a:pPr>
            <a:r>
              <a:rPr lang="en-US" sz="2800" dirty="0" smtClean="0"/>
              <a:t>To comment on the Range  and data rates required for TG4q</a:t>
            </a:r>
          </a:p>
          <a:p>
            <a:pPr>
              <a:buFont typeface="Wingdings" pitchFamily="2" charset="2"/>
              <a:buChar char="q"/>
            </a:pPr>
            <a:r>
              <a:rPr lang="en-US" sz="2800" dirty="0" smtClean="0"/>
              <a:t>To calculate the sensitivity based on channel models and spectrum chosen</a:t>
            </a:r>
          </a:p>
          <a:p>
            <a:pPr>
              <a:buFont typeface="Wingdings" pitchFamily="2" charset="2"/>
              <a:buChar char="q"/>
            </a:pPr>
            <a:r>
              <a:rPr lang="en-US" sz="2800" dirty="0" smtClean="0"/>
              <a:t> On Power consumption in view of the coin cell batteries</a:t>
            </a:r>
          </a:p>
          <a:p>
            <a:pPr>
              <a:buNone/>
            </a:pPr>
            <a:endParaRPr lang="en-US" sz="2800" dirty="0"/>
          </a:p>
        </p:txBody>
      </p:sp>
      <p:sp>
        <p:nvSpPr>
          <p:cNvPr id="4" name="Slide Number Placeholder 3"/>
          <p:cNvSpPr>
            <a:spLocks noGrp="1"/>
          </p:cNvSpPr>
          <p:nvPr>
            <p:ph type="sldNum" sz="quarter" idx="12"/>
          </p:nvPr>
        </p:nvSpPr>
        <p:spPr/>
        <p:txBody>
          <a:bodyPr/>
          <a:lstStyle/>
          <a:p>
            <a:r>
              <a:rPr lang="en-US" smtClean="0"/>
              <a:t>Slide </a:t>
            </a:r>
            <a:fld id="{3D7B28C0-BB67-4036-BA37-A1CE406089FA}" type="slidenum">
              <a:rPr lang="en-US" smtClean="0"/>
              <a:pPr/>
              <a:t>3</a:t>
            </a:fld>
            <a:endParaRPr lang="en-US"/>
          </a:p>
        </p:txBody>
      </p:sp>
      <p:sp>
        <p:nvSpPr>
          <p:cNvPr id="5" name="Date Placeholder 4"/>
          <p:cNvSpPr>
            <a:spLocks noGrp="1"/>
          </p:cNvSpPr>
          <p:nvPr>
            <p:ph type="dt" sz="half" idx="10"/>
          </p:nvPr>
        </p:nvSpPr>
        <p:spPr/>
        <p:txBody>
          <a:bodyPr/>
          <a:lstStyle/>
          <a:p>
            <a:r>
              <a:rPr lang="en-US" smtClean="0"/>
              <a:t>Jan  2013</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685800"/>
            <a:ext cx="7620000" cy="1143000"/>
          </a:xfrm>
        </p:spPr>
        <p:txBody>
          <a:bodyPr/>
          <a:lstStyle/>
          <a:p>
            <a:r>
              <a:rPr lang="en-US" dirty="0" smtClean="0"/>
              <a:t>Application Matrix</a:t>
            </a:r>
            <a:endParaRPr lang="en-US" dirty="0"/>
          </a:p>
        </p:txBody>
      </p:sp>
      <p:graphicFrame>
        <p:nvGraphicFramePr>
          <p:cNvPr id="4" name="Content Placeholder 3"/>
          <p:cNvGraphicFramePr>
            <a:graphicFrameLocks noGrp="1"/>
          </p:cNvGraphicFramePr>
          <p:nvPr>
            <p:ph idx="1"/>
          </p:nvPr>
        </p:nvGraphicFramePr>
        <p:xfrm>
          <a:off x="1219200" y="1965960"/>
          <a:ext cx="6705600" cy="3500120"/>
        </p:xfrm>
        <a:graphic>
          <a:graphicData uri="http://schemas.openxmlformats.org/drawingml/2006/table">
            <a:tbl>
              <a:tblPr firstRow="1" bandRow="1">
                <a:tableStyleId>{5C22544A-7EE6-4342-B048-85BDC9FD1C3A}</a:tableStyleId>
              </a:tblPr>
              <a:tblGrid>
                <a:gridCol w="2293056"/>
                <a:gridCol w="1669344"/>
                <a:gridCol w="1295400"/>
                <a:gridCol w="1447800"/>
              </a:tblGrid>
              <a:tr h="370840">
                <a:tc>
                  <a:txBody>
                    <a:bodyPr/>
                    <a:lstStyle/>
                    <a:p>
                      <a:r>
                        <a:rPr lang="en-US" sz="1600" dirty="0" smtClean="0"/>
                        <a:t>Application</a:t>
                      </a:r>
                      <a:r>
                        <a:rPr lang="en-US" sz="1600" baseline="0" dirty="0" smtClean="0"/>
                        <a:t> domain</a:t>
                      </a:r>
                      <a:endParaRPr lang="en-US" sz="1600" dirty="0"/>
                    </a:p>
                  </a:txBody>
                  <a:tcPr/>
                </a:tc>
                <a:tc>
                  <a:txBody>
                    <a:bodyPr/>
                    <a:lstStyle/>
                    <a:p>
                      <a:r>
                        <a:rPr lang="en-US" sz="1600" dirty="0" smtClean="0"/>
                        <a:t>Data rate</a:t>
                      </a:r>
                      <a:endParaRPr lang="en-US" sz="1600" dirty="0"/>
                    </a:p>
                  </a:txBody>
                  <a:tcPr/>
                </a:tc>
                <a:tc>
                  <a:txBody>
                    <a:bodyPr/>
                    <a:lstStyle/>
                    <a:p>
                      <a:r>
                        <a:rPr lang="en-US" sz="1600" dirty="0" smtClean="0"/>
                        <a:t>Range</a:t>
                      </a:r>
                      <a:endParaRPr lang="en-US" sz="1600" dirty="0"/>
                    </a:p>
                  </a:txBody>
                  <a:tcPr/>
                </a:tc>
                <a:tc>
                  <a:txBody>
                    <a:bodyPr/>
                    <a:lstStyle/>
                    <a:p>
                      <a:r>
                        <a:rPr lang="en-US" sz="1600" dirty="0" smtClean="0"/>
                        <a:t>Number of</a:t>
                      </a:r>
                      <a:r>
                        <a:rPr lang="en-US" sz="1600" baseline="0" dirty="0" smtClean="0"/>
                        <a:t> nodes</a:t>
                      </a:r>
                      <a:endParaRPr lang="en-US" sz="1600" dirty="0"/>
                    </a:p>
                  </a:txBody>
                  <a:tcPr/>
                </a:tc>
              </a:tr>
              <a:tr h="370840">
                <a:tc>
                  <a:txBody>
                    <a:bodyPr/>
                    <a:lstStyle/>
                    <a:p>
                      <a:r>
                        <a:rPr lang="en-US" sz="1600" dirty="0" smtClean="0"/>
                        <a:t>Health (gluco</a:t>
                      </a:r>
                      <a:r>
                        <a:rPr lang="en-US" sz="1600" baseline="0" dirty="0" smtClean="0"/>
                        <a:t> meters, single node ECG sensor, patient monitoring)</a:t>
                      </a:r>
                      <a:endParaRPr lang="en-US" sz="1600" dirty="0"/>
                    </a:p>
                  </a:txBody>
                  <a:tcPr/>
                </a:tc>
                <a:tc>
                  <a:txBody>
                    <a:bodyPr/>
                    <a:lstStyle/>
                    <a:p>
                      <a:r>
                        <a:rPr lang="en-US" sz="1600" dirty="0" smtClean="0"/>
                        <a:t> upto</a:t>
                      </a:r>
                      <a:r>
                        <a:rPr lang="en-US" sz="1600" baseline="0" dirty="0" smtClean="0"/>
                        <a:t> 200 kbps</a:t>
                      </a:r>
                      <a:endParaRPr lang="en-US" sz="1600" dirty="0"/>
                    </a:p>
                  </a:txBody>
                  <a:tcPr/>
                </a:tc>
                <a:tc>
                  <a:txBody>
                    <a:bodyPr/>
                    <a:lstStyle/>
                    <a:p>
                      <a:r>
                        <a:rPr lang="en-US" sz="1600" dirty="0" smtClean="0"/>
                        <a:t>10 m</a:t>
                      </a:r>
                      <a:endParaRPr lang="en-US" sz="1600" dirty="0"/>
                    </a:p>
                  </a:txBody>
                  <a:tcPr/>
                </a:tc>
                <a:tc>
                  <a:txBody>
                    <a:bodyPr/>
                    <a:lstStyle/>
                    <a:p>
                      <a:r>
                        <a:rPr lang="en-US" sz="1600" dirty="0" smtClean="0"/>
                        <a:t>10</a:t>
                      </a:r>
                      <a:endParaRPr lang="en-US" sz="1600" dirty="0"/>
                    </a:p>
                  </a:txBody>
                  <a:tcPr/>
                </a:tc>
              </a:tr>
              <a:tr h="370840">
                <a:tc>
                  <a:txBody>
                    <a:bodyPr/>
                    <a:lstStyle/>
                    <a:p>
                      <a:r>
                        <a:rPr lang="en-US" sz="1600" dirty="0" smtClean="0"/>
                        <a:t>Health(ECG,</a:t>
                      </a:r>
                      <a:r>
                        <a:rPr lang="en-US" sz="1600" baseline="0" dirty="0" smtClean="0"/>
                        <a:t> EEG)</a:t>
                      </a:r>
                      <a:endParaRPr lang="en-US" sz="1600" dirty="0"/>
                    </a:p>
                  </a:txBody>
                  <a:tcPr/>
                </a:tc>
                <a:tc>
                  <a:txBody>
                    <a:bodyPr/>
                    <a:lstStyle/>
                    <a:p>
                      <a:r>
                        <a:rPr lang="en-US" sz="1600" dirty="0" smtClean="0"/>
                        <a:t>Upto 1 Mbps</a:t>
                      </a:r>
                      <a:endParaRPr lang="en-US" sz="1600" dirty="0"/>
                    </a:p>
                  </a:txBody>
                  <a:tcPr/>
                </a:tc>
                <a:tc>
                  <a:txBody>
                    <a:bodyPr/>
                    <a:lstStyle/>
                    <a:p>
                      <a:r>
                        <a:rPr lang="en-US" sz="1600" dirty="0" smtClean="0"/>
                        <a:t>5 m</a:t>
                      </a:r>
                      <a:endParaRPr lang="en-US" sz="1600" dirty="0"/>
                    </a:p>
                  </a:txBody>
                  <a:tcPr/>
                </a:tc>
                <a:tc>
                  <a:txBody>
                    <a:bodyPr/>
                    <a:lstStyle/>
                    <a:p>
                      <a:r>
                        <a:rPr lang="en-US" sz="1600" dirty="0" smtClean="0"/>
                        <a:t>15</a:t>
                      </a:r>
                      <a:endParaRPr lang="en-US" sz="1600" dirty="0"/>
                    </a:p>
                  </a:txBody>
                  <a:tcPr/>
                </a:tc>
              </a:tr>
              <a:tr h="370840">
                <a:tc>
                  <a:txBody>
                    <a:bodyPr/>
                    <a:lstStyle/>
                    <a:p>
                      <a:r>
                        <a:rPr lang="en-US" sz="1600" dirty="0" smtClean="0"/>
                        <a:t>Home Automation</a:t>
                      </a:r>
                      <a:endParaRPr lang="en-US" sz="1600" dirty="0"/>
                    </a:p>
                  </a:txBody>
                  <a:tcPr/>
                </a:tc>
                <a:tc>
                  <a:txBody>
                    <a:bodyPr/>
                    <a:lstStyle/>
                    <a:p>
                      <a:r>
                        <a:rPr lang="en-US" sz="1600" dirty="0" smtClean="0"/>
                        <a:t>Upto</a:t>
                      </a:r>
                      <a:r>
                        <a:rPr lang="en-US" sz="1600" baseline="0" dirty="0" smtClean="0"/>
                        <a:t> 100 Kbps</a:t>
                      </a:r>
                      <a:endParaRPr lang="en-US" sz="1600" dirty="0"/>
                    </a:p>
                  </a:txBody>
                  <a:tcPr/>
                </a:tc>
                <a:tc>
                  <a:txBody>
                    <a:bodyPr/>
                    <a:lstStyle/>
                    <a:p>
                      <a:r>
                        <a:rPr lang="en-US" sz="1600" dirty="0" smtClean="0"/>
                        <a:t>15</a:t>
                      </a:r>
                      <a:r>
                        <a:rPr lang="en-US" sz="1600" baseline="0" dirty="0" smtClean="0"/>
                        <a:t> -30 </a:t>
                      </a:r>
                      <a:r>
                        <a:rPr lang="en-US" sz="1600" dirty="0" smtClean="0"/>
                        <a:t> m</a:t>
                      </a:r>
                      <a:endParaRPr lang="en-US" sz="1600" dirty="0"/>
                    </a:p>
                  </a:txBody>
                  <a:tcPr/>
                </a:tc>
                <a:tc>
                  <a:txBody>
                    <a:bodyPr/>
                    <a:lstStyle/>
                    <a:p>
                      <a:r>
                        <a:rPr lang="en-US" sz="1600" dirty="0" smtClean="0"/>
                        <a:t>10</a:t>
                      </a:r>
                      <a:endParaRPr lang="en-US" sz="1600" dirty="0"/>
                    </a:p>
                  </a:txBody>
                  <a:tcPr/>
                </a:tc>
              </a:tr>
              <a:tr h="370840">
                <a:tc>
                  <a:txBody>
                    <a:bodyPr/>
                    <a:lstStyle/>
                    <a:p>
                      <a:r>
                        <a:rPr lang="en-US" sz="1600" dirty="0" smtClean="0">
                          <a:solidFill>
                            <a:schemeClr val="tx1"/>
                          </a:solidFill>
                        </a:rPr>
                        <a:t>Inventory</a:t>
                      </a:r>
                      <a:r>
                        <a:rPr lang="en-US" sz="1600" baseline="0" dirty="0" smtClean="0">
                          <a:solidFill>
                            <a:schemeClr val="tx1"/>
                          </a:solidFill>
                        </a:rPr>
                        <a:t> management</a:t>
                      </a:r>
                      <a:endParaRPr lang="en-US" sz="1600" dirty="0">
                        <a:solidFill>
                          <a:schemeClr val="tx1"/>
                        </a:solidFill>
                      </a:endParaRPr>
                    </a:p>
                  </a:txBody>
                  <a:tcPr/>
                </a:tc>
                <a:tc>
                  <a:txBody>
                    <a:bodyPr/>
                    <a:lstStyle/>
                    <a:p>
                      <a:r>
                        <a:rPr lang="en-US" sz="1600" dirty="0" smtClean="0">
                          <a:solidFill>
                            <a:schemeClr val="tx1"/>
                          </a:solidFill>
                        </a:rPr>
                        <a:t>Upto</a:t>
                      </a:r>
                      <a:r>
                        <a:rPr lang="en-US" sz="1600" baseline="0" dirty="0" smtClean="0">
                          <a:solidFill>
                            <a:schemeClr val="tx1"/>
                          </a:solidFill>
                        </a:rPr>
                        <a:t> 320 K</a:t>
                      </a:r>
                      <a:r>
                        <a:rPr lang="en-US" sz="1600" dirty="0" smtClean="0">
                          <a:solidFill>
                            <a:schemeClr val="tx1"/>
                          </a:solidFill>
                        </a:rPr>
                        <a:t>bps</a:t>
                      </a:r>
                      <a:endParaRPr lang="en-US" sz="1600" dirty="0">
                        <a:solidFill>
                          <a:schemeClr val="tx1"/>
                        </a:solidFill>
                      </a:endParaRPr>
                    </a:p>
                  </a:txBody>
                  <a:tcPr/>
                </a:tc>
                <a:tc>
                  <a:txBody>
                    <a:bodyPr/>
                    <a:lstStyle/>
                    <a:p>
                      <a:r>
                        <a:rPr lang="en-US" sz="1600" dirty="0" smtClean="0">
                          <a:solidFill>
                            <a:schemeClr val="tx1"/>
                          </a:solidFill>
                        </a:rPr>
                        <a:t>100 m</a:t>
                      </a:r>
                      <a:endParaRPr lang="en-US" sz="1600" dirty="0">
                        <a:solidFill>
                          <a:schemeClr val="tx1"/>
                        </a:solidFill>
                      </a:endParaRPr>
                    </a:p>
                  </a:txBody>
                  <a:tcPr/>
                </a:tc>
                <a:tc>
                  <a:txBody>
                    <a:bodyPr/>
                    <a:lstStyle/>
                    <a:p>
                      <a:r>
                        <a:rPr lang="en-US" sz="1600" dirty="0" smtClean="0">
                          <a:solidFill>
                            <a:schemeClr val="tx1"/>
                          </a:solidFill>
                        </a:rPr>
                        <a:t>1000</a:t>
                      </a:r>
                      <a:endParaRPr lang="en-US" sz="1600" dirty="0">
                        <a:solidFill>
                          <a:schemeClr val="tx1"/>
                        </a:solidFill>
                      </a:endParaRPr>
                    </a:p>
                  </a:txBody>
                  <a:tcPr/>
                </a:tc>
              </a:tr>
              <a:tr h="370840">
                <a:tc>
                  <a:txBody>
                    <a:bodyPr/>
                    <a:lstStyle/>
                    <a:p>
                      <a:r>
                        <a:rPr lang="en-US" sz="1600" dirty="0" smtClean="0">
                          <a:solidFill>
                            <a:schemeClr val="tx1"/>
                          </a:solidFill>
                        </a:rPr>
                        <a:t>Industrial monitoring</a:t>
                      </a:r>
                      <a:endParaRPr lang="en-US" sz="1600" dirty="0">
                        <a:solidFill>
                          <a:schemeClr val="tx1"/>
                        </a:solidFill>
                      </a:endParaRPr>
                    </a:p>
                  </a:txBody>
                  <a:tcPr/>
                </a:tc>
                <a:tc>
                  <a:txBody>
                    <a:bodyPr/>
                    <a:lstStyle/>
                    <a:p>
                      <a:r>
                        <a:rPr lang="en-US" sz="1600" dirty="0" smtClean="0">
                          <a:solidFill>
                            <a:schemeClr val="tx1"/>
                          </a:solidFill>
                        </a:rPr>
                        <a:t>Upto</a:t>
                      </a:r>
                      <a:r>
                        <a:rPr lang="en-US" sz="1600" baseline="0" dirty="0" smtClean="0">
                          <a:solidFill>
                            <a:schemeClr val="tx1"/>
                          </a:solidFill>
                        </a:rPr>
                        <a:t> 100</a:t>
                      </a:r>
                      <a:r>
                        <a:rPr lang="en-US" sz="1600" dirty="0" smtClean="0">
                          <a:solidFill>
                            <a:schemeClr val="tx1"/>
                          </a:solidFill>
                        </a:rPr>
                        <a:t> kbps</a:t>
                      </a:r>
                      <a:endParaRPr lang="en-US" sz="1600" dirty="0">
                        <a:solidFill>
                          <a:schemeClr val="tx1"/>
                        </a:solidFill>
                      </a:endParaRPr>
                    </a:p>
                  </a:txBody>
                  <a:tcPr/>
                </a:tc>
                <a:tc>
                  <a:txBody>
                    <a:bodyPr/>
                    <a:lstStyle/>
                    <a:p>
                      <a:r>
                        <a:rPr lang="en-US" sz="1600" dirty="0" smtClean="0">
                          <a:solidFill>
                            <a:schemeClr val="tx1"/>
                          </a:solidFill>
                        </a:rPr>
                        <a:t>100 m</a:t>
                      </a:r>
                      <a:endParaRPr lang="en-US" sz="1600" dirty="0">
                        <a:solidFill>
                          <a:schemeClr val="tx1"/>
                        </a:solidFill>
                      </a:endParaRPr>
                    </a:p>
                  </a:txBody>
                  <a:tcPr/>
                </a:tc>
                <a:tc>
                  <a:txBody>
                    <a:bodyPr/>
                    <a:lstStyle/>
                    <a:p>
                      <a:r>
                        <a:rPr lang="en-US" sz="1600" dirty="0" smtClean="0">
                          <a:solidFill>
                            <a:schemeClr val="tx1"/>
                          </a:solidFill>
                        </a:rPr>
                        <a:t>1000</a:t>
                      </a:r>
                      <a:endParaRPr lang="en-US" sz="1600" dirty="0">
                        <a:solidFill>
                          <a:schemeClr val="tx1"/>
                        </a:solidFill>
                      </a:endParaRPr>
                    </a:p>
                  </a:txBody>
                  <a:tcPr/>
                </a:tc>
              </a:tr>
              <a:tr h="370840">
                <a:tc>
                  <a:txBody>
                    <a:bodyPr/>
                    <a:lstStyle/>
                    <a:p>
                      <a:r>
                        <a:rPr lang="en-US" sz="1600" dirty="0" smtClean="0"/>
                        <a:t>Telecom service</a:t>
                      </a:r>
                      <a:endParaRPr lang="en-US" sz="1600" dirty="0"/>
                    </a:p>
                  </a:txBody>
                  <a:tcPr/>
                </a:tc>
                <a:tc>
                  <a:txBody>
                    <a:bodyPr/>
                    <a:lstStyle/>
                    <a:p>
                      <a:r>
                        <a:rPr lang="en-US" sz="1600" dirty="0" smtClean="0"/>
                        <a:t>Upto 1 Mbps</a:t>
                      </a:r>
                      <a:endParaRPr lang="en-US" sz="1600" dirty="0"/>
                    </a:p>
                  </a:txBody>
                  <a:tcPr/>
                </a:tc>
                <a:tc>
                  <a:txBody>
                    <a:bodyPr/>
                    <a:lstStyle/>
                    <a:p>
                      <a:r>
                        <a:rPr lang="en-US" sz="1600" dirty="0" smtClean="0"/>
                        <a:t>15 m</a:t>
                      </a:r>
                      <a:endParaRPr lang="en-US" sz="1600" dirty="0"/>
                    </a:p>
                  </a:txBody>
                  <a:tcPr/>
                </a:tc>
                <a:tc>
                  <a:txBody>
                    <a:bodyPr/>
                    <a:lstStyle/>
                    <a:p>
                      <a:r>
                        <a:rPr lang="en-US" sz="1600" dirty="0" smtClean="0"/>
                        <a:t>1</a:t>
                      </a:r>
                      <a:endParaRPr lang="en-US" sz="1600" dirty="0"/>
                    </a:p>
                  </a:txBody>
                  <a:tcPr/>
                </a:tc>
              </a:tr>
            </a:tbl>
          </a:graphicData>
        </a:graphic>
      </p:graphicFrame>
      <p:sp>
        <p:nvSpPr>
          <p:cNvPr id="5" name="Slide Number Placeholder 4"/>
          <p:cNvSpPr>
            <a:spLocks noGrp="1"/>
          </p:cNvSpPr>
          <p:nvPr>
            <p:ph type="sldNum" sz="quarter" idx="12"/>
          </p:nvPr>
        </p:nvSpPr>
        <p:spPr/>
        <p:txBody>
          <a:bodyPr/>
          <a:lstStyle/>
          <a:p>
            <a:r>
              <a:rPr lang="en-US" smtClean="0"/>
              <a:t>Slide </a:t>
            </a:r>
            <a:fld id="{3D7B28C0-BB67-4036-BA37-A1CE406089FA}" type="slidenum">
              <a:rPr lang="en-US" smtClean="0"/>
              <a:pPr/>
              <a:t>4</a:t>
            </a:fld>
            <a:endParaRPr lang="en-US"/>
          </a:p>
        </p:txBody>
      </p:sp>
      <p:sp>
        <p:nvSpPr>
          <p:cNvPr id="6" name="Date Placeholder 5"/>
          <p:cNvSpPr>
            <a:spLocks noGrp="1"/>
          </p:cNvSpPr>
          <p:nvPr>
            <p:ph type="dt" sz="half" idx="10"/>
          </p:nvPr>
        </p:nvSpPr>
        <p:spPr/>
        <p:txBody>
          <a:bodyPr/>
          <a:lstStyle/>
          <a:p>
            <a:r>
              <a:rPr lang="en-US" smtClean="0"/>
              <a:t>Jan  2013</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685800"/>
            <a:ext cx="7620000" cy="1143000"/>
          </a:xfrm>
        </p:spPr>
        <p:txBody>
          <a:bodyPr/>
          <a:lstStyle/>
          <a:p>
            <a:r>
              <a:rPr lang="en-US" dirty="0" smtClean="0"/>
              <a:t>Comments on Data rate and Range</a:t>
            </a:r>
            <a:endParaRPr lang="en-US" dirty="0"/>
          </a:p>
        </p:txBody>
      </p:sp>
      <p:sp>
        <p:nvSpPr>
          <p:cNvPr id="3" name="Content Placeholder 2"/>
          <p:cNvSpPr>
            <a:spLocks noGrp="1"/>
          </p:cNvSpPr>
          <p:nvPr>
            <p:ph idx="1"/>
          </p:nvPr>
        </p:nvSpPr>
        <p:spPr/>
        <p:txBody>
          <a:bodyPr/>
          <a:lstStyle/>
          <a:p>
            <a:pPr>
              <a:buFont typeface="Wingdings" pitchFamily="2" charset="2"/>
              <a:buChar char="q"/>
            </a:pPr>
            <a:r>
              <a:rPr lang="en-US" sz="2400" dirty="0" smtClean="0"/>
              <a:t>Data Rate</a:t>
            </a:r>
          </a:p>
          <a:p>
            <a:pPr lvl="1">
              <a:buFont typeface="Arial" pitchFamily="34" charset="0"/>
              <a:buChar char="•"/>
            </a:pPr>
            <a:r>
              <a:rPr lang="en-US" sz="2400" dirty="0" smtClean="0"/>
              <a:t>All applications require below 300 kbps data rate</a:t>
            </a:r>
          </a:p>
          <a:p>
            <a:pPr lvl="1">
              <a:buFont typeface="Arial" pitchFamily="34" charset="0"/>
              <a:buChar char="•"/>
            </a:pPr>
            <a:r>
              <a:rPr lang="en-US" sz="2400" dirty="0" smtClean="0"/>
              <a:t>Only EEG application in health care requires upto 1 Mbps</a:t>
            </a:r>
          </a:p>
          <a:p>
            <a:pPr>
              <a:buFont typeface="Wingdings" pitchFamily="2" charset="2"/>
              <a:buChar char="q"/>
            </a:pPr>
            <a:r>
              <a:rPr lang="en-US" sz="2400" dirty="0" smtClean="0"/>
              <a:t>Range</a:t>
            </a:r>
          </a:p>
          <a:p>
            <a:pPr lvl="1">
              <a:buFont typeface="Arial" pitchFamily="34" charset="0"/>
              <a:buChar char="•"/>
            </a:pPr>
            <a:r>
              <a:rPr lang="en-US" sz="2400" dirty="0" smtClean="0"/>
              <a:t>Typical range required for the given application is 15-30 m</a:t>
            </a:r>
          </a:p>
          <a:p>
            <a:pPr lvl="1">
              <a:buFont typeface="Arial" pitchFamily="34" charset="0"/>
              <a:buChar char="•"/>
            </a:pPr>
            <a:r>
              <a:rPr lang="en-US" sz="2400" dirty="0" smtClean="0"/>
              <a:t>Only Industrial and Inventory management applications require higher Range </a:t>
            </a:r>
          </a:p>
          <a:p>
            <a:pPr lvl="1"/>
            <a:endParaRPr lang="en-US" dirty="0"/>
          </a:p>
        </p:txBody>
      </p:sp>
      <p:sp>
        <p:nvSpPr>
          <p:cNvPr id="4" name="Slide Number Placeholder 3"/>
          <p:cNvSpPr>
            <a:spLocks noGrp="1"/>
          </p:cNvSpPr>
          <p:nvPr>
            <p:ph type="sldNum" sz="quarter" idx="12"/>
          </p:nvPr>
        </p:nvSpPr>
        <p:spPr/>
        <p:txBody>
          <a:bodyPr/>
          <a:lstStyle/>
          <a:p>
            <a:r>
              <a:rPr lang="en-US" smtClean="0"/>
              <a:t>Slide </a:t>
            </a:r>
            <a:fld id="{3D7B28C0-BB67-4036-BA37-A1CE406089FA}" type="slidenum">
              <a:rPr lang="en-US" smtClean="0"/>
              <a:pPr/>
              <a:t>5</a:t>
            </a:fld>
            <a:endParaRPr lang="en-US"/>
          </a:p>
        </p:txBody>
      </p:sp>
      <p:sp>
        <p:nvSpPr>
          <p:cNvPr id="5" name="Date Placeholder 4"/>
          <p:cNvSpPr>
            <a:spLocks noGrp="1"/>
          </p:cNvSpPr>
          <p:nvPr>
            <p:ph type="dt" sz="half" idx="10"/>
          </p:nvPr>
        </p:nvSpPr>
        <p:spPr/>
        <p:txBody>
          <a:bodyPr/>
          <a:lstStyle/>
          <a:p>
            <a:r>
              <a:rPr lang="en-US" smtClean="0"/>
              <a:t>Jan  2013</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685800"/>
            <a:ext cx="7620000" cy="1143000"/>
          </a:xfrm>
        </p:spPr>
        <p:txBody>
          <a:bodyPr>
            <a:normAutofit/>
          </a:bodyPr>
          <a:lstStyle/>
          <a:p>
            <a:r>
              <a:rPr lang="en-US" dirty="0" smtClean="0"/>
              <a:t>Other Considerations for Low Power</a:t>
            </a:r>
            <a:endParaRPr lang="en-US" dirty="0"/>
          </a:p>
        </p:txBody>
      </p:sp>
      <p:sp>
        <p:nvSpPr>
          <p:cNvPr id="3" name="Content Placeholder 2"/>
          <p:cNvSpPr>
            <a:spLocks noGrp="1"/>
          </p:cNvSpPr>
          <p:nvPr>
            <p:ph idx="1"/>
          </p:nvPr>
        </p:nvSpPr>
        <p:spPr/>
        <p:txBody>
          <a:bodyPr/>
          <a:lstStyle/>
          <a:p>
            <a:pPr>
              <a:buFont typeface="Wingdings" pitchFamily="2" charset="2"/>
              <a:buChar char="q"/>
            </a:pPr>
            <a:r>
              <a:rPr lang="en-US" dirty="0" smtClean="0"/>
              <a:t>Transmit Power is an important concern for ULP</a:t>
            </a:r>
          </a:p>
          <a:p>
            <a:pPr lvl="1">
              <a:buFont typeface="Arial" pitchFamily="34" charset="0"/>
              <a:buChar char="•"/>
            </a:pPr>
            <a:r>
              <a:rPr lang="en-US" dirty="0" smtClean="0"/>
              <a:t>it would not be apt on increase transmit power level above 7 dBm ( 5 mW)</a:t>
            </a:r>
          </a:p>
          <a:p>
            <a:pPr lvl="1">
              <a:buFont typeface="Arial" pitchFamily="34" charset="0"/>
              <a:buChar char="•"/>
            </a:pPr>
            <a:r>
              <a:rPr lang="en-US" dirty="0" smtClean="0"/>
              <a:t>For 7 dBm transmit Power (PA + Pre-Processing) would be 10 mW (50 % PA loss)</a:t>
            </a:r>
          </a:p>
          <a:p>
            <a:endParaRPr lang="en-US" dirty="0"/>
          </a:p>
        </p:txBody>
      </p:sp>
      <p:sp>
        <p:nvSpPr>
          <p:cNvPr id="4" name="Slide Number Placeholder 3"/>
          <p:cNvSpPr>
            <a:spLocks noGrp="1"/>
          </p:cNvSpPr>
          <p:nvPr>
            <p:ph type="sldNum" sz="quarter" idx="12"/>
          </p:nvPr>
        </p:nvSpPr>
        <p:spPr/>
        <p:txBody>
          <a:bodyPr/>
          <a:lstStyle/>
          <a:p>
            <a:r>
              <a:rPr lang="en-US" smtClean="0"/>
              <a:t>Slide </a:t>
            </a:r>
            <a:fld id="{3D7B28C0-BB67-4036-BA37-A1CE406089FA}" type="slidenum">
              <a:rPr lang="en-US" smtClean="0"/>
              <a:pPr/>
              <a:t>6</a:t>
            </a:fld>
            <a:endParaRPr lang="en-US"/>
          </a:p>
        </p:txBody>
      </p:sp>
      <p:sp>
        <p:nvSpPr>
          <p:cNvPr id="5" name="Date Placeholder 4"/>
          <p:cNvSpPr>
            <a:spLocks noGrp="1"/>
          </p:cNvSpPr>
          <p:nvPr>
            <p:ph type="dt" sz="half" idx="10"/>
          </p:nvPr>
        </p:nvSpPr>
        <p:spPr/>
        <p:txBody>
          <a:bodyPr/>
          <a:lstStyle/>
          <a:p>
            <a:r>
              <a:rPr lang="en-US" smtClean="0"/>
              <a:t>Jan  2013</a:t>
            </a: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620000" cy="1143000"/>
          </a:xfrm>
        </p:spPr>
        <p:txBody>
          <a:bodyPr/>
          <a:lstStyle/>
          <a:p>
            <a:r>
              <a:rPr lang="en-US" dirty="0" smtClean="0"/>
              <a:t>Path Loss Component</a:t>
            </a:r>
            <a:endParaRPr lang="en-US" dirty="0"/>
          </a:p>
        </p:txBody>
      </p:sp>
      <p:graphicFrame>
        <p:nvGraphicFramePr>
          <p:cNvPr id="4" name="Content Placeholder 3"/>
          <p:cNvGraphicFramePr>
            <a:graphicFrameLocks noGrp="1"/>
          </p:cNvGraphicFramePr>
          <p:nvPr>
            <p:ph idx="1"/>
          </p:nvPr>
        </p:nvGraphicFramePr>
        <p:xfrm>
          <a:off x="457200" y="1879600"/>
          <a:ext cx="8153400" cy="3127312"/>
        </p:xfrm>
        <a:graphic>
          <a:graphicData uri="http://schemas.openxmlformats.org/drawingml/2006/table">
            <a:tbl>
              <a:tblPr firstRow="1" bandRow="1">
                <a:tableStyleId>{5C22544A-7EE6-4342-B048-85BDC9FD1C3A}</a:tableStyleId>
              </a:tblPr>
              <a:tblGrid>
                <a:gridCol w="2038350"/>
                <a:gridCol w="2038350"/>
                <a:gridCol w="2038350"/>
                <a:gridCol w="2038350"/>
              </a:tblGrid>
              <a:tr h="586165">
                <a:tc>
                  <a:txBody>
                    <a:bodyPr/>
                    <a:lstStyle/>
                    <a:p>
                      <a:r>
                        <a:rPr lang="en-US" dirty="0" smtClean="0"/>
                        <a:t>Frequency of operation (MHz)</a:t>
                      </a:r>
                      <a:endParaRPr lang="en-US" dirty="0"/>
                    </a:p>
                  </a:txBody>
                  <a:tcPr/>
                </a:tc>
                <a:tc>
                  <a:txBody>
                    <a:bodyPr/>
                    <a:lstStyle/>
                    <a:p>
                      <a:r>
                        <a:rPr lang="en-US" dirty="0" smtClean="0"/>
                        <a:t>Distance (m)</a:t>
                      </a:r>
                      <a:endParaRPr lang="en-US" dirty="0"/>
                    </a:p>
                  </a:txBody>
                  <a:tcPr/>
                </a:tc>
                <a:tc>
                  <a:txBody>
                    <a:bodyPr/>
                    <a:lstStyle/>
                    <a:p>
                      <a:r>
                        <a:rPr lang="en-US" dirty="0" smtClean="0"/>
                        <a:t>environment</a:t>
                      </a:r>
                      <a:endParaRPr lang="en-US" dirty="0"/>
                    </a:p>
                  </a:txBody>
                  <a:tcPr/>
                </a:tc>
                <a:tc>
                  <a:txBody>
                    <a:bodyPr/>
                    <a:lstStyle/>
                    <a:p>
                      <a:r>
                        <a:rPr lang="en-US" dirty="0" smtClean="0"/>
                        <a:t>Path Loss (dB)</a:t>
                      </a:r>
                      <a:endParaRPr lang="en-US" dirty="0"/>
                    </a:p>
                  </a:txBody>
                  <a:tcPr/>
                </a:tc>
              </a:tr>
              <a:tr h="310904">
                <a:tc>
                  <a:txBody>
                    <a:bodyPr/>
                    <a:lstStyle/>
                    <a:p>
                      <a:r>
                        <a:rPr lang="en-US" sz="1400" dirty="0" smtClean="0"/>
                        <a:t>2400</a:t>
                      </a:r>
                      <a:endParaRPr lang="en-US" sz="1400" dirty="0"/>
                    </a:p>
                  </a:txBody>
                  <a:tcPr/>
                </a:tc>
                <a:tc>
                  <a:txBody>
                    <a:bodyPr/>
                    <a:lstStyle/>
                    <a:p>
                      <a:r>
                        <a:rPr lang="en-US" sz="1400" dirty="0" smtClean="0"/>
                        <a:t>10</a:t>
                      </a:r>
                      <a:endParaRPr lang="en-US" sz="1400" dirty="0"/>
                    </a:p>
                  </a:txBody>
                  <a:tcPr/>
                </a:tc>
                <a:tc>
                  <a:txBody>
                    <a:bodyPr/>
                    <a:lstStyle/>
                    <a:p>
                      <a:r>
                        <a:rPr lang="en-US" sz="1400" dirty="0" smtClean="0"/>
                        <a:t>Indoor</a:t>
                      </a:r>
                      <a:endParaRPr lang="en-US" sz="1400" dirty="0"/>
                    </a:p>
                  </a:txBody>
                  <a:tcPr/>
                </a:tc>
                <a:tc>
                  <a:txBody>
                    <a:bodyPr/>
                    <a:lstStyle/>
                    <a:p>
                      <a:r>
                        <a:rPr lang="en-US" sz="1400" dirty="0" smtClean="0"/>
                        <a:t>69.6</a:t>
                      </a:r>
                      <a:endParaRPr lang="en-US" sz="1400" dirty="0"/>
                    </a:p>
                  </a:txBody>
                  <a:tcPr/>
                </a:tc>
              </a:tr>
              <a:tr h="310904">
                <a:tc>
                  <a:txBody>
                    <a:bodyPr/>
                    <a:lstStyle/>
                    <a:p>
                      <a:r>
                        <a:rPr lang="en-US" sz="1400" dirty="0" smtClean="0"/>
                        <a:t>2400</a:t>
                      </a:r>
                      <a:endParaRPr lang="en-US" sz="1400" dirty="0"/>
                    </a:p>
                  </a:txBody>
                  <a:tcPr/>
                </a:tc>
                <a:tc>
                  <a:txBody>
                    <a:bodyPr/>
                    <a:lstStyle/>
                    <a:p>
                      <a:r>
                        <a:rPr lang="en-US" sz="1400" dirty="0" smtClean="0"/>
                        <a:t>30</a:t>
                      </a:r>
                      <a:endParaRPr lang="en-US" sz="1400" dirty="0"/>
                    </a:p>
                  </a:txBody>
                  <a:tcPr/>
                </a:tc>
                <a:tc>
                  <a:txBody>
                    <a:bodyPr/>
                    <a:lstStyle/>
                    <a:p>
                      <a:r>
                        <a:rPr lang="en-US" sz="1400" dirty="0" smtClean="0"/>
                        <a:t>Indoor</a:t>
                      </a:r>
                      <a:endParaRPr lang="en-US" sz="1400" dirty="0"/>
                    </a:p>
                  </a:txBody>
                  <a:tcPr/>
                </a:tc>
                <a:tc>
                  <a:txBody>
                    <a:bodyPr/>
                    <a:lstStyle/>
                    <a:p>
                      <a:r>
                        <a:rPr lang="en-US" sz="1400" dirty="0" smtClean="0"/>
                        <a:t>83.9</a:t>
                      </a:r>
                      <a:endParaRPr lang="en-US" sz="1400" dirty="0"/>
                    </a:p>
                  </a:txBody>
                  <a:tcPr/>
                </a:tc>
              </a:tr>
              <a:tr h="310904">
                <a:tc>
                  <a:txBody>
                    <a:bodyPr/>
                    <a:lstStyle/>
                    <a:p>
                      <a:r>
                        <a:rPr lang="en-US" sz="1400" dirty="0" smtClean="0"/>
                        <a:t>900</a:t>
                      </a:r>
                      <a:endParaRPr lang="en-US" sz="1400" dirty="0"/>
                    </a:p>
                  </a:txBody>
                  <a:tcPr/>
                </a:tc>
                <a:tc>
                  <a:txBody>
                    <a:bodyPr/>
                    <a:lstStyle/>
                    <a:p>
                      <a:r>
                        <a:rPr lang="en-US" sz="1400" dirty="0" smtClean="0"/>
                        <a:t>10</a:t>
                      </a:r>
                      <a:endParaRPr lang="en-US" sz="1400" dirty="0"/>
                    </a:p>
                  </a:txBody>
                  <a:tcPr/>
                </a:tc>
                <a:tc>
                  <a:txBody>
                    <a:bodyPr/>
                    <a:lstStyle/>
                    <a:p>
                      <a:r>
                        <a:rPr lang="en-US" sz="1400" dirty="0" smtClean="0"/>
                        <a:t>Indoor</a:t>
                      </a:r>
                      <a:endParaRPr lang="en-US" sz="1400" dirty="0"/>
                    </a:p>
                  </a:txBody>
                  <a:tcPr/>
                </a:tc>
                <a:tc>
                  <a:txBody>
                    <a:bodyPr/>
                    <a:lstStyle/>
                    <a:p>
                      <a:r>
                        <a:rPr lang="en-US" sz="1400" dirty="0" smtClean="0"/>
                        <a:t>61.52</a:t>
                      </a:r>
                      <a:endParaRPr lang="en-US" sz="1400" dirty="0"/>
                    </a:p>
                  </a:txBody>
                  <a:tcPr/>
                </a:tc>
              </a:tr>
              <a:tr h="310904">
                <a:tc>
                  <a:txBody>
                    <a:bodyPr/>
                    <a:lstStyle/>
                    <a:p>
                      <a:r>
                        <a:rPr lang="en-US" sz="1400" dirty="0" smtClean="0"/>
                        <a:t>900</a:t>
                      </a:r>
                      <a:endParaRPr lang="en-US" sz="1400" dirty="0"/>
                    </a:p>
                  </a:txBody>
                  <a:tcPr/>
                </a:tc>
                <a:tc>
                  <a:txBody>
                    <a:bodyPr/>
                    <a:lstStyle/>
                    <a:p>
                      <a:r>
                        <a:rPr lang="en-US" sz="1400" dirty="0" smtClean="0"/>
                        <a:t>30</a:t>
                      </a:r>
                      <a:endParaRPr lang="en-US" sz="1400" dirty="0"/>
                    </a:p>
                  </a:txBody>
                  <a:tcPr/>
                </a:tc>
                <a:tc>
                  <a:txBody>
                    <a:bodyPr/>
                    <a:lstStyle/>
                    <a:p>
                      <a:r>
                        <a:rPr lang="en-US" sz="1400" dirty="0" smtClean="0"/>
                        <a:t>Indoor</a:t>
                      </a:r>
                      <a:endParaRPr lang="en-US" sz="1400" dirty="0"/>
                    </a:p>
                  </a:txBody>
                  <a:tcPr/>
                </a:tc>
                <a:tc>
                  <a:txBody>
                    <a:bodyPr/>
                    <a:lstStyle/>
                    <a:p>
                      <a:r>
                        <a:rPr lang="en-US" sz="1400" dirty="0" smtClean="0"/>
                        <a:t>75.84</a:t>
                      </a:r>
                      <a:endParaRPr lang="en-US" sz="1400" dirty="0"/>
                    </a:p>
                  </a:txBody>
                  <a:tcPr/>
                </a:tc>
              </a:tr>
              <a:tr h="310904">
                <a:tc>
                  <a:txBody>
                    <a:bodyPr/>
                    <a:lstStyle/>
                    <a:p>
                      <a:r>
                        <a:rPr lang="en-US" sz="1400" dirty="0" smtClean="0"/>
                        <a:t>2400</a:t>
                      </a:r>
                      <a:endParaRPr lang="en-US" sz="1400" dirty="0"/>
                    </a:p>
                  </a:txBody>
                  <a:tcPr/>
                </a:tc>
                <a:tc>
                  <a:txBody>
                    <a:bodyPr/>
                    <a:lstStyle/>
                    <a:p>
                      <a:r>
                        <a:rPr lang="en-US" sz="1400" dirty="0" smtClean="0"/>
                        <a:t>10</a:t>
                      </a:r>
                      <a:endParaRPr lang="en-US" sz="1400" dirty="0"/>
                    </a:p>
                  </a:txBody>
                  <a:tcPr/>
                </a:tc>
                <a:tc>
                  <a:txBody>
                    <a:bodyPr/>
                    <a:lstStyle/>
                    <a:p>
                      <a:r>
                        <a:rPr lang="en-US" sz="1400" dirty="0" smtClean="0"/>
                        <a:t>Outdoor LOS</a:t>
                      </a:r>
                      <a:endParaRPr lang="en-US" sz="1400" dirty="0"/>
                    </a:p>
                  </a:txBody>
                  <a:tcPr/>
                </a:tc>
                <a:tc>
                  <a:txBody>
                    <a:bodyPr/>
                    <a:lstStyle/>
                    <a:p>
                      <a:r>
                        <a:rPr lang="en-US" sz="1400" dirty="0" smtClean="0"/>
                        <a:t>59.89</a:t>
                      </a:r>
                      <a:endParaRPr lang="en-US" sz="1400" dirty="0"/>
                    </a:p>
                  </a:txBody>
                  <a:tcPr/>
                </a:tc>
              </a:tr>
              <a:tr h="310904">
                <a:tc>
                  <a:txBody>
                    <a:bodyPr/>
                    <a:lstStyle/>
                    <a:p>
                      <a:r>
                        <a:rPr lang="en-US" sz="1400" dirty="0" smtClean="0"/>
                        <a:t>2400</a:t>
                      </a:r>
                      <a:endParaRPr lang="en-US" sz="1400" dirty="0"/>
                    </a:p>
                  </a:txBody>
                  <a:tcPr/>
                </a:tc>
                <a:tc>
                  <a:txBody>
                    <a:bodyPr/>
                    <a:lstStyle/>
                    <a:p>
                      <a:r>
                        <a:rPr lang="en-US" sz="1400" dirty="0" smtClean="0"/>
                        <a:t>30</a:t>
                      </a:r>
                      <a:endParaRPr lang="en-US" sz="1400" dirty="0"/>
                    </a:p>
                  </a:txBody>
                  <a:tcPr/>
                </a:tc>
                <a:tc>
                  <a:txBody>
                    <a:bodyPr/>
                    <a:lstStyle/>
                    <a:p>
                      <a:r>
                        <a:rPr lang="en-US" sz="1400" dirty="0" smtClean="0"/>
                        <a:t>Outdoor LOS</a:t>
                      </a:r>
                      <a:endParaRPr lang="en-US" sz="1400" dirty="0"/>
                    </a:p>
                  </a:txBody>
                  <a:tcPr/>
                </a:tc>
                <a:tc>
                  <a:txBody>
                    <a:bodyPr/>
                    <a:lstStyle/>
                    <a:p>
                      <a:r>
                        <a:rPr lang="en-US" sz="1400" dirty="0" smtClean="0"/>
                        <a:t>69.3</a:t>
                      </a:r>
                      <a:endParaRPr lang="en-US" sz="1400" dirty="0"/>
                    </a:p>
                  </a:txBody>
                  <a:tcPr/>
                </a:tc>
              </a:tr>
              <a:tr h="310904">
                <a:tc>
                  <a:txBody>
                    <a:bodyPr/>
                    <a:lstStyle/>
                    <a:p>
                      <a:r>
                        <a:rPr lang="en-US" sz="1400" dirty="0" smtClean="0"/>
                        <a:t>900</a:t>
                      </a:r>
                      <a:endParaRPr lang="en-US" sz="1400" dirty="0"/>
                    </a:p>
                  </a:txBody>
                  <a:tcPr/>
                </a:tc>
                <a:tc>
                  <a:txBody>
                    <a:bodyPr/>
                    <a:lstStyle/>
                    <a:p>
                      <a:r>
                        <a:rPr lang="en-US" sz="1400" dirty="0" smtClean="0"/>
                        <a:t>10</a:t>
                      </a:r>
                      <a:endParaRPr lang="en-US" sz="1400" dirty="0"/>
                    </a:p>
                  </a:txBody>
                  <a:tcPr/>
                </a:tc>
                <a:tc>
                  <a:txBody>
                    <a:bodyPr/>
                    <a:lstStyle/>
                    <a:p>
                      <a:r>
                        <a:rPr lang="en-US" sz="1400" dirty="0" smtClean="0"/>
                        <a:t>Outdoor LOS</a:t>
                      </a:r>
                      <a:endParaRPr lang="en-US" sz="1400" dirty="0"/>
                    </a:p>
                  </a:txBody>
                  <a:tcPr/>
                </a:tc>
                <a:tc>
                  <a:txBody>
                    <a:bodyPr/>
                    <a:lstStyle/>
                    <a:p>
                      <a:r>
                        <a:rPr lang="en-US" sz="1400" dirty="0" smtClean="0"/>
                        <a:t>51.41</a:t>
                      </a:r>
                      <a:endParaRPr lang="en-US" sz="1400" dirty="0"/>
                    </a:p>
                  </a:txBody>
                  <a:tcPr/>
                </a:tc>
              </a:tr>
              <a:tr h="310904">
                <a:tc>
                  <a:txBody>
                    <a:bodyPr/>
                    <a:lstStyle/>
                    <a:p>
                      <a:r>
                        <a:rPr lang="en-US" sz="1400" dirty="0" smtClean="0"/>
                        <a:t>900</a:t>
                      </a:r>
                      <a:endParaRPr lang="en-US" sz="1400" dirty="0"/>
                    </a:p>
                  </a:txBody>
                  <a:tcPr/>
                </a:tc>
                <a:tc>
                  <a:txBody>
                    <a:bodyPr/>
                    <a:lstStyle/>
                    <a:p>
                      <a:r>
                        <a:rPr lang="en-US" sz="1400" dirty="0" smtClean="0"/>
                        <a:t>30</a:t>
                      </a:r>
                      <a:endParaRPr lang="en-US" sz="1400" dirty="0"/>
                    </a:p>
                  </a:txBody>
                  <a:tcPr/>
                </a:tc>
                <a:tc>
                  <a:txBody>
                    <a:bodyPr/>
                    <a:lstStyle/>
                    <a:p>
                      <a:r>
                        <a:rPr lang="en-US" sz="1400" dirty="0" smtClean="0"/>
                        <a:t>Outdoor LOS</a:t>
                      </a:r>
                      <a:endParaRPr lang="en-US" sz="1400" dirty="0"/>
                    </a:p>
                  </a:txBody>
                  <a:tcPr/>
                </a:tc>
                <a:tc>
                  <a:txBody>
                    <a:bodyPr/>
                    <a:lstStyle/>
                    <a:p>
                      <a:r>
                        <a:rPr lang="en-US" sz="1400" dirty="0" smtClean="0"/>
                        <a:t>68</a:t>
                      </a:r>
                      <a:endParaRPr lang="en-US" sz="1400" dirty="0"/>
                    </a:p>
                  </a:txBody>
                  <a:tcPr/>
                </a:tc>
              </a:tr>
            </a:tbl>
          </a:graphicData>
        </a:graphic>
      </p:graphicFrame>
      <p:sp>
        <p:nvSpPr>
          <p:cNvPr id="5" name="Slide Number Placeholder 4"/>
          <p:cNvSpPr>
            <a:spLocks noGrp="1"/>
          </p:cNvSpPr>
          <p:nvPr>
            <p:ph type="sldNum" sz="quarter" idx="12"/>
          </p:nvPr>
        </p:nvSpPr>
        <p:spPr/>
        <p:txBody>
          <a:bodyPr/>
          <a:lstStyle/>
          <a:p>
            <a:r>
              <a:rPr lang="en-US" smtClean="0"/>
              <a:t>Slide </a:t>
            </a:r>
            <a:fld id="{3D7B28C0-BB67-4036-BA37-A1CE406089FA}" type="slidenum">
              <a:rPr lang="en-US" smtClean="0"/>
              <a:pPr/>
              <a:t>7</a:t>
            </a:fld>
            <a:endParaRPr lang="en-US"/>
          </a:p>
        </p:txBody>
      </p:sp>
      <p:sp>
        <p:nvSpPr>
          <p:cNvPr id="6" name="Date Placeholder 5"/>
          <p:cNvSpPr>
            <a:spLocks noGrp="1"/>
          </p:cNvSpPr>
          <p:nvPr>
            <p:ph type="dt" sz="half" idx="10"/>
          </p:nvPr>
        </p:nvSpPr>
        <p:spPr/>
        <p:txBody>
          <a:bodyPr/>
          <a:lstStyle/>
          <a:p>
            <a:r>
              <a:rPr lang="en-US" smtClean="0"/>
              <a:t>Jan  2013</a:t>
            </a:r>
            <a:endParaRPr lang="en-US" dirty="0"/>
          </a:p>
        </p:txBody>
      </p:sp>
      <p:sp>
        <p:nvSpPr>
          <p:cNvPr id="8" name="TextBox 7"/>
          <p:cNvSpPr txBox="1"/>
          <p:nvPr/>
        </p:nvSpPr>
        <p:spPr>
          <a:xfrm>
            <a:off x="533400" y="5257800"/>
            <a:ext cx="7848600" cy="1200329"/>
          </a:xfrm>
          <a:prstGeom prst="rect">
            <a:avLst/>
          </a:prstGeom>
          <a:noFill/>
        </p:spPr>
        <p:txBody>
          <a:bodyPr wrap="square" rtlCol="0">
            <a:spAutoFit/>
          </a:bodyPr>
          <a:lstStyle/>
          <a:p>
            <a:pPr>
              <a:buNone/>
            </a:pPr>
            <a:r>
              <a:rPr lang="en-US" dirty="0" smtClean="0"/>
              <a:t>Ref erences:</a:t>
            </a:r>
          </a:p>
          <a:p>
            <a:pPr>
              <a:buNone/>
            </a:pPr>
            <a:r>
              <a:rPr lang="en-US" dirty="0" smtClean="0"/>
              <a:t>ITU-R P.1411-6 “Propagation methods for the planning of short range outdoor radiocommunication systems and radio local area networks in the frequency  range 300 MHz  to  100 GHz” 02/2012</a:t>
            </a:r>
          </a:p>
          <a:p>
            <a:pPr>
              <a:buAutoNum type="arabicPeriod" startAt="2"/>
            </a:pPr>
            <a:r>
              <a:rPr lang="en-US" dirty="0" smtClean="0"/>
              <a:t>ITU-R P.1238-7 “Propagation data and prediction methods for the planning of indoor radiocommunication systems and radio local area networks in the frequency range 900 MHz to 100 GHz” 02/2012</a:t>
            </a:r>
          </a:p>
          <a:p>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685800"/>
            <a:ext cx="7620000" cy="1143000"/>
          </a:xfrm>
        </p:spPr>
        <p:txBody>
          <a:bodyPr/>
          <a:lstStyle/>
          <a:p>
            <a:r>
              <a:rPr lang="en-US" dirty="0" smtClean="0"/>
              <a:t>Received Power and SNR Margin</a:t>
            </a:r>
            <a:endParaRPr lang="en-US" dirty="0"/>
          </a:p>
        </p:txBody>
      </p:sp>
      <p:sp>
        <p:nvSpPr>
          <p:cNvPr id="4" name="TextBox 3"/>
          <p:cNvSpPr txBox="1"/>
          <p:nvPr/>
        </p:nvSpPr>
        <p:spPr>
          <a:xfrm>
            <a:off x="1066800" y="1600200"/>
            <a:ext cx="7010400" cy="1815882"/>
          </a:xfrm>
          <a:prstGeom prst="rect">
            <a:avLst/>
          </a:prstGeom>
          <a:noFill/>
        </p:spPr>
        <p:txBody>
          <a:bodyPr wrap="square" rtlCol="0">
            <a:spAutoFit/>
          </a:bodyPr>
          <a:lstStyle/>
          <a:p>
            <a:pPr algn="ctr"/>
            <a:r>
              <a:rPr lang="en-US" sz="1600" b="1" u="sng" dirty="0" smtClean="0"/>
              <a:t>2400 MHz</a:t>
            </a:r>
          </a:p>
          <a:p>
            <a:pPr algn="ctr"/>
            <a:r>
              <a:rPr lang="en-US" sz="1600" dirty="0" smtClean="0"/>
              <a:t>Noise at 5 MHz Bandwidth = -107 dBm</a:t>
            </a:r>
          </a:p>
          <a:p>
            <a:pPr algn="ctr"/>
            <a:r>
              <a:rPr lang="en-US" sz="1600" dirty="0" smtClean="0"/>
              <a:t>Noise Figure = 15 dB</a:t>
            </a:r>
          </a:p>
          <a:p>
            <a:pPr algn="ctr"/>
            <a:r>
              <a:rPr lang="en-US" sz="1600" dirty="0" smtClean="0"/>
              <a:t>TotalNoise  = -92 dBm</a:t>
            </a:r>
          </a:p>
          <a:p>
            <a:pPr algn="ctr"/>
            <a:endParaRPr lang="en-US" sz="1600" dirty="0" smtClean="0"/>
          </a:p>
          <a:p>
            <a:pPr algn="ctr"/>
            <a:endParaRPr lang="en-US" sz="1600" dirty="0" smtClean="0"/>
          </a:p>
          <a:p>
            <a:pPr algn="ctr"/>
            <a:r>
              <a:rPr lang="en-US" sz="1600" dirty="0" smtClean="0"/>
              <a:t>Rx  Power at Receiver = 7 dBm – 84 dB = -77 dBm (15 dB Margin for SNR)</a:t>
            </a:r>
          </a:p>
        </p:txBody>
      </p:sp>
      <p:sp>
        <p:nvSpPr>
          <p:cNvPr id="5" name="TextBox 4"/>
          <p:cNvSpPr txBox="1"/>
          <p:nvPr/>
        </p:nvSpPr>
        <p:spPr>
          <a:xfrm>
            <a:off x="1219200" y="3988475"/>
            <a:ext cx="7010400" cy="1569660"/>
          </a:xfrm>
          <a:prstGeom prst="rect">
            <a:avLst/>
          </a:prstGeom>
          <a:noFill/>
        </p:spPr>
        <p:txBody>
          <a:bodyPr wrap="square" rtlCol="0">
            <a:spAutoFit/>
          </a:bodyPr>
          <a:lstStyle/>
          <a:p>
            <a:pPr algn="ctr"/>
            <a:r>
              <a:rPr lang="en-US" sz="1600" b="1" u="sng" dirty="0" smtClean="0"/>
              <a:t>900 MHz</a:t>
            </a:r>
          </a:p>
          <a:p>
            <a:pPr algn="ctr"/>
            <a:r>
              <a:rPr lang="en-US" sz="1600" dirty="0" smtClean="0"/>
              <a:t>Noise at 5 MHz Bandwidth = -107 dBm</a:t>
            </a:r>
          </a:p>
          <a:p>
            <a:pPr algn="ctr"/>
            <a:r>
              <a:rPr lang="en-US" sz="1600" dirty="0" smtClean="0"/>
              <a:t>Noise Figure = 15 dB</a:t>
            </a:r>
          </a:p>
          <a:p>
            <a:pPr algn="ctr"/>
            <a:r>
              <a:rPr lang="en-US" sz="1600" dirty="0" smtClean="0"/>
              <a:t>TotalNoise  = -92 dBm</a:t>
            </a:r>
          </a:p>
          <a:p>
            <a:pPr algn="ctr"/>
            <a:endParaRPr lang="en-US" sz="1600" dirty="0" smtClean="0"/>
          </a:p>
          <a:p>
            <a:pPr algn="ctr"/>
            <a:r>
              <a:rPr lang="en-US" sz="1600" dirty="0" smtClean="0"/>
              <a:t>Rx  Power at Receiver = 7 dBm – 76 dB = - 69dBm (23 dB Margin for SNR)</a:t>
            </a:r>
          </a:p>
        </p:txBody>
      </p:sp>
      <p:sp>
        <p:nvSpPr>
          <p:cNvPr id="6" name="Slide Number Placeholder 5"/>
          <p:cNvSpPr>
            <a:spLocks noGrp="1"/>
          </p:cNvSpPr>
          <p:nvPr>
            <p:ph type="sldNum" sz="quarter" idx="12"/>
          </p:nvPr>
        </p:nvSpPr>
        <p:spPr/>
        <p:txBody>
          <a:bodyPr/>
          <a:lstStyle/>
          <a:p>
            <a:r>
              <a:rPr lang="en-US" smtClean="0"/>
              <a:t>Slide </a:t>
            </a:r>
            <a:fld id="{3D7B28C0-BB67-4036-BA37-A1CE406089FA}" type="slidenum">
              <a:rPr lang="en-US" smtClean="0"/>
              <a:pPr/>
              <a:t>8</a:t>
            </a:fld>
            <a:endParaRPr lang="en-US"/>
          </a:p>
        </p:txBody>
      </p:sp>
      <p:sp>
        <p:nvSpPr>
          <p:cNvPr id="7" name="Date Placeholder 6"/>
          <p:cNvSpPr>
            <a:spLocks noGrp="1"/>
          </p:cNvSpPr>
          <p:nvPr>
            <p:ph type="dt" sz="half" idx="10"/>
          </p:nvPr>
        </p:nvSpPr>
        <p:spPr/>
        <p:txBody>
          <a:bodyPr/>
          <a:lstStyle/>
          <a:p>
            <a:r>
              <a:rPr lang="en-US" smtClean="0"/>
              <a:t>Jan  2013</a:t>
            </a: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620000" cy="1143000"/>
          </a:xfrm>
        </p:spPr>
        <p:txBody>
          <a:bodyPr/>
          <a:lstStyle/>
          <a:p>
            <a:r>
              <a:rPr lang="en-US" dirty="0" smtClean="0"/>
              <a:t>PHY Power Consumption</a:t>
            </a:r>
            <a:endParaRPr lang="en-US" dirty="0"/>
          </a:p>
        </p:txBody>
      </p:sp>
      <p:sp>
        <p:nvSpPr>
          <p:cNvPr id="3" name="Content Placeholder 2"/>
          <p:cNvSpPr>
            <a:spLocks noGrp="1"/>
          </p:cNvSpPr>
          <p:nvPr>
            <p:ph idx="1"/>
          </p:nvPr>
        </p:nvSpPr>
        <p:spPr/>
        <p:txBody>
          <a:bodyPr>
            <a:normAutofit fontScale="62500" lnSpcReduction="20000"/>
          </a:bodyPr>
          <a:lstStyle/>
          <a:p>
            <a:pPr>
              <a:buFont typeface="Wingdings" pitchFamily="2" charset="2"/>
              <a:buChar char="q"/>
            </a:pPr>
            <a:r>
              <a:rPr lang="en-US" dirty="0" smtClean="0"/>
              <a:t>As this is primarily a PHY amendment, only active Power should be considered</a:t>
            </a:r>
          </a:p>
          <a:p>
            <a:pPr>
              <a:buFont typeface="Wingdings" pitchFamily="2" charset="2"/>
              <a:buChar char="q"/>
            </a:pPr>
            <a:endParaRPr lang="en-US" dirty="0" smtClean="0"/>
          </a:p>
          <a:p>
            <a:pPr>
              <a:buFont typeface="Wingdings" pitchFamily="2" charset="2"/>
              <a:buChar char="q"/>
            </a:pPr>
            <a:r>
              <a:rPr lang="en-US" dirty="0" smtClean="0"/>
              <a:t>Active Power in Rx differs from state to state</a:t>
            </a:r>
          </a:p>
          <a:p>
            <a:pPr>
              <a:buFont typeface="Wingdings" pitchFamily="2" charset="2"/>
              <a:buChar char="q"/>
            </a:pPr>
            <a:r>
              <a:rPr lang="en-US" dirty="0" smtClean="0"/>
              <a:t>Active Power in Tx is dependent on EIRP</a:t>
            </a:r>
          </a:p>
          <a:p>
            <a:pPr>
              <a:buFont typeface="Wingdings" pitchFamily="2" charset="2"/>
              <a:buChar char="q"/>
            </a:pPr>
            <a:endParaRPr lang="en-US" dirty="0" smtClean="0"/>
          </a:p>
          <a:p>
            <a:pPr>
              <a:buFont typeface="Wingdings" pitchFamily="2" charset="2"/>
              <a:buChar char="q"/>
            </a:pPr>
            <a:r>
              <a:rPr lang="en-US" dirty="0" smtClean="0"/>
              <a:t>Active Power for Rx for each state should be less than 15 mW</a:t>
            </a:r>
          </a:p>
          <a:p>
            <a:pPr lvl="1">
              <a:buFont typeface="Arial" pitchFamily="34" charset="0"/>
              <a:buChar char="•"/>
            </a:pPr>
            <a:r>
              <a:rPr lang="en-US" dirty="0" smtClean="0"/>
              <a:t>Power consumption with 0 bytes payload length</a:t>
            </a:r>
          </a:p>
          <a:p>
            <a:pPr lvl="1">
              <a:buFont typeface="Arial" pitchFamily="34" charset="0"/>
              <a:buChar char="•"/>
            </a:pPr>
            <a:r>
              <a:rPr lang="en-US" dirty="0" smtClean="0"/>
              <a:t>Power consumption with 20 bytes payload length</a:t>
            </a:r>
          </a:p>
          <a:p>
            <a:pPr lvl="1">
              <a:buFont typeface="Arial" pitchFamily="34" charset="0"/>
              <a:buChar char="•"/>
            </a:pPr>
            <a:r>
              <a:rPr lang="en-US" dirty="0" smtClean="0"/>
              <a:t>All Receiver Power should be measured at Rx Sensitivity</a:t>
            </a:r>
          </a:p>
          <a:p>
            <a:pPr>
              <a:buFont typeface="Wingdings" pitchFamily="2" charset="2"/>
              <a:buChar char="q"/>
            </a:pPr>
            <a:endParaRPr lang="en-US" dirty="0" smtClean="0"/>
          </a:p>
          <a:p>
            <a:pPr>
              <a:buFont typeface="Wingdings" pitchFamily="2" charset="2"/>
              <a:buChar char="q"/>
            </a:pPr>
            <a:r>
              <a:rPr lang="en-US" dirty="0" smtClean="0"/>
              <a:t>Active Power for Tx for a given EIRP  &lt; 15 mW</a:t>
            </a:r>
          </a:p>
          <a:p>
            <a:pPr lvl="1">
              <a:buFont typeface="Arial" pitchFamily="34" charset="0"/>
              <a:buChar char="•"/>
            </a:pPr>
            <a:r>
              <a:rPr lang="en-US" dirty="0" smtClean="0"/>
              <a:t>Power consumption for all data rates @ 7 dBm transmit Power</a:t>
            </a:r>
          </a:p>
          <a:p>
            <a:endParaRPr lang="en-US" dirty="0" smtClean="0"/>
          </a:p>
          <a:p>
            <a:pPr lvl="1"/>
            <a:endParaRPr lang="en-US" dirty="0" smtClean="0"/>
          </a:p>
          <a:p>
            <a:pPr lvl="1"/>
            <a:endParaRPr lang="en-US" dirty="0"/>
          </a:p>
        </p:txBody>
      </p:sp>
      <p:sp>
        <p:nvSpPr>
          <p:cNvPr id="4" name="Slide Number Placeholder 3"/>
          <p:cNvSpPr>
            <a:spLocks noGrp="1"/>
          </p:cNvSpPr>
          <p:nvPr>
            <p:ph type="sldNum" sz="quarter" idx="12"/>
          </p:nvPr>
        </p:nvSpPr>
        <p:spPr/>
        <p:txBody>
          <a:bodyPr/>
          <a:lstStyle/>
          <a:p>
            <a:r>
              <a:rPr lang="en-US" smtClean="0"/>
              <a:t>Slide </a:t>
            </a:r>
            <a:fld id="{3D7B28C0-BB67-4036-BA37-A1CE406089FA}" type="slidenum">
              <a:rPr lang="en-US" smtClean="0"/>
              <a:pPr/>
              <a:t>9</a:t>
            </a:fld>
            <a:endParaRPr lang="en-US"/>
          </a:p>
        </p:txBody>
      </p:sp>
      <p:sp>
        <p:nvSpPr>
          <p:cNvPr id="5" name="Date Placeholder 4"/>
          <p:cNvSpPr>
            <a:spLocks noGrp="1"/>
          </p:cNvSpPr>
          <p:nvPr>
            <p:ph type="dt" sz="half" idx="10"/>
          </p:nvPr>
        </p:nvSpPr>
        <p:spPr/>
        <p:txBody>
          <a:bodyPr/>
          <a:lstStyle/>
          <a:p>
            <a:r>
              <a:rPr lang="en-US" smtClean="0"/>
              <a:t>Jan  2013</a:t>
            </a:r>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11713</TotalTime>
  <Words>700</Words>
  <Application>Microsoft Office PowerPoint</Application>
  <PresentationFormat>On-screen Show (4:3)</PresentationFormat>
  <Paragraphs>188</Paragraphs>
  <Slides>11</Slides>
  <Notes>1</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Slide 1</vt:lpstr>
      <vt:lpstr>Considerations of parameters for  ULP</vt:lpstr>
      <vt:lpstr>Objective </vt:lpstr>
      <vt:lpstr>Application Matrix</vt:lpstr>
      <vt:lpstr>Comments on Data rate and Range</vt:lpstr>
      <vt:lpstr>Other Considerations for Low Power</vt:lpstr>
      <vt:lpstr>Path Loss Component</vt:lpstr>
      <vt:lpstr>Received Power and SNR Margin</vt:lpstr>
      <vt:lpstr>PHY Power Consumption</vt:lpstr>
      <vt:lpstr>Review of Applications</vt:lpstr>
      <vt:lpstr>Summary</vt:lpstr>
    </vt:vector>
  </TitlesOfParts>
  <Company>BUPT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Contribution</dc:title>
  <dc:subject>IEEE 802.15.4q</dc:subject>
  <dc:creator>Kiran Bynam</dc:creator>
  <cp:keywords/>
  <dc:description>None</dc:description>
  <cp:lastModifiedBy>kiran.bynam</cp:lastModifiedBy>
  <cp:revision>388</cp:revision>
  <cp:lastPrinted>1998-02-10T13:28:06Z</cp:lastPrinted>
  <dcterms:created xsi:type="dcterms:W3CDTF">1999-11-08T18:59:45Z</dcterms:created>
  <dcterms:modified xsi:type="dcterms:W3CDTF">2013-01-17T15:31:45Z</dcterms:modified>
  <cp:contentStatus>Final</cp:contentStatus>
</cp:coreProperties>
</file>