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Default Extension="png" ContentType="image/png"/>
  <Default Extension="bin" ContentType="application/vnd.openxmlformats-officedocument.oleObject"/>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0" r:id="rId2"/>
  </p:sldMasterIdLst>
  <p:notesMasterIdLst>
    <p:notesMasterId r:id="rId17"/>
  </p:notesMasterIdLst>
  <p:handoutMasterIdLst>
    <p:handoutMasterId r:id="rId18"/>
  </p:handoutMasterIdLst>
  <p:sldIdLst>
    <p:sldId id="259" r:id="rId3"/>
    <p:sldId id="260" r:id="rId4"/>
    <p:sldId id="261" r:id="rId5"/>
    <p:sldId id="262" r:id="rId6"/>
    <p:sldId id="263" r:id="rId7"/>
    <p:sldId id="264" r:id="rId8"/>
    <p:sldId id="265" r:id="rId9"/>
    <p:sldId id="267" r:id="rId10"/>
    <p:sldId id="266" r:id="rId11"/>
    <p:sldId id="270" r:id="rId12"/>
    <p:sldId id="269" r:id="rId13"/>
    <p:sldId id="268" r:id="rId14"/>
    <p:sldId id="271" r:id="rId15"/>
    <p:sldId id="272" r:id="rId16"/>
  </p:sldIdLst>
  <p:sldSz cx="9144000" cy="6858000" type="screen4x3"/>
  <p:notesSz cx="9280525" cy="693420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showPr>
  <p:clrMru>
    <a:srgbClr val="FF00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918" autoAdjust="0"/>
    <p:restoredTop sz="90929"/>
  </p:normalViewPr>
  <p:slideViewPr>
    <p:cSldViewPr>
      <p:cViewPr>
        <p:scale>
          <a:sx n="128" d="100"/>
          <a:sy n="128" d="100"/>
        </p:scale>
        <p:origin x="-1764" y="12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14" d="100"/>
          <a:sy n="114" d="100"/>
        </p:scale>
        <p:origin x="-474" y="-96"/>
      </p:cViewPr>
      <p:guideLst>
        <p:guide orient="horz" pos="2184"/>
        <p:guide pos="2923"/>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oleObject" Target="file:///C:\Users\Marco%20Hernandez\Documents\Downloads\15-13-0058-00-0008-candidate-link-curve-snr-per.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en-US"/>
  <c:chart>
    <c:plotArea>
      <c:layout/>
      <c:scatterChart>
        <c:scatterStyle val="lineMarker"/>
        <c:ser>
          <c:idx val="0"/>
          <c:order val="0"/>
          <c:tx>
            <c:strRef>
              <c:f>Sheet1!$K$1</c:f>
              <c:strCache>
                <c:ptCount val="1"/>
                <c:pt idx="0">
                  <c:v>BPSK(1/2)</c:v>
                </c:pt>
              </c:strCache>
            </c:strRef>
          </c:tx>
          <c:marker>
            <c:symbol val="none"/>
          </c:marker>
          <c:xVal>
            <c:numRef>
              <c:f>Sheet1!$B$2:$B$34</c:f>
              <c:numCache>
                <c:formatCode>General</c:formatCode>
                <c:ptCount val="33"/>
                <c:pt idx="0">
                  <c:v>-3</c:v>
                </c:pt>
                <c:pt idx="1">
                  <c:v>-2.5</c:v>
                </c:pt>
                <c:pt idx="2">
                  <c:v>-2</c:v>
                </c:pt>
                <c:pt idx="3">
                  <c:v>-1.5</c:v>
                </c:pt>
                <c:pt idx="4">
                  <c:v>-1</c:v>
                </c:pt>
                <c:pt idx="5">
                  <c:v>-0.5</c:v>
                </c:pt>
                <c:pt idx="6">
                  <c:v>0</c:v>
                </c:pt>
                <c:pt idx="7">
                  <c:v>0.5</c:v>
                </c:pt>
                <c:pt idx="8">
                  <c:v>1</c:v>
                </c:pt>
                <c:pt idx="9">
                  <c:v>1.5</c:v>
                </c:pt>
                <c:pt idx="10">
                  <c:v>2</c:v>
                </c:pt>
                <c:pt idx="11">
                  <c:v>2.5</c:v>
                </c:pt>
                <c:pt idx="12">
                  <c:v>3</c:v>
                </c:pt>
                <c:pt idx="13">
                  <c:v>3.5</c:v>
                </c:pt>
                <c:pt idx="14">
                  <c:v>4</c:v>
                </c:pt>
                <c:pt idx="15">
                  <c:v>4.5</c:v>
                </c:pt>
                <c:pt idx="16">
                  <c:v>5</c:v>
                </c:pt>
                <c:pt idx="17">
                  <c:v>5.5</c:v>
                </c:pt>
                <c:pt idx="18">
                  <c:v>6</c:v>
                </c:pt>
                <c:pt idx="19">
                  <c:v>6.5</c:v>
                </c:pt>
                <c:pt idx="20">
                  <c:v>7</c:v>
                </c:pt>
                <c:pt idx="21">
                  <c:v>7.5</c:v>
                </c:pt>
                <c:pt idx="22">
                  <c:v>8</c:v>
                </c:pt>
                <c:pt idx="23">
                  <c:v>8.5</c:v>
                </c:pt>
                <c:pt idx="24">
                  <c:v>9</c:v>
                </c:pt>
                <c:pt idx="25">
                  <c:v>9.5</c:v>
                </c:pt>
                <c:pt idx="26">
                  <c:v>10</c:v>
                </c:pt>
                <c:pt idx="27">
                  <c:v>10.5</c:v>
                </c:pt>
                <c:pt idx="28">
                  <c:v>11</c:v>
                </c:pt>
                <c:pt idx="29">
                  <c:v>11.5</c:v>
                </c:pt>
                <c:pt idx="30">
                  <c:v>12</c:v>
                </c:pt>
                <c:pt idx="31">
                  <c:v>12.5</c:v>
                </c:pt>
                <c:pt idx="32">
                  <c:v>13</c:v>
                </c:pt>
              </c:numCache>
            </c:numRef>
          </c:xVal>
          <c:yVal>
            <c:numRef>
              <c:f>Sheet1!$K$2:$K$30</c:f>
              <c:numCache>
                <c:formatCode>General</c:formatCode>
                <c:ptCount val="29"/>
                <c:pt idx="1">
                  <c:v>1</c:v>
                </c:pt>
                <c:pt idx="2" formatCode="0.00E+00">
                  <c:v>0.98570285942811409</c:v>
                </c:pt>
                <c:pt idx="3" formatCode="0.00E+00">
                  <c:v>0.85702859428114309</c:v>
                </c:pt>
                <c:pt idx="4" formatCode="0.00E+00">
                  <c:v>0.55968806238752211</c:v>
                </c:pt>
                <c:pt idx="5" formatCode="0.00E+00">
                  <c:v>0.23655268946210703</c:v>
                </c:pt>
                <c:pt idx="6" formatCode="0.00E+00">
                  <c:v>7.7784443111377707E-2</c:v>
                </c:pt>
                <c:pt idx="7" formatCode="0.00E+00">
                  <c:v>1.9396120775844801E-2</c:v>
                </c:pt>
                <c:pt idx="8" formatCode="0.00E+00">
                  <c:v>5.1832084573539914E-3</c:v>
                </c:pt>
                <c:pt idx="9" formatCode="0.00E+00">
                  <c:v>8.6006488806383223E-4</c:v>
                </c:pt>
                <c:pt idx="10" formatCode="0.00E+00">
                  <c:v>1.3900510878181904E-4</c:v>
                </c:pt>
              </c:numCache>
            </c:numRef>
          </c:yVal>
        </c:ser>
        <c:ser>
          <c:idx val="8"/>
          <c:order val="1"/>
          <c:tx>
            <c:strRef>
              <c:f>Sheet1!$L$1</c:f>
              <c:strCache>
                <c:ptCount val="1"/>
                <c:pt idx="0">
                  <c:v>BPSK(3/4)</c:v>
                </c:pt>
              </c:strCache>
            </c:strRef>
          </c:tx>
          <c:marker>
            <c:symbol val="none"/>
          </c:marker>
          <c:xVal>
            <c:numRef>
              <c:f>Sheet1!$C$2:$C$34</c:f>
              <c:numCache>
                <c:formatCode>General</c:formatCode>
                <c:ptCount val="33"/>
                <c:pt idx="0">
                  <c:v>-1.24</c:v>
                </c:pt>
                <c:pt idx="1">
                  <c:v>-0.74000000000000032</c:v>
                </c:pt>
                <c:pt idx="2">
                  <c:v>-0.24000000000000021</c:v>
                </c:pt>
                <c:pt idx="3">
                  <c:v>0.2599999999999999</c:v>
                </c:pt>
                <c:pt idx="4">
                  <c:v>0.7599999999999999</c:v>
                </c:pt>
                <c:pt idx="5">
                  <c:v>1.2599999999999996</c:v>
                </c:pt>
                <c:pt idx="6">
                  <c:v>1.7599999999999998</c:v>
                </c:pt>
                <c:pt idx="7">
                  <c:v>2.2599999999999998</c:v>
                </c:pt>
                <c:pt idx="8">
                  <c:v>2.7600000000000002</c:v>
                </c:pt>
                <c:pt idx="9">
                  <c:v>3.2600000000000002</c:v>
                </c:pt>
                <c:pt idx="10">
                  <c:v>3.7600000000000002</c:v>
                </c:pt>
                <c:pt idx="11">
                  <c:v>4.26</c:v>
                </c:pt>
                <c:pt idx="12">
                  <c:v>4.76</c:v>
                </c:pt>
                <c:pt idx="13">
                  <c:v>5.26</c:v>
                </c:pt>
                <c:pt idx="14">
                  <c:v>5.76</c:v>
                </c:pt>
                <c:pt idx="15">
                  <c:v>6.26</c:v>
                </c:pt>
                <c:pt idx="16">
                  <c:v>6.76</c:v>
                </c:pt>
                <c:pt idx="17">
                  <c:v>7.26</c:v>
                </c:pt>
                <c:pt idx="18">
                  <c:v>7.76</c:v>
                </c:pt>
                <c:pt idx="19">
                  <c:v>8.26</c:v>
                </c:pt>
                <c:pt idx="20">
                  <c:v>8.76</c:v>
                </c:pt>
                <c:pt idx="21">
                  <c:v>9.26</c:v>
                </c:pt>
                <c:pt idx="22">
                  <c:v>9.76</c:v>
                </c:pt>
                <c:pt idx="23">
                  <c:v>10.26</c:v>
                </c:pt>
                <c:pt idx="24">
                  <c:v>10.76</c:v>
                </c:pt>
                <c:pt idx="25">
                  <c:v>11.26</c:v>
                </c:pt>
                <c:pt idx="26">
                  <c:v>11.76</c:v>
                </c:pt>
                <c:pt idx="27">
                  <c:v>12.26</c:v>
                </c:pt>
                <c:pt idx="28">
                  <c:v>12.76</c:v>
                </c:pt>
                <c:pt idx="29">
                  <c:v>13.260000000000002</c:v>
                </c:pt>
                <c:pt idx="30">
                  <c:v>13.760000000000002</c:v>
                </c:pt>
                <c:pt idx="31">
                  <c:v>14.260000000000002</c:v>
                </c:pt>
                <c:pt idx="32">
                  <c:v>14.760000000000002</c:v>
                </c:pt>
              </c:numCache>
            </c:numRef>
          </c:xVal>
          <c:yVal>
            <c:numRef>
              <c:f>Sheet1!$L$2:$L$14</c:f>
              <c:numCache>
                <c:formatCode>General</c:formatCode>
                <c:ptCount val="13"/>
                <c:pt idx="3">
                  <c:v>1</c:v>
                </c:pt>
                <c:pt idx="4" formatCode="0.00E+00">
                  <c:v>0.97799999999999998</c:v>
                </c:pt>
                <c:pt idx="5" formatCode="0.00E+00">
                  <c:v>0.80700000000000005</c:v>
                </c:pt>
                <c:pt idx="6" formatCode="0.00E+00">
                  <c:v>0.44600000000000006</c:v>
                </c:pt>
                <c:pt idx="7" formatCode="0.00E+00">
                  <c:v>0.16100000000000003</c:v>
                </c:pt>
                <c:pt idx="8" formatCode="0.00E+00">
                  <c:v>4.830000000000001E-2</c:v>
                </c:pt>
                <c:pt idx="9" formatCode="0.00E+00">
                  <c:v>1.1800000000000003E-2</c:v>
                </c:pt>
                <c:pt idx="10" formatCode="0.00E+00">
                  <c:v>2.5100000000000005E-3</c:v>
                </c:pt>
                <c:pt idx="11" formatCode="0.00E+00">
                  <c:v>5.0300000000000008E-4</c:v>
                </c:pt>
                <c:pt idx="12" formatCode="0.00E+00">
                  <c:v>8.0000000000000034E-5</c:v>
                </c:pt>
              </c:numCache>
            </c:numRef>
          </c:yVal>
        </c:ser>
        <c:ser>
          <c:idx val="1"/>
          <c:order val="2"/>
          <c:tx>
            <c:strRef>
              <c:f>Sheet1!$M$1</c:f>
              <c:strCache>
                <c:ptCount val="1"/>
                <c:pt idx="0">
                  <c:v>QPSK(1/2)</c:v>
                </c:pt>
              </c:strCache>
            </c:strRef>
          </c:tx>
          <c:marker>
            <c:symbol val="none"/>
          </c:marker>
          <c:xVal>
            <c:numRef>
              <c:f>Sheet1!$A$2:$A$30</c:f>
              <c:numCache>
                <c:formatCode>General</c:formatCode>
                <c:ptCount val="29"/>
                <c:pt idx="0">
                  <c:v>0</c:v>
                </c:pt>
                <c:pt idx="1">
                  <c:v>0.5</c:v>
                </c:pt>
                <c:pt idx="2">
                  <c:v>1</c:v>
                </c:pt>
                <c:pt idx="3">
                  <c:v>1.5</c:v>
                </c:pt>
                <c:pt idx="4">
                  <c:v>2</c:v>
                </c:pt>
                <c:pt idx="5">
                  <c:v>2.5</c:v>
                </c:pt>
                <c:pt idx="6">
                  <c:v>3</c:v>
                </c:pt>
                <c:pt idx="7">
                  <c:v>3.5</c:v>
                </c:pt>
                <c:pt idx="8">
                  <c:v>4</c:v>
                </c:pt>
                <c:pt idx="9">
                  <c:v>4.5</c:v>
                </c:pt>
                <c:pt idx="10">
                  <c:v>5</c:v>
                </c:pt>
                <c:pt idx="11">
                  <c:v>5.5</c:v>
                </c:pt>
                <c:pt idx="12">
                  <c:v>6</c:v>
                </c:pt>
                <c:pt idx="13">
                  <c:v>6.5</c:v>
                </c:pt>
                <c:pt idx="14">
                  <c:v>7</c:v>
                </c:pt>
                <c:pt idx="15">
                  <c:v>7.5</c:v>
                </c:pt>
                <c:pt idx="16">
                  <c:v>8</c:v>
                </c:pt>
                <c:pt idx="17">
                  <c:v>8.5</c:v>
                </c:pt>
                <c:pt idx="18">
                  <c:v>9</c:v>
                </c:pt>
                <c:pt idx="19">
                  <c:v>9.5</c:v>
                </c:pt>
                <c:pt idx="20">
                  <c:v>10</c:v>
                </c:pt>
                <c:pt idx="21">
                  <c:v>10.5</c:v>
                </c:pt>
                <c:pt idx="22">
                  <c:v>11</c:v>
                </c:pt>
                <c:pt idx="23">
                  <c:v>11.5</c:v>
                </c:pt>
                <c:pt idx="24">
                  <c:v>12</c:v>
                </c:pt>
                <c:pt idx="25">
                  <c:v>12.5</c:v>
                </c:pt>
                <c:pt idx="26">
                  <c:v>13</c:v>
                </c:pt>
                <c:pt idx="27">
                  <c:v>13.5</c:v>
                </c:pt>
                <c:pt idx="28">
                  <c:v>14</c:v>
                </c:pt>
              </c:numCache>
            </c:numRef>
          </c:xVal>
          <c:yVal>
            <c:numRef>
              <c:f>Sheet1!$M$2:$M$30</c:f>
              <c:numCache>
                <c:formatCode>General</c:formatCode>
                <c:ptCount val="29"/>
                <c:pt idx="1">
                  <c:v>1</c:v>
                </c:pt>
                <c:pt idx="2" formatCode="0.00E+00">
                  <c:v>0.98840231953609192</c:v>
                </c:pt>
                <c:pt idx="3" formatCode="0.00E+00">
                  <c:v>0.86342731453709209</c:v>
                </c:pt>
                <c:pt idx="4" formatCode="0.00E+00">
                  <c:v>0.5498900219956</c:v>
                </c:pt>
                <c:pt idx="5" formatCode="0.00E+00">
                  <c:v>0.23685262947410496</c:v>
                </c:pt>
                <c:pt idx="6" formatCode="0.00E+00">
                  <c:v>7.178564287142572E-2</c:v>
                </c:pt>
                <c:pt idx="7" formatCode="0.00E+00">
                  <c:v>2.1195760847830401E-2</c:v>
                </c:pt>
                <c:pt idx="8" formatCode="0.00E+00">
                  <c:v>4.2776671890220625E-3</c:v>
                </c:pt>
                <c:pt idx="9" formatCode="0.00E+00">
                  <c:v>9.2070958449561513E-4</c:v>
                </c:pt>
                <c:pt idx="10" formatCode="0.00E+00">
                  <c:v>1.3997508166368008E-4</c:v>
                </c:pt>
              </c:numCache>
            </c:numRef>
          </c:yVal>
        </c:ser>
        <c:ser>
          <c:idx val="2"/>
          <c:order val="3"/>
          <c:tx>
            <c:strRef>
              <c:f>Sheet1!$N$1</c:f>
              <c:strCache>
                <c:ptCount val="1"/>
                <c:pt idx="0">
                  <c:v>QPSK(3/4)</c:v>
                </c:pt>
              </c:strCache>
            </c:strRef>
          </c:tx>
          <c:marker>
            <c:symbol val="none"/>
          </c:marker>
          <c:xVal>
            <c:numRef>
              <c:f>Sheet1!$D$2:$D$34</c:f>
              <c:numCache>
                <c:formatCode>General</c:formatCode>
                <c:ptCount val="33"/>
                <c:pt idx="0">
                  <c:v>1.7600000000000002</c:v>
                </c:pt>
                <c:pt idx="1">
                  <c:v>2.2599999999999998</c:v>
                </c:pt>
                <c:pt idx="2">
                  <c:v>2.7600000000000002</c:v>
                </c:pt>
                <c:pt idx="3">
                  <c:v>3.2600000000000002</c:v>
                </c:pt>
                <c:pt idx="4">
                  <c:v>3.7600000000000002</c:v>
                </c:pt>
                <c:pt idx="5">
                  <c:v>4.26</c:v>
                </c:pt>
                <c:pt idx="6">
                  <c:v>4.76</c:v>
                </c:pt>
                <c:pt idx="7">
                  <c:v>5.26</c:v>
                </c:pt>
                <c:pt idx="8">
                  <c:v>5.76</c:v>
                </c:pt>
                <c:pt idx="9">
                  <c:v>6.26</c:v>
                </c:pt>
                <c:pt idx="10">
                  <c:v>6.76</c:v>
                </c:pt>
                <c:pt idx="11">
                  <c:v>7.26</c:v>
                </c:pt>
                <c:pt idx="12">
                  <c:v>7.76</c:v>
                </c:pt>
                <c:pt idx="13">
                  <c:v>8.26</c:v>
                </c:pt>
                <c:pt idx="14">
                  <c:v>8.76</c:v>
                </c:pt>
                <c:pt idx="15">
                  <c:v>9.26</c:v>
                </c:pt>
                <c:pt idx="16">
                  <c:v>9.76</c:v>
                </c:pt>
                <c:pt idx="17">
                  <c:v>10.26</c:v>
                </c:pt>
                <c:pt idx="18">
                  <c:v>10.76</c:v>
                </c:pt>
                <c:pt idx="19">
                  <c:v>11.26</c:v>
                </c:pt>
                <c:pt idx="20">
                  <c:v>11.76</c:v>
                </c:pt>
                <c:pt idx="21">
                  <c:v>12.26</c:v>
                </c:pt>
                <c:pt idx="22">
                  <c:v>12.76</c:v>
                </c:pt>
                <c:pt idx="23">
                  <c:v>13.26</c:v>
                </c:pt>
                <c:pt idx="24">
                  <c:v>13.76</c:v>
                </c:pt>
                <c:pt idx="25">
                  <c:v>14.26</c:v>
                </c:pt>
                <c:pt idx="26">
                  <c:v>14.76</c:v>
                </c:pt>
                <c:pt idx="27">
                  <c:v>15.26</c:v>
                </c:pt>
                <c:pt idx="28">
                  <c:v>15.76</c:v>
                </c:pt>
                <c:pt idx="29">
                  <c:v>16.260000000000002</c:v>
                </c:pt>
                <c:pt idx="30">
                  <c:v>16.760000000000002</c:v>
                </c:pt>
                <c:pt idx="31">
                  <c:v>17.260000000000002</c:v>
                </c:pt>
                <c:pt idx="32">
                  <c:v>17.760000000000002</c:v>
                </c:pt>
              </c:numCache>
            </c:numRef>
          </c:xVal>
          <c:yVal>
            <c:numRef>
              <c:f>Sheet1!$N$2:$N$30</c:f>
              <c:numCache>
                <c:formatCode>General</c:formatCode>
                <c:ptCount val="29"/>
                <c:pt idx="3">
                  <c:v>1</c:v>
                </c:pt>
                <c:pt idx="4" formatCode="0.00E+00">
                  <c:v>0.97799999999999998</c:v>
                </c:pt>
                <c:pt idx="5" formatCode="0.00E+00">
                  <c:v>0.80700000000000005</c:v>
                </c:pt>
                <c:pt idx="6" formatCode="0.00E+00">
                  <c:v>0.44600000000000006</c:v>
                </c:pt>
                <c:pt idx="7" formatCode="0.00E+00">
                  <c:v>0.16100000000000003</c:v>
                </c:pt>
                <c:pt idx="8" formatCode="0.00E+00">
                  <c:v>4.830000000000001E-2</c:v>
                </c:pt>
                <c:pt idx="9" formatCode="0.00E+00">
                  <c:v>1.1800000000000003E-2</c:v>
                </c:pt>
                <c:pt idx="10" formatCode="0.00E+00">
                  <c:v>2.5100000000000005E-3</c:v>
                </c:pt>
                <c:pt idx="11" formatCode="0.00E+00">
                  <c:v>5.0300000000000008E-4</c:v>
                </c:pt>
                <c:pt idx="12" formatCode="0.00E+00">
                  <c:v>8.0000000000000034E-5</c:v>
                </c:pt>
              </c:numCache>
            </c:numRef>
          </c:yVal>
        </c:ser>
        <c:ser>
          <c:idx val="3"/>
          <c:order val="4"/>
          <c:tx>
            <c:strRef>
              <c:f>Sheet1!$O$1</c:f>
              <c:strCache>
                <c:ptCount val="1"/>
                <c:pt idx="0">
                  <c:v>16QAM(1/2)</c:v>
                </c:pt>
              </c:strCache>
            </c:strRef>
          </c:tx>
          <c:marker>
            <c:symbol val="none"/>
          </c:marker>
          <c:xVal>
            <c:numRef>
              <c:f>Sheet1!$E$2:$E$34</c:f>
              <c:numCache>
                <c:formatCode>General</c:formatCode>
                <c:ptCount val="33"/>
                <c:pt idx="0">
                  <c:v>3</c:v>
                </c:pt>
                <c:pt idx="1">
                  <c:v>3.5</c:v>
                </c:pt>
                <c:pt idx="2">
                  <c:v>4</c:v>
                </c:pt>
                <c:pt idx="3">
                  <c:v>4.5</c:v>
                </c:pt>
                <c:pt idx="4">
                  <c:v>5</c:v>
                </c:pt>
                <c:pt idx="5">
                  <c:v>5.5</c:v>
                </c:pt>
                <c:pt idx="6">
                  <c:v>6</c:v>
                </c:pt>
                <c:pt idx="7">
                  <c:v>6.5</c:v>
                </c:pt>
                <c:pt idx="8">
                  <c:v>7</c:v>
                </c:pt>
                <c:pt idx="9">
                  <c:v>7.5</c:v>
                </c:pt>
                <c:pt idx="10">
                  <c:v>8</c:v>
                </c:pt>
                <c:pt idx="11">
                  <c:v>8.5</c:v>
                </c:pt>
                <c:pt idx="12">
                  <c:v>9</c:v>
                </c:pt>
                <c:pt idx="13">
                  <c:v>9.5</c:v>
                </c:pt>
                <c:pt idx="14">
                  <c:v>10</c:v>
                </c:pt>
                <c:pt idx="15">
                  <c:v>10.5</c:v>
                </c:pt>
                <c:pt idx="16">
                  <c:v>11</c:v>
                </c:pt>
                <c:pt idx="17">
                  <c:v>11.5</c:v>
                </c:pt>
                <c:pt idx="18">
                  <c:v>12</c:v>
                </c:pt>
                <c:pt idx="19">
                  <c:v>12.5</c:v>
                </c:pt>
                <c:pt idx="20">
                  <c:v>13</c:v>
                </c:pt>
                <c:pt idx="21">
                  <c:v>13.5</c:v>
                </c:pt>
                <c:pt idx="22">
                  <c:v>14</c:v>
                </c:pt>
                <c:pt idx="23">
                  <c:v>14.5</c:v>
                </c:pt>
                <c:pt idx="24">
                  <c:v>15</c:v>
                </c:pt>
                <c:pt idx="25">
                  <c:v>15.5</c:v>
                </c:pt>
                <c:pt idx="26">
                  <c:v>16</c:v>
                </c:pt>
                <c:pt idx="27">
                  <c:v>16.5</c:v>
                </c:pt>
                <c:pt idx="28">
                  <c:v>17</c:v>
                </c:pt>
                <c:pt idx="29">
                  <c:v>17.5</c:v>
                </c:pt>
                <c:pt idx="30">
                  <c:v>18</c:v>
                </c:pt>
                <c:pt idx="31">
                  <c:v>18.5</c:v>
                </c:pt>
                <c:pt idx="32">
                  <c:v>19</c:v>
                </c:pt>
              </c:numCache>
            </c:numRef>
          </c:xVal>
          <c:yVal>
            <c:numRef>
              <c:f>Sheet1!$O$2:$O$30</c:f>
              <c:numCache>
                <c:formatCode>General</c:formatCode>
                <c:ptCount val="29"/>
                <c:pt idx="5">
                  <c:v>1</c:v>
                </c:pt>
                <c:pt idx="6" formatCode="0.00E+00">
                  <c:v>0.98699999999999999</c:v>
                </c:pt>
                <c:pt idx="7" formatCode="0.00E+00">
                  <c:v>0.8640000000000001</c:v>
                </c:pt>
                <c:pt idx="8" formatCode="0.00E+00">
                  <c:v>0.56200000000000017</c:v>
                </c:pt>
                <c:pt idx="9" formatCode="0.00E+00">
                  <c:v>0.26</c:v>
                </c:pt>
                <c:pt idx="10" formatCode="0.00E+00">
                  <c:v>8.9800000000000019E-2</c:v>
                </c:pt>
                <c:pt idx="11" formatCode="0.00E+00">
                  <c:v>2.8799999999999999E-2</c:v>
                </c:pt>
                <c:pt idx="12" formatCode="0.00E+00">
                  <c:v>6.7900000000000018E-3</c:v>
                </c:pt>
                <c:pt idx="13" formatCode="0.00E+00">
                  <c:v>1.3799999999999999E-3</c:v>
                </c:pt>
                <c:pt idx="14" formatCode="0.00E+00">
                  <c:v>2.5000000000000006E-4</c:v>
                </c:pt>
                <c:pt idx="15" formatCode="0.00E+00">
                  <c:v>4.8000000000000022E-5</c:v>
                </c:pt>
              </c:numCache>
            </c:numRef>
          </c:yVal>
        </c:ser>
        <c:ser>
          <c:idx val="4"/>
          <c:order val="5"/>
          <c:tx>
            <c:strRef>
              <c:f>Sheet1!$P$1</c:f>
              <c:strCache>
                <c:ptCount val="1"/>
                <c:pt idx="0">
                  <c:v>16QAM(3/4)</c:v>
                </c:pt>
              </c:strCache>
            </c:strRef>
          </c:tx>
          <c:marker>
            <c:symbol val="none"/>
          </c:marker>
          <c:xVal>
            <c:numRef>
              <c:f>Sheet1!$F$2:$F$34</c:f>
              <c:numCache>
                <c:formatCode>General</c:formatCode>
                <c:ptCount val="33"/>
                <c:pt idx="0">
                  <c:v>4.7699999999999996</c:v>
                </c:pt>
                <c:pt idx="1">
                  <c:v>5.2700000000000005</c:v>
                </c:pt>
                <c:pt idx="2">
                  <c:v>5.7700000000000005</c:v>
                </c:pt>
                <c:pt idx="3">
                  <c:v>6.2700000000000005</c:v>
                </c:pt>
                <c:pt idx="4">
                  <c:v>6.7700000000000005</c:v>
                </c:pt>
                <c:pt idx="5">
                  <c:v>7.2700000000000005</c:v>
                </c:pt>
                <c:pt idx="6">
                  <c:v>7.7700000000000005</c:v>
                </c:pt>
                <c:pt idx="7">
                  <c:v>8.27</c:v>
                </c:pt>
                <c:pt idx="8">
                  <c:v>8.77</c:v>
                </c:pt>
                <c:pt idx="9">
                  <c:v>9.27</c:v>
                </c:pt>
                <c:pt idx="10">
                  <c:v>9.77</c:v>
                </c:pt>
                <c:pt idx="11">
                  <c:v>10.27</c:v>
                </c:pt>
                <c:pt idx="12">
                  <c:v>10.77</c:v>
                </c:pt>
                <c:pt idx="13">
                  <c:v>11.27</c:v>
                </c:pt>
                <c:pt idx="14">
                  <c:v>11.77</c:v>
                </c:pt>
                <c:pt idx="15">
                  <c:v>12.27</c:v>
                </c:pt>
                <c:pt idx="16">
                  <c:v>12.77</c:v>
                </c:pt>
                <c:pt idx="17">
                  <c:v>13.27</c:v>
                </c:pt>
                <c:pt idx="18">
                  <c:v>13.77</c:v>
                </c:pt>
                <c:pt idx="19">
                  <c:v>14.27</c:v>
                </c:pt>
                <c:pt idx="20">
                  <c:v>14.77</c:v>
                </c:pt>
                <c:pt idx="21">
                  <c:v>15.27</c:v>
                </c:pt>
                <c:pt idx="22">
                  <c:v>15.77</c:v>
                </c:pt>
                <c:pt idx="23">
                  <c:v>16.27</c:v>
                </c:pt>
                <c:pt idx="24">
                  <c:v>16.77</c:v>
                </c:pt>
                <c:pt idx="25">
                  <c:v>17.27</c:v>
                </c:pt>
                <c:pt idx="26">
                  <c:v>17.77</c:v>
                </c:pt>
                <c:pt idx="27">
                  <c:v>18.27</c:v>
                </c:pt>
                <c:pt idx="28">
                  <c:v>18.77</c:v>
                </c:pt>
                <c:pt idx="29">
                  <c:v>19.27</c:v>
                </c:pt>
                <c:pt idx="30">
                  <c:v>19.77</c:v>
                </c:pt>
                <c:pt idx="31">
                  <c:v>20.27</c:v>
                </c:pt>
                <c:pt idx="32">
                  <c:v>20.77</c:v>
                </c:pt>
              </c:numCache>
            </c:numRef>
          </c:xVal>
          <c:yVal>
            <c:numRef>
              <c:f>Sheet1!$P$2:$P$30</c:f>
              <c:numCache>
                <c:formatCode>General</c:formatCode>
                <c:ptCount val="29"/>
                <c:pt idx="8">
                  <c:v>1</c:v>
                </c:pt>
                <c:pt idx="9" formatCode="0.00E+00">
                  <c:v>0.998</c:v>
                </c:pt>
                <c:pt idx="10" formatCode="0.00E+00">
                  <c:v>0.94699999999999995</c:v>
                </c:pt>
                <c:pt idx="11" formatCode="0.00E+00">
                  <c:v>0.72500000000000009</c:v>
                </c:pt>
                <c:pt idx="12" formatCode="0.00E+00">
                  <c:v>0.38000000000000006</c:v>
                </c:pt>
                <c:pt idx="13" formatCode="0.00E+00">
                  <c:v>0.15400000000000003</c:v>
                </c:pt>
                <c:pt idx="14" formatCode="0.00E+00">
                  <c:v>5.0600000000000006E-2</c:v>
                </c:pt>
                <c:pt idx="15" formatCode="0.00E+00">
                  <c:v>1.6799999999999999E-2</c:v>
                </c:pt>
                <c:pt idx="16" formatCode="0.00E+00">
                  <c:v>4.2100000000000011E-3</c:v>
                </c:pt>
                <c:pt idx="17" formatCode="0.00E+00">
                  <c:v>9.4500000000000042E-4</c:v>
                </c:pt>
                <c:pt idx="18" formatCode="0.00E+00">
                  <c:v>2.2100000000000006E-4</c:v>
                </c:pt>
                <c:pt idx="19" formatCode="0.00E+00">
                  <c:v>3.8000000000000016E-5</c:v>
                </c:pt>
              </c:numCache>
            </c:numRef>
          </c:yVal>
        </c:ser>
        <c:ser>
          <c:idx val="5"/>
          <c:order val="6"/>
          <c:tx>
            <c:strRef>
              <c:f>Sheet1!$Q$1</c:f>
              <c:strCache>
                <c:ptCount val="1"/>
                <c:pt idx="0">
                  <c:v>64QAM(2/3)</c:v>
                </c:pt>
              </c:strCache>
            </c:strRef>
          </c:tx>
          <c:marker>
            <c:symbol val="none"/>
          </c:marker>
          <c:xVal>
            <c:numRef>
              <c:f>Sheet1!$G$2:$G$34</c:f>
              <c:numCache>
                <c:formatCode>General</c:formatCode>
                <c:ptCount val="33"/>
                <c:pt idx="0">
                  <c:v>6</c:v>
                </c:pt>
                <c:pt idx="1">
                  <c:v>6.5</c:v>
                </c:pt>
                <c:pt idx="2">
                  <c:v>7</c:v>
                </c:pt>
                <c:pt idx="3">
                  <c:v>7.5</c:v>
                </c:pt>
                <c:pt idx="4">
                  <c:v>8</c:v>
                </c:pt>
                <c:pt idx="5">
                  <c:v>8.5</c:v>
                </c:pt>
                <c:pt idx="6">
                  <c:v>9</c:v>
                </c:pt>
                <c:pt idx="7">
                  <c:v>9.5</c:v>
                </c:pt>
                <c:pt idx="8">
                  <c:v>10</c:v>
                </c:pt>
                <c:pt idx="9">
                  <c:v>10.5</c:v>
                </c:pt>
                <c:pt idx="10">
                  <c:v>11</c:v>
                </c:pt>
                <c:pt idx="11">
                  <c:v>11.5</c:v>
                </c:pt>
                <c:pt idx="12">
                  <c:v>12</c:v>
                </c:pt>
                <c:pt idx="13">
                  <c:v>12.5</c:v>
                </c:pt>
                <c:pt idx="14">
                  <c:v>13</c:v>
                </c:pt>
                <c:pt idx="15">
                  <c:v>13.5</c:v>
                </c:pt>
                <c:pt idx="16">
                  <c:v>14</c:v>
                </c:pt>
                <c:pt idx="17">
                  <c:v>14.5</c:v>
                </c:pt>
                <c:pt idx="18">
                  <c:v>15</c:v>
                </c:pt>
                <c:pt idx="19">
                  <c:v>15.5</c:v>
                </c:pt>
                <c:pt idx="20">
                  <c:v>16</c:v>
                </c:pt>
                <c:pt idx="21">
                  <c:v>16.5</c:v>
                </c:pt>
                <c:pt idx="22">
                  <c:v>17</c:v>
                </c:pt>
                <c:pt idx="23">
                  <c:v>17.5</c:v>
                </c:pt>
                <c:pt idx="24">
                  <c:v>18</c:v>
                </c:pt>
                <c:pt idx="25">
                  <c:v>18.5</c:v>
                </c:pt>
                <c:pt idx="26">
                  <c:v>19</c:v>
                </c:pt>
                <c:pt idx="27">
                  <c:v>19.5</c:v>
                </c:pt>
                <c:pt idx="28">
                  <c:v>20</c:v>
                </c:pt>
                <c:pt idx="29">
                  <c:v>20.5</c:v>
                </c:pt>
                <c:pt idx="30">
                  <c:v>21</c:v>
                </c:pt>
                <c:pt idx="31">
                  <c:v>21.5</c:v>
                </c:pt>
                <c:pt idx="32">
                  <c:v>22</c:v>
                </c:pt>
              </c:numCache>
            </c:numRef>
          </c:xVal>
          <c:yVal>
            <c:numRef>
              <c:f>Sheet1!$Q$2:$Q$30</c:f>
              <c:numCache>
                <c:formatCode>General</c:formatCode>
                <c:ptCount val="29"/>
                <c:pt idx="12">
                  <c:v>1</c:v>
                </c:pt>
                <c:pt idx="13" formatCode="0.00E+00">
                  <c:v>0.998</c:v>
                </c:pt>
                <c:pt idx="14" formatCode="0.00E+00">
                  <c:v>0.97499999999999998</c:v>
                </c:pt>
                <c:pt idx="15" formatCode="0.00E+00">
                  <c:v>0.82299999999999995</c:v>
                </c:pt>
                <c:pt idx="16" formatCode="0.00E+00">
                  <c:v>0.51100000000000001</c:v>
                </c:pt>
                <c:pt idx="17" formatCode="0.00E+00">
                  <c:v>0.23200000000000001</c:v>
                </c:pt>
                <c:pt idx="18" formatCode="0.00E+00">
                  <c:v>8.0700000000000036E-2</c:v>
                </c:pt>
                <c:pt idx="19" formatCode="0.00E+00">
                  <c:v>2.4600000000000004E-2</c:v>
                </c:pt>
                <c:pt idx="20" formatCode="0.00E+00">
                  <c:v>7.4100000000000017E-3</c:v>
                </c:pt>
                <c:pt idx="21" formatCode="0.00E+00">
                  <c:v>2.0800000000000003E-3</c:v>
                </c:pt>
                <c:pt idx="22" formatCode="0.00E+00">
                  <c:v>4.7900000000000015E-4</c:v>
                </c:pt>
                <c:pt idx="23" formatCode="0.00E+00">
                  <c:v>9.2000000000000027E-5</c:v>
                </c:pt>
              </c:numCache>
            </c:numRef>
          </c:yVal>
        </c:ser>
        <c:ser>
          <c:idx val="6"/>
          <c:order val="7"/>
          <c:tx>
            <c:strRef>
              <c:f>Sheet1!$R$1</c:f>
              <c:strCache>
                <c:ptCount val="1"/>
                <c:pt idx="0">
                  <c:v>64QAM(3/4)</c:v>
                </c:pt>
              </c:strCache>
            </c:strRef>
          </c:tx>
          <c:marker>
            <c:symbol val="none"/>
          </c:marker>
          <c:xVal>
            <c:numRef>
              <c:f>Sheet1!$H$2:$H$34</c:f>
              <c:numCache>
                <c:formatCode>General</c:formatCode>
                <c:ptCount val="33"/>
                <c:pt idx="0">
                  <c:v>6.53</c:v>
                </c:pt>
                <c:pt idx="1">
                  <c:v>7.03</c:v>
                </c:pt>
                <c:pt idx="2">
                  <c:v>7.53</c:v>
                </c:pt>
                <c:pt idx="3">
                  <c:v>8.0300000000000011</c:v>
                </c:pt>
                <c:pt idx="4">
                  <c:v>8.5300000000000011</c:v>
                </c:pt>
                <c:pt idx="5">
                  <c:v>9.0300000000000011</c:v>
                </c:pt>
                <c:pt idx="6">
                  <c:v>9.5300000000000011</c:v>
                </c:pt>
                <c:pt idx="7">
                  <c:v>10.030000000000001</c:v>
                </c:pt>
                <c:pt idx="8">
                  <c:v>10.53</c:v>
                </c:pt>
                <c:pt idx="9">
                  <c:v>11.03</c:v>
                </c:pt>
                <c:pt idx="10">
                  <c:v>11.53</c:v>
                </c:pt>
                <c:pt idx="11">
                  <c:v>12.03</c:v>
                </c:pt>
                <c:pt idx="12">
                  <c:v>12.53</c:v>
                </c:pt>
                <c:pt idx="13">
                  <c:v>13.03</c:v>
                </c:pt>
                <c:pt idx="14">
                  <c:v>13.53</c:v>
                </c:pt>
                <c:pt idx="15">
                  <c:v>14.03</c:v>
                </c:pt>
                <c:pt idx="16">
                  <c:v>14.53</c:v>
                </c:pt>
                <c:pt idx="17">
                  <c:v>15.03</c:v>
                </c:pt>
                <c:pt idx="18">
                  <c:v>15.53</c:v>
                </c:pt>
                <c:pt idx="19">
                  <c:v>16.03</c:v>
                </c:pt>
                <c:pt idx="20">
                  <c:v>16.53</c:v>
                </c:pt>
                <c:pt idx="21">
                  <c:v>17.03</c:v>
                </c:pt>
                <c:pt idx="22">
                  <c:v>17.53</c:v>
                </c:pt>
                <c:pt idx="23">
                  <c:v>18.03</c:v>
                </c:pt>
                <c:pt idx="24">
                  <c:v>18.53</c:v>
                </c:pt>
                <c:pt idx="25">
                  <c:v>19.03</c:v>
                </c:pt>
                <c:pt idx="26">
                  <c:v>19.53</c:v>
                </c:pt>
                <c:pt idx="27">
                  <c:v>20.03</c:v>
                </c:pt>
                <c:pt idx="28">
                  <c:v>20.53</c:v>
                </c:pt>
                <c:pt idx="29">
                  <c:v>21.03</c:v>
                </c:pt>
                <c:pt idx="30">
                  <c:v>21.53</c:v>
                </c:pt>
                <c:pt idx="31">
                  <c:v>22.03</c:v>
                </c:pt>
                <c:pt idx="32">
                  <c:v>22.53</c:v>
                </c:pt>
              </c:numCache>
            </c:numRef>
          </c:xVal>
          <c:yVal>
            <c:numRef>
              <c:f>Sheet1!$R$2:$R$30</c:f>
              <c:numCache>
                <c:formatCode>General</c:formatCode>
                <c:ptCount val="29"/>
                <c:pt idx="15">
                  <c:v>1</c:v>
                </c:pt>
                <c:pt idx="16" formatCode="0.00E+00">
                  <c:v>0.98499999999999999</c:v>
                </c:pt>
                <c:pt idx="17" formatCode="0.00E+00">
                  <c:v>0.87300000000000011</c:v>
                </c:pt>
                <c:pt idx="18" formatCode="0.00E+00">
                  <c:v>0.60100000000000009</c:v>
                </c:pt>
                <c:pt idx="19" formatCode="0.00E+00">
                  <c:v>0.31600000000000006</c:v>
                </c:pt>
                <c:pt idx="20" formatCode="0.00E+00">
                  <c:v>0.127</c:v>
                </c:pt>
                <c:pt idx="21" formatCode="0.00E+00">
                  <c:v>4.760000000000001E-2</c:v>
                </c:pt>
                <c:pt idx="22" formatCode="0.00E+00">
                  <c:v>1.6900000000000002E-2</c:v>
                </c:pt>
                <c:pt idx="23" formatCode="0.00E+00">
                  <c:v>5.400000000000002E-3</c:v>
                </c:pt>
                <c:pt idx="24" formatCode="0.00E+00">
                  <c:v>1.6300000000000002E-3</c:v>
                </c:pt>
                <c:pt idx="25" formatCode="0.00E+00">
                  <c:v>4.5500000000000011E-4</c:v>
                </c:pt>
                <c:pt idx="26" formatCode="0.00E+00">
                  <c:v>1.0300000000000004E-4</c:v>
                </c:pt>
              </c:numCache>
            </c:numRef>
          </c:yVal>
        </c:ser>
        <c:ser>
          <c:idx val="7"/>
          <c:order val="8"/>
          <c:tx>
            <c:strRef>
              <c:f>Sheet1!$S$1</c:f>
              <c:strCache>
                <c:ptCount val="1"/>
                <c:pt idx="0">
                  <c:v>64QAM(5/6)</c:v>
                </c:pt>
              </c:strCache>
            </c:strRef>
          </c:tx>
          <c:marker>
            <c:symbol val="none"/>
          </c:marker>
          <c:xVal>
            <c:numRef>
              <c:f>Sheet1!$I$2:$I$34</c:f>
              <c:numCache>
                <c:formatCode>General</c:formatCode>
                <c:ptCount val="33"/>
                <c:pt idx="0">
                  <c:v>7</c:v>
                </c:pt>
                <c:pt idx="1">
                  <c:v>7.5</c:v>
                </c:pt>
                <c:pt idx="2">
                  <c:v>8</c:v>
                </c:pt>
                <c:pt idx="3">
                  <c:v>8.5</c:v>
                </c:pt>
                <c:pt idx="4">
                  <c:v>9</c:v>
                </c:pt>
                <c:pt idx="5">
                  <c:v>9.5</c:v>
                </c:pt>
                <c:pt idx="6">
                  <c:v>10</c:v>
                </c:pt>
                <c:pt idx="7">
                  <c:v>10.5</c:v>
                </c:pt>
                <c:pt idx="8">
                  <c:v>11</c:v>
                </c:pt>
                <c:pt idx="9">
                  <c:v>11.5</c:v>
                </c:pt>
                <c:pt idx="10">
                  <c:v>12</c:v>
                </c:pt>
                <c:pt idx="11">
                  <c:v>12.5</c:v>
                </c:pt>
                <c:pt idx="12">
                  <c:v>13</c:v>
                </c:pt>
                <c:pt idx="13">
                  <c:v>13.5</c:v>
                </c:pt>
                <c:pt idx="14">
                  <c:v>14</c:v>
                </c:pt>
                <c:pt idx="15">
                  <c:v>14.5</c:v>
                </c:pt>
                <c:pt idx="16">
                  <c:v>15</c:v>
                </c:pt>
                <c:pt idx="17">
                  <c:v>15.5</c:v>
                </c:pt>
                <c:pt idx="18">
                  <c:v>16</c:v>
                </c:pt>
                <c:pt idx="19">
                  <c:v>16.5</c:v>
                </c:pt>
                <c:pt idx="20">
                  <c:v>17</c:v>
                </c:pt>
                <c:pt idx="21">
                  <c:v>17.5</c:v>
                </c:pt>
                <c:pt idx="22">
                  <c:v>18</c:v>
                </c:pt>
                <c:pt idx="23">
                  <c:v>18.5</c:v>
                </c:pt>
                <c:pt idx="24">
                  <c:v>19</c:v>
                </c:pt>
                <c:pt idx="25">
                  <c:v>19.5</c:v>
                </c:pt>
                <c:pt idx="26">
                  <c:v>20</c:v>
                </c:pt>
                <c:pt idx="27">
                  <c:v>20.5</c:v>
                </c:pt>
                <c:pt idx="28">
                  <c:v>21</c:v>
                </c:pt>
                <c:pt idx="29">
                  <c:v>21.5</c:v>
                </c:pt>
                <c:pt idx="30">
                  <c:v>22</c:v>
                </c:pt>
                <c:pt idx="31">
                  <c:v>22.5</c:v>
                </c:pt>
                <c:pt idx="32">
                  <c:v>23</c:v>
                </c:pt>
              </c:numCache>
            </c:numRef>
          </c:xVal>
          <c:yVal>
            <c:numRef>
              <c:f>Sheet1!$S$2:$S$30</c:f>
              <c:numCache>
                <c:formatCode>General</c:formatCode>
                <c:ptCount val="29"/>
                <c:pt idx="17">
                  <c:v>1</c:v>
                </c:pt>
                <c:pt idx="18" formatCode="0.00E+00">
                  <c:v>0.99099999999999999</c:v>
                </c:pt>
                <c:pt idx="19" formatCode="0.00E+00">
                  <c:v>0.90600000000000003</c:v>
                </c:pt>
                <c:pt idx="20" formatCode="0.00E+00">
                  <c:v>0.65200000000000014</c:v>
                </c:pt>
                <c:pt idx="21" formatCode="0.00E+00">
                  <c:v>0.33700000000000008</c:v>
                </c:pt>
                <c:pt idx="22" formatCode="0.00E+00">
                  <c:v>0.13</c:v>
                </c:pt>
                <c:pt idx="23" formatCode="0.00E+00">
                  <c:v>4.9600000000000012E-2</c:v>
                </c:pt>
                <c:pt idx="24" formatCode="0.00E+00">
                  <c:v>1.4700000000000003E-2</c:v>
                </c:pt>
                <c:pt idx="25" formatCode="0.00E+00">
                  <c:v>5.0700000000000007E-3</c:v>
                </c:pt>
                <c:pt idx="26" formatCode="0.00E+00">
                  <c:v>1.5000000000000005E-3</c:v>
                </c:pt>
                <c:pt idx="27" formatCode="0.00E+00">
                  <c:v>3.8000000000000013E-4</c:v>
                </c:pt>
                <c:pt idx="28" formatCode="0.00E+00">
                  <c:v>8.7000000000000028E-5</c:v>
                </c:pt>
              </c:numCache>
            </c:numRef>
          </c:yVal>
        </c:ser>
        <c:axId val="55344512"/>
        <c:axId val="55362688"/>
      </c:scatterChart>
      <c:valAx>
        <c:axId val="55344512"/>
        <c:scaling>
          <c:orientation val="minMax"/>
          <c:max val="22"/>
          <c:min val="-3"/>
        </c:scaling>
        <c:axPos val="b"/>
        <c:majorGridlines/>
        <c:numFmt formatCode="General" sourceLinked="1"/>
        <c:tickLblPos val="low"/>
        <c:crossAx val="55362688"/>
        <c:crossesAt val="1"/>
        <c:crossBetween val="midCat"/>
        <c:majorUnit val="1"/>
        <c:minorUnit val="0.5"/>
      </c:valAx>
      <c:valAx>
        <c:axId val="55362688"/>
        <c:scaling>
          <c:logBase val="10"/>
          <c:orientation val="minMax"/>
          <c:min val="1.000000000000003E-4"/>
        </c:scaling>
        <c:axPos val="l"/>
        <c:majorGridlines/>
        <c:minorGridlines/>
        <c:numFmt formatCode="0.E+0" sourceLinked="0"/>
        <c:majorTickMark val="in"/>
        <c:tickLblPos val="nextTo"/>
        <c:crossAx val="55344512"/>
        <c:crossesAt val="-3"/>
        <c:crossBetween val="midCat"/>
      </c:valAx>
    </c:plotArea>
    <c:legend>
      <c:legendPos val="r"/>
      <c:layout/>
    </c:legend>
    <c:plotVisOnly val="1"/>
  </c:chart>
  <c:externalData r:id="rId1"/>
</c:chartSpace>
</file>

<file path=ppt/drawings/_rels/vmlDrawing1.v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745038" y="76200"/>
            <a:ext cx="3605212"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&lt;doc.: IEE 802.15-doc&gt;</a:t>
            </a:r>
          </a:p>
        </p:txBody>
      </p:sp>
      <p:sp>
        <p:nvSpPr>
          <p:cNvPr id="3075" name="Rectangle 3"/>
          <p:cNvSpPr>
            <a:spLocks noGrp="1" noChangeArrowheads="1"/>
          </p:cNvSpPr>
          <p:nvPr>
            <p:ph type="dt" sz="quarter" idx="1"/>
          </p:nvPr>
        </p:nvSpPr>
        <p:spPr bwMode="auto">
          <a:xfrm>
            <a:off x="930275" y="76200"/>
            <a:ext cx="309245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3076" name="Rectangle 4"/>
          <p:cNvSpPr>
            <a:spLocks noGrp="1" noChangeArrowheads="1"/>
          </p:cNvSpPr>
          <p:nvPr>
            <p:ph type="ftr" sz="quarter" idx="2"/>
          </p:nvPr>
        </p:nvSpPr>
        <p:spPr bwMode="auto">
          <a:xfrm>
            <a:off x="5568950" y="6711950"/>
            <a:ext cx="2887663"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pPr>
              <a:defRPr/>
            </a:pPr>
            <a:r>
              <a:rPr lang="en-US"/>
              <a:t>&lt;author&gt;, &lt;company&gt;</a:t>
            </a:r>
          </a:p>
        </p:txBody>
      </p:sp>
      <p:sp>
        <p:nvSpPr>
          <p:cNvPr id="3077" name="Rectangle 5"/>
          <p:cNvSpPr>
            <a:spLocks noGrp="1" noChangeArrowheads="1"/>
          </p:cNvSpPr>
          <p:nvPr>
            <p:ph type="sldNum" sz="quarter" idx="3"/>
          </p:nvPr>
        </p:nvSpPr>
        <p:spPr bwMode="auto">
          <a:xfrm>
            <a:off x="3609975" y="6711950"/>
            <a:ext cx="18542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smtClean="0"/>
            </a:lvl1pPr>
          </a:lstStyle>
          <a:p>
            <a:pPr>
              <a:defRPr/>
            </a:pPr>
            <a:r>
              <a:rPr lang="en-US"/>
              <a:t>Page </a:t>
            </a:r>
            <a:fld id="{9ED9EBC2-C423-4A93-9C29-5AF3D315D01C}" type="slidenum">
              <a:rPr lang="en-US"/>
              <a:pPr>
                <a:defRPr/>
              </a:pPr>
              <a:t>‹#›</a:t>
            </a:fld>
            <a:endParaRPr lang="en-US"/>
          </a:p>
        </p:txBody>
      </p:sp>
      <p:sp>
        <p:nvSpPr>
          <p:cNvPr id="7174" name="Line 6"/>
          <p:cNvSpPr>
            <a:spLocks noChangeShapeType="1"/>
          </p:cNvSpPr>
          <p:nvPr/>
        </p:nvSpPr>
        <p:spPr bwMode="auto">
          <a:xfrm>
            <a:off x="928688" y="288925"/>
            <a:ext cx="742315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7175" name="Rectangle 7"/>
          <p:cNvSpPr>
            <a:spLocks noChangeArrowheads="1"/>
          </p:cNvSpPr>
          <p:nvPr/>
        </p:nvSpPr>
        <p:spPr bwMode="auto">
          <a:xfrm>
            <a:off x="928688" y="6711950"/>
            <a:ext cx="950912" cy="184150"/>
          </a:xfrm>
          <a:prstGeom prst="rect">
            <a:avLst/>
          </a:prstGeom>
          <a:noFill/>
          <a:ln w="9525">
            <a:noFill/>
            <a:miter lim="800000"/>
            <a:headEnd/>
            <a:tailEnd/>
          </a:ln>
        </p:spPr>
        <p:txBody>
          <a:bodyPr lIns="0" tIns="0" rIns="0" bIns="0">
            <a:spAutoFit/>
          </a:bodyPr>
          <a:lstStyle/>
          <a:p>
            <a:pPr defTabSz="933450">
              <a:defRPr/>
            </a:pPr>
            <a:r>
              <a:rPr lang="en-US"/>
              <a:t>Submission</a:t>
            </a:r>
          </a:p>
        </p:txBody>
      </p:sp>
      <p:sp>
        <p:nvSpPr>
          <p:cNvPr id="7176" name="Line 8"/>
          <p:cNvSpPr>
            <a:spLocks noChangeShapeType="1"/>
          </p:cNvSpPr>
          <p:nvPr/>
        </p:nvSpPr>
        <p:spPr bwMode="auto">
          <a:xfrm>
            <a:off x="928688" y="6702425"/>
            <a:ext cx="7629525"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640263" y="17463"/>
            <a:ext cx="3767137" cy="214312"/>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&lt;doc.: IEEE 802.15-doc&gt;</a:t>
            </a:r>
          </a:p>
        </p:txBody>
      </p:sp>
      <p:sp>
        <p:nvSpPr>
          <p:cNvPr id="2051" name="Rectangle 3"/>
          <p:cNvSpPr>
            <a:spLocks noGrp="1" noChangeArrowheads="1"/>
          </p:cNvSpPr>
          <p:nvPr>
            <p:ph type="dt" idx="1"/>
          </p:nvPr>
        </p:nvSpPr>
        <p:spPr bwMode="auto">
          <a:xfrm>
            <a:off x="874713" y="17463"/>
            <a:ext cx="3663950" cy="214312"/>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2911475" y="523875"/>
            <a:ext cx="3457575" cy="25923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1236663" y="3294063"/>
            <a:ext cx="6807200" cy="312102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048250" y="6713538"/>
            <a:ext cx="335915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3925888" y="6713538"/>
            <a:ext cx="107315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mtClean="0"/>
            </a:lvl1pPr>
          </a:lstStyle>
          <a:p>
            <a:pPr>
              <a:defRPr/>
            </a:pPr>
            <a:r>
              <a:rPr lang="en-US"/>
              <a:t>Page </a:t>
            </a:r>
            <a:fld id="{28C62BAB-5719-4003-BC77-AC3E0918658D}" type="slidenum">
              <a:rPr lang="en-US"/>
              <a:pPr>
                <a:defRPr/>
              </a:pPr>
              <a:t>‹#›</a:t>
            </a:fld>
            <a:endParaRPr lang="en-US"/>
          </a:p>
        </p:txBody>
      </p:sp>
      <p:sp>
        <p:nvSpPr>
          <p:cNvPr id="5128" name="Rectangle 8"/>
          <p:cNvSpPr>
            <a:spLocks noChangeArrowheads="1"/>
          </p:cNvSpPr>
          <p:nvPr/>
        </p:nvSpPr>
        <p:spPr bwMode="auto">
          <a:xfrm>
            <a:off x="968375" y="6713538"/>
            <a:ext cx="952500" cy="184150"/>
          </a:xfrm>
          <a:prstGeom prst="rect">
            <a:avLst/>
          </a:prstGeom>
          <a:noFill/>
          <a:ln w="9525">
            <a:noFill/>
            <a:miter lim="800000"/>
            <a:headEnd/>
            <a:tailEnd/>
          </a:ln>
        </p:spPr>
        <p:txBody>
          <a:bodyPr lIns="0" tIns="0" rIns="0" bIns="0">
            <a:spAutoFit/>
          </a:bodyPr>
          <a:lstStyle/>
          <a:p>
            <a:pPr>
              <a:defRPr/>
            </a:pPr>
            <a:r>
              <a:rPr lang="en-US"/>
              <a:t>Submission</a:t>
            </a:r>
          </a:p>
        </p:txBody>
      </p:sp>
      <p:sp>
        <p:nvSpPr>
          <p:cNvPr id="5129" name="Line 9"/>
          <p:cNvSpPr>
            <a:spLocks noChangeShapeType="1"/>
          </p:cNvSpPr>
          <p:nvPr/>
        </p:nvSpPr>
        <p:spPr bwMode="auto">
          <a:xfrm>
            <a:off x="968375" y="6711950"/>
            <a:ext cx="7343775"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5130" name="Line 10"/>
          <p:cNvSpPr>
            <a:spLocks noChangeShapeType="1"/>
          </p:cNvSpPr>
          <p:nvPr/>
        </p:nvSpPr>
        <p:spPr bwMode="auto">
          <a:xfrm>
            <a:off x="866775" y="222250"/>
            <a:ext cx="7546975"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Image Placeholder 1"/>
          <p:cNvSpPr>
            <a:spLocks noGrp="1" noRot="1" noChangeAspect="1" noTextEdit="1"/>
          </p:cNvSpPr>
          <p:nvPr>
            <p:ph type="sldImg"/>
          </p:nvPr>
        </p:nvSpPr>
        <p:spPr>
          <a:ln/>
        </p:spPr>
      </p:sp>
      <p:sp>
        <p:nvSpPr>
          <p:cNvPr id="15363" name="Notes Placeholder 2"/>
          <p:cNvSpPr>
            <a:spLocks noGrp="1"/>
          </p:cNvSpPr>
          <p:nvPr>
            <p:ph type="body" idx="1"/>
          </p:nvPr>
        </p:nvSpPr>
        <p:spPr>
          <a:noFill/>
          <a:ln/>
        </p:spPr>
        <p:txBody>
          <a:bodyPr/>
          <a:lstStyle/>
          <a:p>
            <a:endParaRPr lang="en-US" smtClean="0"/>
          </a:p>
        </p:txBody>
      </p:sp>
      <p:sp>
        <p:nvSpPr>
          <p:cNvPr id="15364" name="Date Placeholder 4"/>
          <p:cNvSpPr>
            <a:spLocks noGrp="1"/>
          </p:cNvSpPr>
          <p:nvPr>
            <p:ph type="dt" sz="quarter" idx="1"/>
          </p:nvPr>
        </p:nvSpPr>
        <p:spPr>
          <a:noFill/>
        </p:spPr>
        <p:txBody>
          <a:bodyPr/>
          <a:lstStyle/>
          <a:p>
            <a:r>
              <a:rPr lang="en-US" smtClean="0"/>
              <a:t>&lt;month year&gt;</a:t>
            </a:r>
          </a:p>
        </p:txBody>
      </p:sp>
      <p:sp>
        <p:nvSpPr>
          <p:cNvPr id="15365" name="Footer Placeholder 5"/>
          <p:cNvSpPr>
            <a:spLocks noGrp="1"/>
          </p:cNvSpPr>
          <p:nvPr>
            <p:ph type="ftr" sz="quarter" idx="4"/>
          </p:nvPr>
        </p:nvSpPr>
        <p:spPr>
          <a:noFill/>
        </p:spPr>
        <p:txBody>
          <a:bodyPr/>
          <a:lstStyle/>
          <a:p>
            <a:pPr lvl="4"/>
            <a:r>
              <a:rPr lang="en-US" smtClean="0"/>
              <a:t>&lt;author&gt;, &lt;company&gt;</a:t>
            </a:r>
          </a:p>
        </p:txBody>
      </p:sp>
      <p:sp>
        <p:nvSpPr>
          <p:cNvPr id="15366" name="Slide Number Placeholder 6"/>
          <p:cNvSpPr>
            <a:spLocks noGrp="1"/>
          </p:cNvSpPr>
          <p:nvPr>
            <p:ph type="sldNum" sz="quarter" idx="5"/>
          </p:nvPr>
        </p:nvSpPr>
        <p:spPr>
          <a:noFill/>
        </p:spPr>
        <p:txBody>
          <a:bodyPr/>
          <a:lstStyle/>
          <a:p>
            <a:r>
              <a:rPr lang="en-US"/>
              <a:t>Page </a:t>
            </a:r>
            <a:fld id="{2B9D8AD1-9713-418E-9ECC-D7091551066F}" type="slidenum">
              <a:rPr lang="en-US"/>
              <a:pPr/>
              <a:t>1</a:t>
            </a:fld>
            <a:endParaRPr lang="en-US"/>
          </a:p>
        </p:txBody>
      </p:sp>
      <p:sp>
        <p:nvSpPr>
          <p:cNvPr id="15367" name="Header Placeholder 7"/>
          <p:cNvSpPr>
            <a:spLocks noGrp="1"/>
          </p:cNvSpPr>
          <p:nvPr>
            <p:ph type="hdr" sz="quarter"/>
          </p:nvPr>
        </p:nvSpPr>
        <p:spPr>
          <a:noFill/>
        </p:spPr>
        <p:txBody>
          <a:bodyPr/>
          <a:lstStyle/>
          <a:p>
            <a:r>
              <a:rPr lang="en-US" smtClean="0"/>
              <a:t>&lt;doc.: IEEE 802.15-doc&gt;</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Hernandez,Li,Dotlić,Miura (NICT), et.al.</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4D42FC-4369-4D2C-AFE2-F9990370A58B}"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Hernandez,Li,Dotlić,Miura (NICT), et.al.</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650FA47-9A1C-41C9-B3C9-3907157A8D7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1"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Hernandez,Li,Dotlić,Miura (NICT), et.al.</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A87CC5E-31FC-4A8E-B85D-B5A9FE6A03C0}"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January 2013</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Hernandez,Li,Dotlić,Miura (NICT), et.al.</a:t>
            </a:r>
            <a:endParaRPr lang="en-US"/>
          </a:p>
        </p:txBody>
      </p:sp>
      <p:sp>
        <p:nvSpPr>
          <p:cNvPr id="6" name="Slide Number Placeholder 5"/>
          <p:cNvSpPr>
            <a:spLocks noGrp="1"/>
          </p:cNvSpPr>
          <p:nvPr>
            <p:ph type="sldNum" sz="quarter" idx="12"/>
          </p:nvPr>
        </p:nvSpPr>
        <p:spPr/>
        <p:txBody>
          <a:bodyPr/>
          <a:lstStyle>
            <a:lvl1pPr>
              <a:defRPr/>
            </a:lvl1pPr>
          </a:lstStyle>
          <a:p>
            <a:pPr>
              <a:defRPr/>
            </a:pPr>
            <a:fld id="{C2C6D886-DCD4-4224-967E-7BA133119478}" type="slidenum">
              <a:rPr lang="en-US"/>
              <a:pPr>
                <a:defRPr/>
              </a:pPr>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January 2013</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Hernandez,Li,Dotlić,Miura (NICT), et.al.</a:t>
            </a:r>
            <a:endParaRPr lang="en-US"/>
          </a:p>
        </p:txBody>
      </p:sp>
      <p:sp>
        <p:nvSpPr>
          <p:cNvPr id="6" name="Slide Number Placeholder 5"/>
          <p:cNvSpPr>
            <a:spLocks noGrp="1"/>
          </p:cNvSpPr>
          <p:nvPr>
            <p:ph type="sldNum" sz="quarter" idx="12"/>
          </p:nvPr>
        </p:nvSpPr>
        <p:spPr/>
        <p:txBody>
          <a:bodyPr/>
          <a:lstStyle>
            <a:lvl1pPr>
              <a:defRPr/>
            </a:lvl1pPr>
          </a:lstStyle>
          <a:p>
            <a:pPr>
              <a:defRPr/>
            </a:pPr>
            <a:fld id="{664466BD-A34C-4FF6-BD3C-F51EA3B8D6B4}" type="slidenum">
              <a:rPr lang="en-US"/>
              <a:pPr>
                <a:defRPr/>
              </a:pPr>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January 2013</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Hernandez,Li,Dotlić,Miura (NICT), et.al.</a:t>
            </a:r>
            <a:endParaRPr lang="en-US"/>
          </a:p>
        </p:txBody>
      </p:sp>
      <p:sp>
        <p:nvSpPr>
          <p:cNvPr id="6" name="Slide Number Placeholder 5"/>
          <p:cNvSpPr>
            <a:spLocks noGrp="1"/>
          </p:cNvSpPr>
          <p:nvPr>
            <p:ph type="sldNum" sz="quarter" idx="12"/>
          </p:nvPr>
        </p:nvSpPr>
        <p:spPr/>
        <p:txBody>
          <a:bodyPr/>
          <a:lstStyle>
            <a:lvl1pPr>
              <a:defRPr/>
            </a:lvl1pPr>
          </a:lstStyle>
          <a:p>
            <a:pPr>
              <a:defRPr/>
            </a:pPr>
            <a:fld id="{1DE85FEA-90C6-411E-A09A-CF6052E45211}" type="slidenum">
              <a:rPr lang="en-US"/>
              <a:pPr>
                <a:defRPr/>
              </a:pPr>
              <a:t>‹#›</a:t>
            </a:fld>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January 2013</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Hernandez,Li,Dotlić,Miura (NICT), et.al.</a:t>
            </a:r>
            <a:endParaRPr lang="en-US"/>
          </a:p>
        </p:txBody>
      </p:sp>
      <p:sp>
        <p:nvSpPr>
          <p:cNvPr id="7" name="Slide Number Placeholder 5"/>
          <p:cNvSpPr>
            <a:spLocks noGrp="1"/>
          </p:cNvSpPr>
          <p:nvPr>
            <p:ph type="sldNum" sz="quarter" idx="12"/>
          </p:nvPr>
        </p:nvSpPr>
        <p:spPr/>
        <p:txBody>
          <a:bodyPr/>
          <a:lstStyle>
            <a:lvl1pPr>
              <a:defRPr/>
            </a:lvl1pPr>
          </a:lstStyle>
          <a:p>
            <a:pPr>
              <a:defRPr/>
            </a:pPr>
            <a:fld id="{2F92EB30-E8D9-4E52-863D-442B322F1F79}" type="slidenum">
              <a:rPr lang="en-US"/>
              <a:pPr>
                <a:defRPr/>
              </a:pPr>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January 2013</a:t>
            </a:r>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Hernandez,Li,Dotlić,Miura (NICT), et.al.</a:t>
            </a:r>
            <a:endParaRPr lang="en-US"/>
          </a:p>
        </p:txBody>
      </p:sp>
      <p:sp>
        <p:nvSpPr>
          <p:cNvPr id="9" name="Slide Number Placeholder 5"/>
          <p:cNvSpPr>
            <a:spLocks noGrp="1"/>
          </p:cNvSpPr>
          <p:nvPr>
            <p:ph type="sldNum" sz="quarter" idx="12"/>
          </p:nvPr>
        </p:nvSpPr>
        <p:spPr/>
        <p:txBody>
          <a:bodyPr/>
          <a:lstStyle>
            <a:lvl1pPr>
              <a:defRPr/>
            </a:lvl1pPr>
          </a:lstStyle>
          <a:p>
            <a:pPr>
              <a:defRPr/>
            </a:pPr>
            <a:fld id="{BA1CBD99-88BD-4460-8DCD-EC6DE4309B64}" type="slidenum">
              <a:rPr lang="en-US"/>
              <a:pPr>
                <a:defRPr/>
              </a:pPr>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January 2013</a:t>
            </a:r>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Hernandez,Li,Dotlić,Miura (NICT), et.al.</a:t>
            </a:r>
            <a:endParaRPr lang="en-US"/>
          </a:p>
        </p:txBody>
      </p:sp>
      <p:sp>
        <p:nvSpPr>
          <p:cNvPr id="5" name="Slide Number Placeholder 5"/>
          <p:cNvSpPr>
            <a:spLocks noGrp="1"/>
          </p:cNvSpPr>
          <p:nvPr>
            <p:ph type="sldNum" sz="quarter" idx="12"/>
          </p:nvPr>
        </p:nvSpPr>
        <p:spPr/>
        <p:txBody>
          <a:bodyPr/>
          <a:lstStyle>
            <a:lvl1pPr>
              <a:defRPr/>
            </a:lvl1pPr>
          </a:lstStyle>
          <a:p>
            <a:pPr>
              <a:defRPr/>
            </a:pPr>
            <a:fld id="{9F5458E9-AD94-47AB-B5E2-BE07CD8E5899}" type="slidenum">
              <a:rPr lang="en-US"/>
              <a:pPr>
                <a:defRPr/>
              </a:pPr>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January 2013</a:t>
            </a:r>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Hernandez,Li,Dotlić,Miura (NICT), et.al.</a:t>
            </a:r>
            <a:endParaRPr lang="en-US"/>
          </a:p>
        </p:txBody>
      </p:sp>
      <p:sp>
        <p:nvSpPr>
          <p:cNvPr id="4" name="Slide Number Placeholder 5"/>
          <p:cNvSpPr>
            <a:spLocks noGrp="1"/>
          </p:cNvSpPr>
          <p:nvPr>
            <p:ph type="sldNum" sz="quarter" idx="12"/>
          </p:nvPr>
        </p:nvSpPr>
        <p:spPr/>
        <p:txBody>
          <a:bodyPr/>
          <a:lstStyle>
            <a:lvl1pPr>
              <a:defRPr/>
            </a:lvl1pPr>
          </a:lstStyle>
          <a:p>
            <a:pPr>
              <a:defRPr/>
            </a:pPr>
            <a:fld id="{FAC386CE-5B60-4B07-87E2-9567F8D7F1E9}" type="slidenum">
              <a:rPr lang="en-US"/>
              <a:pPr>
                <a:defRPr/>
              </a:pPr>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January 2013</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Hernandez,Li,Dotlić,Miura (NICT), et.al.</a:t>
            </a:r>
            <a:endParaRPr lang="en-US"/>
          </a:p>
        </p:txBody>
      </p:sp>
      <p:sp>
        <p:nvSpPr>
          <p:cNvPr id="7" name="Slide Number Placeholder 5"/>
          <p:cNvSpPr>
            <a:spLocks noGrp="1"/>
          </p:cNvSpPr>
          <p:nvPr>
            <p:ph type="sldNum" sz="quarter" idx="12"/>
          </p:nvPr>
        </p:nvSpPr>
        <p:spPr/>
        <p:txBody>
          <a:bodyPr/>
          <a:lstStyle>
            <a:lvl1pPr>
              <a:defRPr/>
            </a:lvl1pPr>
          </a:lstStyle>
          <a:p>
            <a:pPr>
              <a:defRPr/>
            </a:pPr>
            <a:fld id="{81631DD7-C04F-4DE0-9F71-5228A0904A44}"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Hernandez,Li,Dotlić,Miura (NICT), et.al.</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39293501-6FB1-4745-A100-1731500F6BC5}" type="slidenum">
              <a:rPr lang="en-US"/>
              <a:pPr>
                <a:defRPr/>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January 2013</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Hernandez,Li,Dotlić,Miura (NICT), et.al.</a:t>
            </a:r>
            <a:endParaRPr lang="en-US"/>
          </a:p>
        </p:txBody>
      </p:sp>
      <p:sp>
        <p:nvSpPr>
          <p:cNvPr id="7" name="Slide Number Placeholder 5"/>
          <p:cNvSpPr>
            <a:spLocks noGrp="1"/>
          </p:cNvSpPr>
          <p:nvPr>
            <p:ph type="sldNum" sz="quarter" idx="12"/>
          </p:nvPr>
        </p:nvSpPr>
        <p:spPr/>
        <p:txBody>
          <a:bodyPr/>
          <a:lstStyle>
            <a:lvl1pPr>
              <a:defRPr/>
            </a:lvl1pPr>
          </a:lstStyle>
          <a:p>
            <a:pPr>
              <a:defRPr/>
            </a:pPr>
            <a:fld id="{4571D217-1C1B-407B-A9BE-7EFBD23C548C}" type="slidenum">
              <a:rPr lang="en-US"/>
              <a:pPr>
                <a:defRPr/>
              </a:pPr>
              <a:t>‹#›</a:t>
            </a:fld>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January 2013</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Hernandez,Li,Dotlić,Miura (NICT), et.al.</a:t>
            </a:r>
            <a:endParaRPr lang="en-US"/>
          </a:p>
        </p:txBody>
      </p:sp>
      <p:sp>
        <p:nvSpPr>
          <p:cNvPr id="6" name="Slide Number Placeholder 5"/>
          <p:cNvSpPr>
            <a:spLocks noGrp="1"/>
          </p:cNvSpPr>
          <p:nvPr>
            <p:ph type="sldNum" sz="quarter" idx="12"/>
          </p:nvPr>
        </p:nvSpPr>
        <p:spPr/>
        <p:txBody>
          <a:bodyPr/>
          <a:lstStyle>
            <a:lvl1pPr>
              <a:defRPr/>
            </a:lvl1pPr>
          </a:lstStyle>
          <a:p>
            <a:pPr>
              <a:defRPr/>
            </a:pPr>
            <a:fld id="{686FFA23-99A7-4029-A497-599355B68A12}" type="slidenum">
              <a:rPr lang="en-US"/>
              <a:pPr>
                <a:defRPr/>
              </a:pPr>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January 2013</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Hernandez,Li,Dotlić,Miura (NICT), et.al.</a:t>
            </a:r>
            <a:endParaRPr lang="en-US"/>
          </a:p>
        </p:txBody>
      </p:sp>
      <p:sp>
        <p:nvSpPr>
          <p:cNvPr id="6" name="Slide Number Placeholder 5"/>
          <p:cNvSpPr>
            <a:spLocks noGrp="1"/>
          </p:cNvSpPr>
          <p:nvPr>
            <p:ph type="sldNum" sz="quarter" idx="12"/>
          </p:nvPr>
        </p:nvSpPr>
        <p:spPr/>
        <p:txBody>
          <a:bodyPr/>
          <a:lstStyle>
            <a:lvl1pPr>
              <a:defRPr/>
            </a:lvl1pPr>
          </a:lstStyle>
          <a:p>
            <a:pPr>
              <a:defRPr/>
            </a:pPr>
            <a:fld id="{BE52AFB6-E320-498D-AF2E-15C6570432D5}"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January 2013</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Hernandez,Li,Dotlić,Miura (NICT), et.al.</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3218B37-D25A-49BA-9A93-8D529229ABE2}"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Hernandez,Li,Dotlić,Miura (NICT), et.al.</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7FF3ED4-FEBA-48AF-8CC7-69400D9BE50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January 2013</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Hernandez,Li,Dotlić,Miura (NICT), et.al.</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CA4E32A-1456-45F7-9F71-5E81E9195B5B}"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January 2013</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Hernandez,Li,Dotlić,Miura (NICT), et.al.</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FBFC80BE-7BFA-4D0A-80EC-6035A50268CE}"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January 2013</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Hernandez,Li,Dotlić,Miura (NICT), et.al.</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B40795E5-BEA8-48D5-9F08-E93BD6C9CA8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Hernandez,Li,Dotlić,Miura (NICT), et.al.</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D8A54870-42FA-4121-9C44-C44DA7FAC55C}"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January 2013</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Hernandez,Li,Dotlić,Miura (NICT), et.al.</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30D4322-DC1F-4AC4-9C50-7434525C905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3075"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smtClean="0"/>
            </a:lvl1pPr>
          </a:lstStyle>
          <a:p>
            <a:pPr>
              <a:defRPr/>
            </a:pPr>
            <a:r>
              <a:rPr lang="en-US" smtClean="0"/>
              <a:t>January 2013</a:t>
            </a:r>
            <a:endParaRPr lang="en-US"/>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a:defRPr/>
            </a:pPr>
            <a:r>
              <a:rPr lang="en-US" smtClean="0"/>
              <a:t>Hernandez,Li,Dotlić,Miura (NICT), et.al.</a:t>
            </a:r>
            <a:endParaRPr lang="en-US"/>
          </a:p>
        </p:txBody>
      </p:sp>
      <p:sp>
        <p:nvSpPr>
          <p:cNvPr id="1030" name="Rectangle 6"/>
          <p:cNvSpPr>
            <a:spLocks noGrp="1" noChangeArrowheads="1"/>
          </p:cNvSpPr>
          <p:nvPr>
            <p:ph type="sldNum" sz="quarter" idx="4"/>
          </p:nvPr>
        </p:nvSpPr>
        <p:spPr bwMode="auto">
          <a:xfrm>
            <a:off x="43418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a:t>Slide </a:t>
            </a:r>
            <a:fld id="{A3A2FB81-5216-487C-930A-C162DD51BA7F}" type="slidenum">
              <a:rPr lang="en-US"/>
              <a:pPr>
                <a:defRPr/>
              </a:pPr>
              <a:t>‹#›</a:t>
            </a:fld>
            <a:endParaRPr lang="en-US"/>
          </a:p>
        </p:txBody>
      </p:sp>
      <p:sp>
        <p:nvSpPr>
          <p:cNvPr id="1031" name="Rectangle 7"/>
          <p:cNvSpPr>
            <a:spLocks noChangeArrowheads="1"/>
          </p:cNvSpPr>
          <p:nvPr/>
        </p:nvSpPr>
        <p:spPr bwMode="auto">
          <a:xfrm>
            <a:off x="3657600" y="393700"/>
            <a:ext cx="4800600" cy="215900"/>
          </a:xfrm>
          <a:prstGeom prst="rect">
            <a:avLst/>
          </a:prstGeom>
          <a:noFill/>
          <a:ln w="9525">
            <a:noFill/>
            <a:miter lim="800000"/>
            <a:headEnd/>
            <a:tailEnd/>
          </a:ln>
        </p:spPr>
        <p:txBody>
          <a:bodyPr lIns="0" tIns="0" rIns="0" bIns="0" anchor="b">
            <a:spAutoFit/>
          </a:bodyPr>
          <a:lstStyle/>
          <a:p>
            <a:pPr lvl="4" algn="r">
              <a:defRPr/>
            </a:pPr>
            <a:r>
              <a:rPr lang="en-US" sz="1400" b="1" dirty="0"/>
              <a:t>Doc: IEEE </a:t>
            </a:r>
            <a:r>
              <a:rPr lang="en-US" sz="1400" b="1" dirty="0" smtClean="0"/>
              <a:t>802.15-13-0055-01-0008</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
        <p:nvSpPr>
          <p:cNvPr id="1033" name="Rectangle 9"/>
          <p:cNvSpPr>
            <a:spLocks noChangeArrowheads="1"/>
          </p:cNvSpPr>
          <p:nvPr/>
        </p:nvSpPr>
        <p:spPr bwMode="auto">
          <a:xfrm>
            <a:off x="685800" y="6475413"/>
            <a:ext cx="711200" cy="184150"/>
          </a:xfrm>
          <a:prstGeom prst="rect">
            <a:avLst/>
          </a:prstGeom>
          <a:noFill/>
          <a:ln w="9525">
            <a:noFill/>
            <a:miter lim="800000"/>
            <a:headEnd/>
            <a:tailEnd/>
          </a:ln>
        </p:spPr>
        <p:txBody>
          <a:bodyPr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098"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099"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mtClean="0">
                <a:solidFill>
                  <a:srgbClr val="898989"/>
                </a:solidFill>
              </a:defRPr>
            </a:lvl1pPr>
          </a:lstStyle>
          <a:p>
            <a:pPr>
              <a:defRPr/>
            </a:pPr>
            <a:r>
              <a:rPr lang="en-US" smtClean="0"/>
              <a:t>January 2013</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a:solidFill>
                  <a:srgbClr val="898989"/>
                </a:solidFill>
              </a:defRPr>
            </a:lvl1pPr>
          </a:lstStyle>
          <a:p>
            <a:pPr>
              <a:defRPr/>
            </a:pPr>
            <a:r>
              <a:rPr lang="en-US" smtClean="0"/>
              <a:t>Hernandez,Li,Dotlić,Miura (NICT), et.al.</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mtClean="0">
                <a:solidFill>
                  <a:srgbClr val="898989"/>
                </a:solidFill>
              </a:defRPr>
            </a:lvl1pPr>
          </a:lstStyle>
          <a:p>
            <a:pPr>
              <a:defRPr/>
            </a:pPr>
            <a:fld id="{3D12EB1D-C8D3-417A-B3A6-E581C9974089}"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oleObject2.bin"/></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1"/>
          <p:cNvSpPr>
            <a:spLocks noGrp="1"/>
          </p:cNvSpPr>
          <p:nvPr>
            <p:ph type="dt" sz="quarter" idx="10"/>
          </p:nvPr>
        </p:nvSpPr>
        <p:spPr>
          <a:noFill/>
        </p:spPr>
        <p:txBody>
          <a:bodyPr/>
          <a:lstStyle/>
          <a:p>
            <a:r>
              <a:rPr lang="en-US" smtClean="0"/>
              <a:t>January 2013</a:t>
            </a:r>
            <a:endParaRPr lang="en-US"/>
          </a:p>
        </p:txBody>
      </p:sp>
      <p:sp>
        <p:nvSpPr>
          <p:cNvPr id="5123" name="Footer Placeholder 2"/>
          <p:cNvSpPr>
            <a:spLocks noGrp="1"/>
          </p:cNvSpPr>
          <p:nvPr>
            <p:ph type="ftr" sz="quarter" idx="11"/>
          </p:nvPr>
        </p:nvSpPr>
        <p:spPr>
          <a:noFill/>
        </p:spPr>
        <p:txBody>
          <a:bodyPr/>
          <a:lstStyle/>
          <a:p>
            <a:r>
              <a:rPr lang="en-US" smtClean="0"/>
              <a:t>Hernandez,Li,Dotlić,Miura (NICT), et.al.</a:t>
            </a:r>
          </a:p>
        </p:txBody>
      </p:sp>
      <p:sp>
        <p:nvSpPr>
          <p:cNvPr id="5124" name="Slide Number Placeholder 3"/>
          <p:cNvSpPr>
            <a:spLocks noGrp="1"/>
          </p:cNvSpPr>
          <p:nvPr>
            <p:ph type="sldNum" sz="quarter" idx="12"/>
          </p:nvPr>
        </p:nvSpPr>
        <p:spPr>
          <a:xfrm>
            <a:off x="4394200" y="6475413"/>
            <a:ext cx="431800" cy="184150"/>
          </a:xfrm>
          <a:noFill/>
        </p:spPr>
        <p:txBody>
          <a:bodyPr/>
          <a:lstStyle/>
          <a:p>
            <a:r>
              <a:rPr lang="en-US"/>
              <a:t>Slide </a:t>
            </a:r>
            <a:fld id="{B05F5E0E-CE9F-4021-8F23-0AE8EBA1B61C}" type="slidenum">
              <a:rPr lang="en-US"/>
              <a:pPr/>
              <a:t>1</a:t>
            </a:fld>
            <a:endParaRPr lang="en-US"/>
          </a:p>
        </p:txBody>
      </p:sp>
      <p:sp>
        <p:nvSpPr>
          <p:cNvPr id="27651" name="Rectangle 3"/>
          <p:cNvSpPr>
            <a:spLocks noChangeArrowheads="1"/>
          </p:cNvSpPr>
          <p:nvPr/>
        </p:nvSpPr>
        <p:spPr bwMode="auto">
          <a:xfrm>
            <a:off x="152400" y="609600"/>
            <a:ext cx="8991600" cy="4770438"/>
          </a:xfrm>
          <a:prstGeom prst="rect">
            <a:avLst/>
          </a:prstGeom>
          <a:noFill/>
          <a:ln w="12700">
            <a:noFill/>
            <a:miter lim="800000"/>
            <a:headEnd type="none" w="sm" len="sm"/>
            <a:tailEnd type="none" w="sm" len="sm"/>
          </a:ln>
          <a:effectLst/>
        </p:spPr>
        <p:txBody>
          <a:bodyPr>
            <a:spAutoFit/>
          </a:bodyPr>
          <a:lstStyle/>
          <a:p>
            <a:pPr algn="ctr">
              <a:defRPr/>
            </a:pP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pPr>
              <a:defRPr/>
            </a:pPr>
            <a:endParaRPr lang="en-US" sz="1600" dirty="0">
              <a:solidFill>
                <a:schemeClr val="tx2"/>
              </a:solidFill>
            </a:endParaRPr>
          </a:p>
          <a:p>
            <a:pPr>
              <a:defRPr/>
            </a:pPr>
            <a:r>
              <a:rPr lang="en-US" sz="1600" b="1" dirty="0">
                <a:solidFill>
                  <a:schemeClr val="tx2"/>
                </a:solidFill>
              </a:rPr>
              <a:t>Submission Title:</a:t>
            </a:r>
            <a:r>
              <a:rPr lang="en-US" sz="1600" dirty="0">
                <a:solidFill>
                  <a:schemeClr val="tx2"/>
                </a:solidFill>
              </a:rPr>
              <a:t> [System level simulation parameters proposal ]  	</a:t>
            </a:r>
          </a:p>
          <a:p>
            <a:pPr>
              <a:defRPr/>
            </a:pPr>
            <a:r>
              <a:rPr lang="en-US" sz="1600" b="1" dirty="0">
                <a:solidFill>
                  <a:schemeClr val="tx2"/>
                </a:solidFill>
              </a:rPr>
              <a:t>Date Submitted: </a:t>
            </a:r>
            <a:r>
              <a:rPr lang="en-US" sz="1600" dirty="0">
                <a:solidFill>
                  <a:schemeClr val="tx2"/>
                </a:solidFill>
              </a:rPr>
              <a:t>[January 15</a:t>
            </a:r>
            <a:r>
              <a:rPr lang="en-US" sz="1600" baseline="30000" dirty="0">
                <a:solidFill>
                  <a:schemeClr val="tx2"/>
                </a:solidFill>
              </a:rPr>
              <a:t>th</a:t>
            </a:r>
            <a:r>
              <a:rPr lang="en-US" sz="1600" dirty="0">
                <a:solidFill>
                  <a:schemeClr val="tx2"/>
                </a:solidFill>
              </a:rPr>
              <a:t>, 2013 ]</a:t>
            </a:r>
          </a:p>
          <a:p>
            <a:pPr>
              <a:defRPr/>
            </a:pPr>
            <a:r>
              <a:rPr lang="en-US" sz="1600" b="1" dirty="0">
                <a:solidFill>
                  <a:schemeClr val="tx2"/>
                </a:solidFill>
              </a:rPr>
              <a:t>Source:</a:t>
            </a:r>
            <a:r>
              <a:rPr lang="en-US" sz="1600" dirty="0">
                <a:solidFill>
                  <a:schemeClr val="tx2"/>
                </a:solidFill>
              </a:rPr>
              <a:t> [Marco Hernandez, Huan-Bang Li, Igor </a:t>
            </a:r>
            <a:r>
              <a:rPr lang="en-US" sz="1600" dirty="0" err="1">
                <a:solidFill>
                  <a:schemeClr val="tx2"/>
                </a:solidFill>
              </a:rPr>
              <a:t>Dotlić</a:t>
            </a:r>
            <a:r>
              <a:rPr lang="en-US" sz="1600" dirty="0">
                <a:solidFill>
                  <a:schemeClr val="tx2"/>
                </a:solidFill>
              </a:rPr>
              <a:t>, </a:t>
            </a:r>
            <a:r>
              <a:rPr lang="en-US" sz="1600" dirty="0" err="1">
                <a:solidFill>
                  <a:schemeClr val="tx2"/>
                </a:solidFill>
              </a:rPr>
              <a:t>Ryu</a:t>
            </a:r>
            <a:r>
              <a:rPr lang="en-US" sz="1600" dirty="0">
                <a:solidFill>
                  <a:schemeClr val="tx2"/>
                </a:solidFill>
              </a:rPr>
              <a:t> </a:t>
            </a:r>
            <a:r>
              <a:rPr lang="en-US" sz="1600" dirty="0" smtClean="0">
                <a:solidFill>
                  <a:schemeClr val="tx2"/>
                </a:solidFill>
              </a:rPr>
              <a:t>Miura, ad-hoc meeting attendees</a:t>
            </a:r>
            <a:r>
              <a:rPr lang="en-US" sz="1600" dirty="0" smtClean="0">
                <a:solidFill>
                  <a:srgbClr val="FF0000"/>
                </a:solidFill>
              </a:rPr>
              <a:t> </a:t>
            </a:r>
            <a:r>
              <a:rPr lang="en-US" sz="1600" dirty="0"/>
              <a:t>] </a:t>
            </a:r>
          </a:p>
          <a:p>
            <a:pPr>
              <a:defRPr/>
            </a:pPr>
            <a:r>
              <a:rPr lang="en-US" sz="1600" b="1" dirty="0">
                <a:solidFill>
                  <a:schemeClr val="tx2"/>
                </a:solidFill>
              </a:rPr>
              <a:t>Company:</a:t>
            </a:r>
            <a:r>
              <a:rPr lang="en-US" sz="1600" dirty="0">
                <a:solidFill>
                  <a:schemeClr val="tx2"/>
                </a:solidFill>
              </a:rPr>
              <a:t> [</a:t>
            </a:r>
            <a:r>
              <a:rPr lang="en-US" sz="1600" dirty="0" smtClean="0"/>
              <a:t>NICT, </a:t>
            </a:r>
            <a:r>
              <a:rPr lang="en-US" sz="1600" dirty="0">
                <a:solidFill>
                  <a:schemeClr val="tx2"/>
                </a:solidFill>
              </a:rPr>
              <a:t>ad-hoc meeting attendees</a:t>
            </a:r>
            <a:r>
              <a:rPr lang="en-US" sz="1600" dirty="0">
                <a:solidFill>
                  <a:srgbClr val="FF0000"/>
                </a:solidFill>
              </a:rPr>
              <a:t> </a:t>
            </a:r>
            <a:r>
              <a:rPr lang="en-US" sz="1600" dirty="0" smtClean="0"/>
              <a:t>]</a:t>
            </a:r>
            <a:endParaRPr lang="en-US" sz="1600" dirty="0"/>
          </a:p>
          <a:p>
            <a:pPr>
              <a:defRPr/>
            </a:pPr>
            <a:r>
              <a:rPr lang="en-US" sz="1600" b="1" dirty="0">
                <a:solidFill>
                  <a:schemeClr val="tx2"/>
                </a:solidFill>
              </a:rPr>
              <a:t>Address: </a:t>
            </a:r>
            <a:r>
              <a:rPr lang="en-US" sz="1600" dirty="0">
                <a:solidFill>
                  <a:schemeClr val="tx2"/>
                </a:solidFill>
              </a:rPr>
              <a:t>[</a:t>
            </a:r>
            <a:r>
              <a:rPr lang="en-US" sz="1600" dirty="0"/>
              <a:t>3-4 </a:t>
            </a:r>
            <a:r>
              <a:rPr lang="en-US" sz="1600" dirty="0" err="1"/>
              <a:t>Hikarino-oka</a:t>
            </a:r>
            <a:r>
              <a:rPr lang="en-US" sz="1600" dirty="0"/>
              <a:t>, Yokosuka, 239-0847, Japan</a:t>
            </a:r>
            <a:r>
              <a:rPr lang="en-US" sz="1600" dirty="0">
                <a:solidFill>
                  <a:schemeClr val="tx2"/>
                </a:solidFill>
              </a:rPr>
              <a:t>]</a:t>
            </a:r>
          </a:p>
          <a:p>
            <a:pPr>
              <a:defRPr/>
            </a:pPr>
            <a:r>
              <a:rPr lang="en-US" sz="1600" b="1" dirty="0">
                <a:solidFill>
                  <a:schemeClr val="tx2"/>
                </a:solidFill>
              </a:rPr>
              <a:t>Voice</a:t>
            </a:r>
            <a:r>
              <a:rPr lang="en-US" sz="1600" b="1" dirty="0"/>
              <a:t>:</a:t>
            </a:r>
            <a:r>
              <a:rPr lang="en-US" sz="1600" dirty="0"/>
              <a:t>[+81 46-847-5439</a:t>
            </a:r>
            <a:r>
              <a:rPr lang="en-US" sz="1600" dirty="0">
                <a:solidFill>
                  <a:schemeClr val="tx2"/>
                </a:solidFill>
              </a:rPr>
              <a:t>] </a:t>
            </a:r>
            <a:r>
              <a:rPr lang="en-US" sz="1600" b="1" dirty="0">
                <a:solidFill>
                  <a:schemeClr val="tx2"/>
                </a:solidFill>
              </a:rPr>
              <a:t>Fax:</a:t>
            </a:r>
            <a:r>
              <a:rPr lang="en-US" sz="1600" dirty="0">
                <a:solidFill>
                  <a:schemeClr val="tx2"/>
                </a:solidFill>
              </a:rPr>
              <a:t> </a:t>
            </a:r>
            <a:r>
              <a:rPr lang="en-US" sz="1600" dirty="0"/>
              <a:t>[+81 46-847-5431</a:t>
            </a:r>
            <a:r>
              <a:rPr lang="en-US" sz="1600" dirty="0">
                <a:solidFill>
                  <a:schemeClr val="tx2"/>
                </a:solidFill>
              </a:rPr>
              <a:t>] </a:t>
            </a:r>
            <a:r>
              <a:rPr lang="en-US" sz="1600" b="1" dirty="0">
                <a:solidFill>
                  <a:schemeClr val="tx2"/>
                </a:solidFill>
              </a:rPr>
              <a:t>E-Mail:</a:t>
            </a:r>
            <a:r>
              <a:rPr lang="en-US" sz="1600" dirty="0">
                <a:solidFill>
                  <a:schemeClr val="tx2"/>
                </a:solidFill>
              </a:rPr>
              <a:t>[]	</a:t>
            </a:r>
          </a:p>
          <a:p>
            <a:pPr>
              <a:spcBef>
                <a:spcPts val="600"/>
              </a:spcBef>
              <a:spcAft>
                <a:spcPts val="600"/>
              </a:spcAft>
              <a:defRPr/>
            </a:pPr>
            <a:r>
              <a:rPr lang="en-US" sz="1600" b="1" dirty="0">
                <a:solidFill>
                  <a:schemeClr val="tx2"/>
                </a:solidFill>
              </a:rPr>
              <a:t>Re:</a:t>
            </a:r>
            <a:r>
              <a:rPr lang="en-US" sz="1600" dirty="0">
                <a:solidFill>
                  <a:schemeClr val="tx2"/>
                </a:solidFill>
              </a:rPr>
              <a:t> [</a:t>
            </a:r>
            <a:r>
              <a:rPr lang="en-US" sz="1600" dirty="0"/>
              <a:t>In response to call for technical guidance document contributions TG8</a:t>
            </a:r>
            <a:r>
              <a:rPr lang="en-US" sz="1600" dirty="0">
                <a:solidFill>
                  <a:schemeClr val="tx2"/>
                </a:solidFill>
              </a:rPr>
              <a:t>]</a:t>
            </a:r>
            <a:endParaRPr lang="en-US" dirty="0">
              <a:solidFill>
                <a:schemeClr val="tx2"/>
              </a:solidFill>
            </a:endParaRPr>
          </a:p>
          <a:p>
            <a:pPr>
              <a:spcBef>
                <a:spcPts val="600"/>
              </a:spcBef>
              <a:spcAft>
                <a:spcPts val="600"/>
              </a:spcAft>
              <a:defRPr/>
            </a:pPr>
            <a:r>
              <a:rPr lang="en-US" sz="1600" b="1" dirty="0">
                <a:solidFill>
                  <a:schemeClr val="tx2"/>
                </a:solidFill>
              </a:rPr>
              <a:t>Abstract:</a:t>
            </a:r>
            <a:r>
              <a:rPr lang="en-US" sz="1600" dirty="0">
                <a:solidFill>
                  <a:schemeClr val="tx2"/>
                </a:solidFill>
              </a:rPr>
              <a:t>	[ ]</a:t>
            </a:r>
          </a:p>
          <a:p>
            <a:pPr>
              <a:spcBef>
                <a:spcPts val="600"/>
              </a:spcBef>
              <a:spcAft>
                <a:spcPts val="600"/>
              </a:spcAft>
              <a:defRPr/>
            </a:pPr>
            <a:r>
              <a:rPr lang="en-US" sz="1600" b="1" dirty="0">
                <a:solidFill>
                  <a:schemeClr val="tx2"/>
                </a:solidFill>
              </a:rPr>
              <a:t>Purpose:</a:t>
            </a:r>
            <a:r>
              <a:rPr lang="en-US" sz="1600" dirty="0">
                <a:solidFill>
                  <a:schemeClr val="tx2"/>
                </a:solidFill>
              </a:rPr>
              <a:t>	[</a:t>
            </a:r>
            <a:r>
              <a:rPr lang="en-US" sz="1600" dirty="0"/>
              <a:t>Material for discussion in 802.15.8 TG</a:t>
            </a:r>
            <a:r>
              <a:rPr lang="en-US" sz="1600" dirty="0">
                <a:solidFill>
                  <a:schemeClr val="tx2"/>
                </a:solidFill>
              </a:rPr>
              <a:t>]</a:t>
            </a:r>
          </a:p>
          <a:p>
            <a:pPr>
              <a:defRPr/>
            </a:pPr>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defRPr/>
            </a:pPr>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System Simulation setup</a:t>
            </a:r>
            <a:endParaRPr lang="en-US" dirty="0"/>
          </a:p>
        </p:txBody>
      </p:sp>
      <p:sp>
        <p:nvSpPr>
          <p:cNvPr id="3" name="Content Placeholder 2"/>
          <p:cNvSpPr>
            <a:spLocks noGrp="1"/>
          </p:cNvSpPr>
          <p:nvPr>
            <p:ph idx="1"/>
          </p:nvPr>
        </p:nvSpPr>
        <p:spPr/>
        <p:txBody>
          <a:bodyPr/>
          <a:lstStyle/>
          <a:p>
            <a:r>
              <a:rPr lang="en-US" sz="2400" dirty="0" smtClean="0"/>
              <a:t>Traffic model,</a:t>
            </a:r>
          </a:p>
          <a:p>
            <a:pPr lvl="1"/>
            <a:r>
              <a:rPr lang="en-US" sz="2000" dirty="0" smtClean="0"/>
              <a:t>Interrupted Poisson process, or interrupted discrete process, or interrupted renewal process</a:t>
            </a:r>
          </a:p>
          <a:p>
            <a:r>
              <a:rPr lang="en-US" sz="2400" dirty="0" smtClean="0"/>
              <a:t>Link capacity </a:t>
            </a:r>
          </a:p>
          <a:p>
            <a:pPr lvl="1"/>
            <a:r>
              <a:rPr lang="en-US" sz="2000" dirty="0" smtClean="0"/>
              <a:t>1 Mbps</a:t>
            </a:r>
          </a:p>
          <a:p>
            <a:endParaRPr lang="en-US" dirty="0"/>
          </a:p>
        </p:txBody>
      </p:sp>
      <p:sp>
        <p:nvSpPr>
          <p:cNvPr id="4" name="Date Placeholder 3"/>
          <p:cNvSpPr>
            <a:spLocks noGrp="1"/>
          </p:cNvSpPr>
          <p:nvPr>
            <p:ph type="dt" sz="half" idx="10"/>
          </p:nvPr>
        </p:nvSpPr>
        <p:spPr/>
        <p:txBody>
          <a:bodyPr/>
          <a:lstStyle/>
          <a:p>
            <a:pPr>
              <a:defRPr/>
            </a:pPr>
            <a:r>
              <a:rPr lang="en-US" smtClean="0"/>
              <a:t>January 2013</a:t>
            </a:r>
            <a:endParaRPr lang="en-US"/>
          </a:p>
        </p:txBody>
      </p:sp>
      <p:sp>
        <p:nvSpPr>
          <p:cNvPr id="5" name="Footer Placeholder 4"/>
          <p:cNvSpPr>
            <a:spLocks noGrp="1"/>
          </p:cNvSpPr>
          <p:nvPr>
            <p:ph type="ftr" sz="quarter" idx="11"/>
          </p:nvPr>
        </p:nvSpPr>
        <p:spPr/>
        <p:txBody>
          <a:bodyPr/>
          <a:lstStyle/>
          <a:p>
            <a:pPr>
              <a:defRPr/>
            </a:pPr>
            <a:r>
              <a:rPr lang="en-US" smtClean="0"/>
              <a:t>Hernandez,Li,Dotlić,Miura (NICT), et.al.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9293501-6FB1-4745-A100-1731500F6BC5}" type="slidenum">
              <a:rPr lang="en-US" smtClean="0"/>
              <a:pPr>
                <a:defRPr/>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smtClean="0"/>
              <a:t>Comparing protocols</a:t>
            </a:r>
          </a:p>
        </p:txBody>
      </p:sp>
      <p:sp>
        <p:nvSpPr>
          <p:cNvPr id="12291" name="Content Placeholder 2"/>
          <p:cNvSpPr>
            <a:spLocks noGrp="1"/>
          </p:cNvSpPr>
          <p:nvPr>
            <p:ph idx="1"/>
          </p:nvPr>
        </p:nvSpPr>
        <p:spPr/>
        <p:txBody>
          <a:bodyPr/>
          <a:lstStyle/>
          <a:p>
            <a:r>
              <a:rPr lang="en-US" sz="2400" dirty="0" smtClean="0"/>
              <a:t>Assuming a proposed topology:</a:t>
            </a:r>
          </a:p>
          <a:p>
            <a:r>
              <a:rPr lang="en-US" sz="2400" dirty="0" smtClean="0"/>
              <a:t>Density analysis</a:t>
            </a:r>
          </a:p>
          <a:p>
            <a:pPr lvl="1"/>
            <a:r>
              <a:rPr lang="en-US" sz="2000" dirty="0" smtClean="0"/>
              <a:t>Throughput, latency, fairness, etc., </a:t>
            </a:r>
            <a:r>
              <a:rPr lang="en-US" sz="2000" dirty="0" err="1" smtClean="0"/>
              <a:t>vs</a:t>
            </a:r>
            <a:r>
              <a:rPr lang="en-US" sz="2000" dirty="0" smtClean="0"/>
              <a:t> No of nodes</a:t>
            </a:r>
          </a:p>
          <a:p>
            <a:r>
              <a:rPr lang="en-US" sz="2400" dirty="0" smtClean="0"/>
              <a:t>Packet length analysis</a:t>
            </a:r>
          </a:p>
          <a:p>
            <a:pPr lvl="1"/>
            <a:r>
              <a:rPr lang="en-US" sz="2000" dirty="0" smtClean="0"/>
              <a:t>Throughput, latency, data reception efficiency, </a:t>
            </a:r>
            <a:r>
              <a:rPr lang="en-US" sz="2000" dirty="0" err="1" smtClean="0"/>
              <a:t>vs</a:t>
            </a:r>
            <a:r>
              <a:rPr lang="en-US" sz="2000" dirty="0" smtClean="0"/>
              <a:t> packet length.</a:t>
            </a:r>
          </a:p>
          <a:p>
            <a:endParaRPr lang="en-US" sz="2400" dirty="0" smtClean="0"/>
          </a:p>
        </p:txBody>
      </p:sp>
      <p:sp>
        <p:nvSpPr>
          <p:cNvPr id="12292" name="Date Placeholder 3"/>
          <p:cNvSpPr>
            <a:spLocks noGrp="1"/>
          </p:cNvSpPr>
          <p:nvPr>
            <p:ph type="dt" sz="quarter" idx="10"/>
          </p:nvPr>
        </p:nvSpPr>
        <p:spPr>
          <a:noFill/>
        </p:spPr>
        <p:txBody>
          <a:bodyPr/>
          <a:lstStyle/>
          <a:p>
            <a:r>
              <a:rPr lang="en-US" smtClean="0"/>
              <a:t>January 2013</a:t>
            </a:r>
            <a:endParaRPr lang="en-US"/>
          </a:p>
        </p:txBody>
      </p:sp>
      <p:sp>
        <p:nvSpPr>
          <p:cNvPr id="12293" name="Footer Placeholder 4"/>
          <p:cNvSpPr>
            <a:spLocks noGrp="1"/>
          </p:cNvSpPr>
          <p:nvPr>
            <p:ph type="ftr" sz="quarter" idx="11"/>
          </p:nvPr>
        </p:nvSpPr>
        <p:spPr>
          <a:noFill/>
        </p:spPr>
        <p:txBody>
          <a:bodyPr/>
          <a:lstStyle/>
          <a:p>
            <a:r>
              <a:rPr lang="en-US" smtClean="0"/>
              <a:t>Hernandez,Li,Dotlić,Miura (NICT), et.al.</a:t>
            </a:r>
          </a:p>
        </p:txBody>
      </p:sp>
      <p:sp>
        <p:nvSpPr>
          <p:cNvPr id="12294" name="Slide Number Placeholder 5"/>
          <p:cNvSpPr>
            <a:spLocks noGrp="1"/>
          </p:cNvSpPr>
          <p:nvPr>
            <p:ph type="sldNum" sz="quarter" idx="12"/>
          </p:nvPr>
        </p:nvSpPr>
        <p:spPr>
          <a:noFill/>
        </p:spPr>
        <p:txBody>
          <a:bodyPr/>
          <a:lstStyle/>
          <a:p>
            <a:r>
              <a:rPr lang="en-US"/>
              <a:t>Slide </a:t>
            </a:r>
            <a:fld id="{6E83A2C7-C96B-4774-92B5-4948E14C62FE}" type="slidenum">
              <a:rPr lang="en-US"/>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dirty="0" smtClean="0"/>
              <a:t>TBD for the link-level interface</a:t>
            </a:r>
          </a:p>
        </p:txBody>
      </p:sp>
      <p:sp>
        <p:nvSpPr>
          <p:cNvPr id="13315" name="Content Placeholder 2"/>
          <p:cNvSpPr>
            <a:spLocks noGrp="1"/>
          </p:cNvSpPr>
          <p:nvPr>
            <p:ph idx="1"/>
          </p:nvPr>
        </p:nvSpPr>
        <p:spPr/>
        <p:txBody>
          <a:bodyPr/>
          <a:lstStyle/>
          <a:p>
            <a:r>
              <a:rPr lang="en-US" sz="2400" dirty="0" smtClean="0"/>
              <a:t>As there is not any PHY approved for the TG8 specification, we may compromise into providing BER </a:t>
            </a:r>
            <a:r>
              <a:rPr lang="en-US" sz="2400" dirty="0" err="1" smtClean="0"/>
              <a:t>vs</a:t>
            </a:r>
            <a:r>
              <a:rPr lang="en-US" sz="2400" dirty="0" smtClean="0"/>
              <a:t> SNR for the different scenarios of the channel model document for a </a:t>
            </a:r>
            <a:r>
              <a:rPr lang="en-US" sz="2400" i="1" dirty="0" smtClean="0"/>
              <a:t>modulation</a:t>
            </a:r>
            <a:r>
              <a:rPr lang="en-US" sz="2400" dirty="0" smtClean="0"/>
              <a:t> and </a:t>
            </a:r>
            <a:r>
              <a:rPr lang="en-US" sz="2400" i="1" dirty="0" smtClean="0"/>
              <a:t>FEC</a:t>
            </a:r>
            <a:r>
              <a:rPr lang="en-US" sz="2400" dirty="0" smtClean="0"/>
              <a:t> approved during the ad-hoc meeting. </a:t>
            </a:r>
          </a:p>
          <a:p>
            <a:r>
              <a:rPr lang="en-US" sz="2400" dirty="0" smtClean="0"/>
              <a:t>BER </a:t>
            </a:r>
            <a:r>
              <a:rPr lang="en-US" sz="2400" dirty="0" err="1" smtClean="0"/>
              <a:t>vs</a:t>
            </a:r>
            <a:r>
              <a:rPr lang="en-US" sz="2400" dirty="0" smtClean="0"/>
              <a:t> SINR if time allows.</a:t>
            </a:r>
          </a:p>
          <a:p>
            <a:endParaRPr lang="en-US" sz="2400" dirty="0" smtClean="0"/>
          </a:p>
        </p:txBody>
      </p:sp>
      <p:sp>
        <p:nvSpPr>
          <p:cNvPr id="13316" name="Date Placeholder 3"/>
          <p:cNvSpPr>
            <a:spLocks noGrp="1"/>
          </p:cNvSpPr>
          <p:nvPr>
            <p:ph type="dt" sz="quarter" idx="10"/>
          </p:nvPr>
        </p:nvSpPr>
        <p:spPr>
          <a:noFill/>
        </p:spPr>
        <p:txBody>
          <a:bodyPr/>
          <a:lstStyle/>
          <a:p>
            <a:r>
              <a:rPr lang="en-US" smtClean="0"/>
              <a:t>January 2013</a:t>
            </a:r>
            <a:endParaRPr lang="en-US"/>
          </a:p>
        </p:txBody>
      </p:sp>
      <p:sp>
        <p:nvSpPr>
          <p:cNvPr id="13317" name="Footer Placeholder 4"/>
          <p:cNvSpPr>
            <a:spLocks noGrp="1"/>
          </p:cNvSpPr>
          <p:nvPr>
            <p:ph type="ftr" sz="quarter" idx="11"/>
          </p:nvPr>
        </p:nvSpPr>
        <p:spPr>
          <a:noFill/>
        </p:spPr>
        <p:txBody>
          <a:bodyPr/>
          <a:lstStyle/>
          <a:p>
            <a:r>
              <a:rPr lang="en-US" smtClean="0"/>
              <a:t>Hernandez,Li,Dotlić,Miura (NICT), et.al.</a:t>
            </a:r>
          </a:p>
        </p:txBody>
      </p:sp>
      <p:sp>
        <p:nvSpPr>
          <p:cNvPr id="13318" name="Slide Number Placeholder 5"/>
          <p:cNvSpPr>
            <a:spLocks noGrp="1"/>
          </p:cNvSpPr>
          <p:nvPr>
            <p:ph type="sldNum" sz="quarter" idx="12"/>
          </p:nvPr>
        </p:nvSpPr>
        <p:spPr>
          <a:noFill/>
        </p:spPr>
        <p:txBody>
          <a:bodyPr/>
          <a:lstStyle/>
          <a:p>
            <a:r>
              <a:rPr lang="en-US"/>
              <a:t>Slide </a:t>
            </a:r>
            <a:fld id="{A0797921-9281-418E-A46F-5B450DE548A7}" type="slidenum">
              <a:rPr lang="en-US"/>
              <a:pPr/>
              <a:t>12</a:t>
            </a:fld>
            <a:endParaRPr 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TBD for the link-level interface</a:t>
            </a:r>
            <a:endParaRPr lang="en-US" dirty="0"/>
          </a:p>
        </p:txBody>
      </p:sp>
      <p:sp>
        <p:nvSpPr>
          <p:cNvPr id="3" name="Content Placeholder 2"/>
          <p:cNvSpPr>
            <a:spLocks noGrp="1"/>
          </p:cNvSpPr>
          <p:nvPr>
            <p:ph idx="1"/>
          </p:nvPr>
        </p:nvSpPr>
        <p:spPr/>
        <p:txBody>
          <a:bodyPr/>
          <a:lstStyle/>
          <a:p>
            <a:r>
              <a:rPr lang="en-US" sz="2400" dirty="0" smtClean="0"/>
              <a:t>Proposed modulations: BPSK (discovery), QPSK 16QAM, 64QAM (communication).</a:t>
            </a:r>
          </a:p>
          <a:p>
            <a:r>
              <a:rPr lang="en-US" sz="2400" dirty="0" smtClean="0"/>
              <a:t>FEC: </a:t>
            </a:r>
          </a:p>
          <a:p>
            <a:r>
              <a:rPr lang="en-US" sz="2400" dirty="0" smtClean="0"/>
              <a:t>Shannon proposed to use theoretical BER curves in the AWGN:</a:t>
            </a:r>
          </a:p>
          <a:p>
            <a:pPr lvl="1"/>
            <a:r>
              <a:rPr lang="en-US" sz="2000" dirty="0" smtClean="0"/>
              <a:t>15-13-0058-00-0008-candidate-link-curve-snr-per.xlsx</a:t>
            </a:r>
          </a:p>
          <a:p>
            <a:pPr>
              <a:buNone/>
            </a:pPr>
            <a:r>
              <a:rPr lang="en-US" sz="2400" dirty="0" smtClean="0"/>
              <a:t> </a:t>
            </a:r>
          </a:p>
          <a:p>
            <a:endParaRPr lang="en-US" dirty="0"/>
          </a:p>
        </p:txBody>
      </p:sp>
      <p:sp>
        <p:nvSpPr>
          <p:cNvPr id="4" name="Date Placeholder 3"/>
          <p:cNvSpPr>
            <a:spLocks noGrp="1"/>
          </p:cNvSpPr>
          <p:nvPr>
            <p:ph type="dt" sz="half" idx="10"/>
          </p:nvPr>
        </p:nvSpPr>
        <p:spPr/>
        <p:txBody>
          <a:bodyPr/>
          <a:lstStyle/>
          <a:p>
            <a:pPr>
              <a:defRPr/>
            </a:pPr>
            <a:r>
              <a:rPr lang="en-US" smtClean="0"/>
              <a:t>January 2013</a:t>
            </a:r>
            <a:endParaRPr lang="en-US"/>
          </a:p>
        </p:txBody>
      </p:sp>
      <p:sp>
        <p:nvSpPr>
          <p:cNvPr id="5" name="Footer Placeholder 4"/>
          <p:cNvSpPr>
            <a:spLocks noGrp="1"/>
          </p:cNvSpPr>
          <p:nvPr>
            <p:ph type="ftr" sz="quarter" idx="11"/>
          </p:nvPr>
        </p:nvSpPr>
        <p:spPr/>
        <p:txBody>
          <a:bodyPr/>
          <a:lstStyle/>
          <a:p>
            <a:pPr>
              <a:defRPr/>
            </a:pPr>
            <a:r>
              <a:rPr lang="en-US" smtClean="0"/>
              <a:t>Hernandez,Li,Dotlić,Miura (NICT), et.al.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9293501-6FB1-4745-A100-1731500F6BC5}" type="slidenum">
              <a:rPr lang="en-US" smtClean="0"/>
              <a:pPr>
                <a:defRPr/>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TBD for the link-level interface</a:t>
            </a:r>
            <a:endParaRPr lang="en-US" dirty="0"/>
          </a:p>
        </p:txBody>
      </p:sp>
      <p:sp>
        <p:nvSpPr>
          <p:cNvPr id="4" name="Date Placeholder 3"/>
          <p:cNvSpPr>
            <a:spLocks noGrp="1"/>
          </p:cNvSpPr>
          <p:nvPr>
            <p:ph type="dt" sz="half" idx="10"/>
          </p:nvPr>
        </p:nvSpPr>
        <p:spPr/>
        <p:txBody>
          <a:bodyPr/>
          <a:lstStyle/>
          <a:p>
            <a:pPr>
              <a:defRPr/>
            </a:pPr>
            <a:r>
              <a:rPr lang="en-US" smtClean="0"/>
              <a:t>January 2013</a:t>
            </a:r>
            <a:endParaRPr lang="en-US"/>
          </a:p>
        </p:txBody>
      </p:sp>
      <p:sp>
        <p:nvSpPr>
          <p:cNvPr id="5" name="Footer Placeholder 4"/>
          <p:cNvSpPr>
            <a:spLocks noGrp="1"/>
          </p:cNvSpPr>
          <p:nvPr>
            <p:ph type="ftr" sz="quarter" idx="11"/>
          </p:nvPr>
        </p:nvSpPr>
        <p:spPr/>
        <p:txBody>
          <a:bodyPr/>
          <a:lstStyle/>
          <a:p>
            <a:pPr>
              <a:defRPr/>
            </a:pPr>
            <a:r>
              <a:rPr lang="en-US" smtClean="0"/>
              <a:t>Hernandez,Li,Dotlić,Miura (NICT), et.al.</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9293501-6FB1-4745-A100-1731500F6BC5}" type="slidenum">
              <a:rPr lang="en-US" smtClean="0"/>
              <a:pPr>
                <a:defRPr/>
              </a:pPr>
              <a:t>14</a:t>
            </a:fld>
            <a:endParaRPr lang="en-US"/>
          </a:p>
        </p:txBody>
      </p:sp>
      <p:graphicFrame>
        <p:nvGraphicFramePr>
          <p:cNvPr id="8" name="차트 1"/>
          <p:cNvGraphicFramePr/>
          <p:nvPr/>
        </p:nvGraphicFramePr>
        <p:xfrm>
          <a:off x="1524000" y="2057400"/>
          <a:ext cx="6438901" cy="3333751"/>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6"/>
          <p:cNvSpPr>
            <a:spLocks noGrp="1"/>
          </p:cNvSpPr>
          <p:nvPr>
            <p:ph type="title"/>
          </p:nvPr>
        </p:nvSpPr>
        <p:spPr/>
        <p:txBody>
          <a:bodyPr/>
          <a:lstStyle/>
          <a:p>
            <a:r>
              <a:rPr lang="en-US" smtClean="0"/>
              <a:t> Wireless simulation methodology</a:t>
            </a:r>
          </a:p>
        </p:txBody>
      </p:sp>
      <p:sp>
        <p:nvSpPr>
          <p:cNvPr id="6147" name="Date Placeholder 1"/>
          <p:cNvSpPr>
            <a:spLocks noGrp="1"/>
          </p:cNvSpPr>
          <p:nvPr>
            <p:ph type="dt" sz="quarter" idx="10"/>
          </p:nvPr>
        </p:nvSpPr>
        <p:spPr>
          <a:noFill/>
        </p:spPr>
        <p:txBody>
          <a:bodyPr/>
          <a:lstStyle/>
          <a:p>
            <a:r>
              <a:rPr lang="en-US" smtClean="0"/>
              <a:t>January 2013</a:t>
            </a:r>
            <a:endParaRPr lang="en-US"/>
          </a:p>
        </p:txBody>
      </p:sp>
      <p:sp>
        <p:nvSpPr>
          <p:cNvPr id="6148" name="Footer Placeholder 2"/>
          <p:cNvSpPr>
            <a:spLocks noGrp="1"/>
          </p:cNvSpPr>
          <p:nvPr>
            <p:ph type="ftr" sz="quarter" idx="11"/>
          </p:nvPr>
        </p:nvSpPr>
        <p:spPr>
          <a:noFill/>
        </p:spPr>
        <p:txBody>
          <a:bodyPr/>
          <a:lstStyle/>
          <a:p>
            <a:r>
              <a:rPr lang="en-US" smtClean="0"/>
              <a:t>Hernandez,Li,Dotlić,Miura (NICT), et.al.</a:t>
            </a:r>
          </a:p>
        </p:txBody>
      </p:sp>
      <p:sp>
        <p:nvSpPr>
          <p:cNvPr id="6149" name="Slide Number Placeholder 3"/>
          <p:cNvSpPr>
            <a:spLocks noGrp="1"/>
          </p:cNvSpPr>
          <p:nvPr>
            <p:ph type="sldNum" sz="quarter" idx="12"/>
          </p:nvPr>
        </p:nvSpPr>
        <p:spPr>
          <a:noFill/>
        </p:spPr>
        <p:txBody>
          <a:bodyPr/>
          <a:lstStyle/>
          <a:p>
            <a:r>
              <a:rPr lang="en-US"/>
              <a:t>Slide </a:t>
            </a:r>
            <a:fld id="{63841EC6-26DB-4CA5-970C-D506FC62E25D}" type="slidenum">
              <a:rPr lang="en-US"/>
              <a:pPr/>
              <a:t>2</a:t>
            </a:fld>
            <a:endParaRPr lang="en-US"/>
          </a:p>
        </p:txBody>
      </p:sp>
      <p:pic>
        <p:nvPicPr>
          <p:cNvPr id="6150" name="Picture 7"/>
          <p:cNvPicPr>
            <a:picLocks noGrp="1" noChangeAspect="1" noChangeArrowheads="1"/>
          </p:cNvPicPr>
          <p:nvPr>
            <p:ph idx="1"/>
          </p:nvPr>
        </p:nvPicPr>
        <p:blipFill>
          <a:blip r:embed="rId2" cstate="print"/>
          <a:srcRect/>
          <a:stretch>
            <a:fillRect/>
          </a:stretch>
        </p:blipFill>
        <p:spPr>
          <a:xfrm>
            <a:off x="1838325" y="2066925"/>
            <a:ext cx="4714875" cy="3268663"/>
          </a:xfr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smtClean="0"/>
              <a:t>Link-level vs system-level simulations</a:t>
            </a:r>
          </a:p>
        </p:txBody>
      </p:sp>
      <p:sp>
        <p:nvSpPr>
          <p:cNvPr id="3" name="Content Placeholder 2"/>
          <p:cNvSpPr>
            <a:spLocks noGrp="1"/>
          </p:cNvSpPr>
          <p:nvPr>
            <p:ph idx="1"/>
          </p:nvPr>
        </p:nvSpPr>
        <p:spPr>
          <a:xfrm>
            <a:off x="609600" y="1905000"/>
            <a:ext cx="7772400" cy="4114800"/>
          </a:xfrm>
        </p:spPr>
        <p:txBody>
          <a:bodyPr/>
          <a:lstStyle/>
          <a:p>
            <a:pPr>
              <a:defRPr/>
            </a:pPr>
            <a:r>
              <a:rPr lang="en-US" sz="2400" dirty="0" smtClean="0"/>
              <a:t>Link-level simulation focuses on the performance of a transmission between terminals. </a:t>
            </a:r>
          </a:p>
          <a:p>
            <a:pPr lvl="1">
              <a:defRPr/>
            </a:pPr>
            <a:r>
              <a:rPr lang="en-US" sz="2000" dirty="0" smtClean="0">
                <a:ea typeface="+mn-ea"/>
                <a:cs typeface="+mn-cs"/>
              </a:rPr>
              <a:t>The performance metrics usually include the bit error rate (BER), signal to noise ratio (SNR), achievable data rate, etc.</a:t>
            </a:r>
          </a:p>
          <a:p>
            <a:pPr>
              <a:defRPr/>
            </a:pPr>
            <a:r>
              <a:rPr lang="en-US" sz="2400" dirty="0" smtClean="0"/>
              <a:t>The performance of modulation/demodulation or coding/decoding schemes in different radio channel models can be obtained from the link-level simulation</a:t>
            </a:r>
          </a:p>
          <a:p>
            <a:pPr>
              <a:defRPr/>
            </a:pPr>
            <a:endParaRPr lang="en-US" sz="2400" dirty="0"/>
          </a:p>
        </p:txBody>
      </p:sp>
      <p:sp>
        <p:nvSpPr>
          <p:cNvPr id="7172" name="Date Placeholder 3"/>
          <p:cNvSpPr>
            <a:spLocks noGrp="1"/>
          </p:cNvSpPr>
          <p:nvPr>
            <p:ph type="dt" sz="quarter" idx="10"/>
          </p:nvPr>
        </p:nvSpPr>
        <p:spPr>
          <a:noFill/>
        </p:spPr>
        <p:txBody>
          <a:bodyPr/>
          <a:lstStyle/>
          <a:p>
            <a:r>
              <a:rPr lang="en-US" smtClean="0"/>
              <a:t>January 2013</a:t>
            </a:r>
            <a:endParaRPr lang="en-US"/>
          </a:p>
        </p:txBody>
      </p:sp>
      <p:sp>
        <p:nvSpPr>
          <p:cNvPr id="7173" name="Footer Placeholder 4"/>
          <p:cNvSpPr>
            <a:spLocks noGrp="1"/>
          </p:cNvSpPr>
          <p:nvPr>
            <p:ph type="ftr" sz="quarter" idx="11"/>
          </p:nvPr>
        </p:nvSpPr>
        <p:spPr>
          <a:noFill/>
        </p:spPr>
        <p:txBody>
          <a:bodyPr/>
          <a:lstStyle/>
          <a:p>
            <a:r>
              <a:rPr lang="en-US" smtClean="0"/>
              <a:t>Hernandez,Li,Dotlić,Miura (NICT), et.al.</a:t>
            </a:r>
          </a:p>
        </p:txBody>
      </p:sp>
      <p:sp>
        <p:nvSpPr>
          <p:cNvPr id="7174" name="Slide Number Placeholder 5"/>
          <p:cNvSpPr>
            <a:spLocks noGrp="1"/>
          </p:cNvSpPr>
          <p:nvPr>
            <p:ph type="sldNum" sz="quarter" idx="12"/>
          </p:nvPr>
        </p:nvSpPr>
        <p:spPr>
          <a:noFill/>
        </p:spPr>
        <p:txBody>
          <a:bodyPr/>
          <a:lstStyle/>
          <a:p>
            <a:r>
              <a:rPr lang="en-US"/>
              <a:t>Slide </a:t>
            </a:r>
            <a:fld id="{4841C00A-A7AE-4555-B8CB-A95071DEAAE9}" type="slidenum">
              <a:rPr lang="en-US"/>
              <a:pPr/>
              <a:t>3</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smtClean="0"/>
              <a:t>System level simulation</a:t>
            </a:r>
          </a:p>
        </p:txBody>
      </p:sp>
      <p:sp>
        <p:nvSpPr>
          <p:cNvPr id="3" name="Content Placeholder 2"/>
          <p:cNvSpPr>
            <a:spLocks noGrp="1"/>
          </p:cNvSpPr>
          <p:nvPr>
            <p:ph idx="1"/>
          </p:nvPr>
        </p:nvSpPr>
        <p:spPr>
          <a:xfrm>
            <a:off x="685800" y="1905000"/>
            <a:ext cx="7772400" cy="4114800"/>
          </a:xfrm>
        </p:spPr>
        <p:txBody>
          <a:bodyPr/>
          <a:lstStyle/>
          <a:p>
            <a:pPr>
              <a:defRPr/>
            </a:pPr>
            <a:r>
              <a:rPr lang="en-US" sz="2400" dirty="0" smtClean="0"/>
              <a:t>The scenario for the system-level simulation generally consists of a network with multiple terminals.</a:t>
            </a:r>
          </a:p>
          <a:p>
            <a:pPr>
              <a:defRPr/>
            </a:pPr>
            <a:r>
              <a:rPr lang="en-US" sz="2400" dirty="0" smtClean="0"/>
              <a:t>System-level simulation focuses on higher layer performance metrics as expressed by system throughput, user fairness, user-perceived quality of service (</a:t>
            </a:r>
            <a:r>
              <a:rPr lang="en-US" sz="2400" dirty="0" err="1" smtClean="0"/>
              <a:t>QoS</a:t>
            </a:r>
            <a:r>
              <a:rPr lang="en-US" sz="2400" dirty="0" smtClean="0"/>
              <a:t>), handover delay or success rate, etc.</a:t>
            </a:r>
          </a:p>
          <a:p>
            <a:pPr lvl="1">
              <a:defRPr/>
            </a:pPr>
            <a:r>
              <a:rPr lang="en-US" sz="2000" b="1" dirty="0" smtClean="0">
                <a:ea typeface="+mn-ea"/>
                <a:cs typeface="+mn-cs"/>
              </a:rPr>
              <a:t>System-level simulation includes the scheduling process, traffic model, power control process, adaptive modulation and coding scheme (MCS) selection process, and other MAC layer processes.</a:t>
            </a:r>
          </a:p>
        </p:txBody>
      </p:sp>
      <p:sp>
        <p:nvSpPr>
          <p:cNvPr id="8196" name="Date Placeholder 3"/>
          <p:cNvSpPr>
            <a:spLocks noGrp="1"/>
          </p:cNvSpPr>
          <p:nvPr>
            <p:ph type="dt" sz="quarter" idx="10"/>
          </p:nvPr>
        </p:nvSpPr>
        <p:spPr>
          <a:noFill/>
        </p:spPr>
        <p:txBody>
          <a:bodyPr/>
          <a:lstStyle/>
          <a:p>
            <a:r>
              <a:rPr lang="en-US" smtClean="0"/>
              <a:t>January 2013</a:t>
            </a:r>
            <a:endParaRPr lang="en-US"/>
          </a:p>
        </p:txBody>
      </p:sp>
      <p:sp>
        <p:nvSpPr>
          <p:cNvPr id="8197" name="Footer Placeholder 4"/>
          <p:cNvSpPr>
            <a:spLocks noGrp="1"/>
          </p:cNvSpPr>
          <p:nvPr>
            <p:ph type="ftr" sz="quarter" idx="11"/>
          </p:nvPr>
        </p:nvSpPr>
        <p:spPr>
          <a:noFill/>
        </p:spPr>
        <p:txBody>
          <a:bodyPr/>
          <a:lstStyle/>
          <a:p>
            <a:r>
              <a:rPr lang="en-US" smtClean="0"/>
              <a:t>Hernandez,Li,Dotlić,Miura (NICT), et.al.</a:t>
            </a:r>
          </a:p>
        </p:txBody>
      </p:sp>
      <p:sp>
        <p:nvSpPr>
          <p:cNvPr id="8198" name="Slide Number Placeholder 5"/>
          <p:cNvSpPr>
            <a:spLocks noGrp="1"/>
          </p:cNvSpPr>
          <p:nvPr>
            <p:ph type="sldNum" sz="quarter" idx="12"/>
          </p:nvPr>
        </p:nvSpPr>
        <p:spPr>
          <a:noFill/>
        </p:spPr>
        <p:txBody>
          <a:bodyPr/>
          <a:lstStyle/>
          <a:p>
            <a:r>
              <a:rPr lang="en-US"/>
              <a:t>Slide </a:t>
            </a:r>
            <a:fld id="{AF6D2000-4BFA-471F-9E88-F95166B56348}" type="slidenum">
              <a:rPr lang="en-US"/>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smtClean="0"/>
              <a:t>System level simulation</a:t>
            </a:r>
          </a:p>
        </p:txBody>
      </p:sp>
      <p:sp>
        <p:nvSpPr>
          <p:cNvPr id="3" name="Content Placeholder 2"/>
          <p:cNvSpPr>
            <a:spLocks noGrp="1"/>
          </p:cNvSpPr>
          <p:nvPr>
            <p:ph idx="1"/>
          </p:nvPr>
        </p:nvSpPr>
        <p:spPr/>
        <p:txBody>
          <a:bodyPr/>
          <a:lstStyle/>
          <a:p>
            <a:pPr>
              <a:defRPr/>
            </a:pPr>
            <a:r>
              <a:rPr lang="en-US" sz="2400" dirty="0" smtClean="0"/>
              <a:t>Also, the system-level simulation needs to be operated with incorporation of the link-level simulation.</a:t>
            </a:r>
          </a:p>
          <a:p>
            <a:pPr lvl="1">
              <a:defRPr/>
            </a:pPr>
            <a:r>
              <a:rPr lang="en-US" sz="2000" dirty="0" smtClean="0">
                <a:ea typeface="+mn-ea"/>
                <a:cs typeface="+mn-cs"/>
              </a:rPr>
              <a:t>The outputs of the link-level simulation are mapped through an interface to the system-level simulation as inputs of the system-level simulation.</a:t>
            </a:r>
          </a:p>
          <a:p>
            <a:pPr>
              <a:defRPr/>
            </a:pPr>
            <a:r>
              <a:rPr lang="en-US" sz="2400" dirty="0" smtClean="0"/>
              <a:t>The link-level simulation is separately abstracted to a set of SNR-BER curves on different Mod/Cod  scenarios.</a:t>
            </a:r>
          </a:p>
          <a:p>
            <a:pPr>
              <a:defRPr/>
            </a:pPr>
            <a:endParaRPr lang="en-US" sz="2400" b="1" dirty="0"/>
          </a:p>
        </p:txBody>
      </p:sp>
      <p:sp>
        <p:nvSpPr>
          <p:cNvPr id="9220" name="Date Placeholder 3"/>
          <p:cNvSpPr>
            <a:spLocks noGrp="1"/>
          </p:cNvSpPr>
          <p:nvPr>
            <p:ph type="dt" sz="quarter" idx="10"/>
          </p:nvPr>
        </p:nvSpPr>
        <p:spPr>
          <a:noFill/>
        </p:spPr>
        <p:txBody>
          <a:bodyPr/>
          <a:lstStyle/>
          <a:p>
            <a:r>
              <a:rPr lang="en-US" smtClean="0"/>
              <a:t>January 2013</a:t>
            </a:r>
            <a:endParaRPr lang="en-US"/>
          </a:p>
        </p:txBody>
      </p:sp>
      <p:sp>
        <p:nvSpPr>
          <p:cNvPr id="9221" name="Footer Placeholder 4"/>
          <p:cNvSpPr>
            <a:spLocks noGrp="1"/>
          </p:cNvSpPr>
          <p:nvPr>
            <p:ph type="ftr" sz="quarter" idx="11"/>
          </p:nvPr>
        </p:nvSpPr>
        <p:spPr>
          <a:noFill/>
        </p:spPr>
        <p:txBody>
          <a:bodyPr/>
          <a:lstStyle/>
          <a:p>
            <a:r>
              <a:rPr lang="en-US" smtClean="0"/>
              <a:t>Hernandez,Li,Dotlić,Miura (NICT), et.al.</a:t>
            </a:r>
          </a:p>
        </p:txBody>
      </p:sp>
      <p:sp>
        <p:nvSpPr>
          <p:cNvPr id="9222" name="Slide Number Placeholder 5"/>
          <p:cNvSpPr>
            <a:spLocks noGrp="1"/>
          </p:cNvSpPr>
          <p:nvPr>
            <p:ph type="sldNum" sz="quarter" idx="12"/>
          </p:nvPr>
        </p:nvSpPr>
        <p:spPr>
          <a:noFill/>
        </p:spPr>
        <p:txBody>
          <a:bodyPr/>
          <a:lstStyle/>
          <a:p>
            <a:r>
              <a:rPr lang="en-US"/>
              <a:t>Slide </a:t>
            </a:r>
            <a:fld id="{72FD3B70-87E6-42D9-ACCE-68A2F2EF63BD}" type="slidenum">
              <a:rPr lang="en-US"/>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smtClean="0"/>
              <a:t>MAC protocols parameters</a:t>
            </a:r>
          </a:p>
        </p:txBody>
      </p:sp>
      <p:sp>
        <p:nvSpPr>
          <p:cNvPr id="3" name="Content Placeholder 2"/>
          <p:cNvSpPr>
            <a:spLocks noGrp="1"/>
          </p:cNvSpPr>
          <p:nvPr>
            <p:ph idx="1"/>
          </p:nvPr>
        </p:nvSpPr>
        <p:spPr/>
        <p:txBody>
          <a:bodyPr/>
          <a:lstStyle/>
          <a:p>
            <a:pPr>
              <a:defRPr/>
            </a:pPr>
            <a:r>
              <a:rPr lang="en-US" sz="2400" dirty="0" smtClean="0"/>
              <a:t>To analyze MAC protocols and their behavior, we may use five characteristics:</a:t>
            </a:r>
          </a:p>
          <a:p>
            <a:pPr lvl="1">
              <a:defRPr/>
            </a:pPr>
            <a:r>
              <a:rPr lang="en-US" sz="2000" dirty="0" smtClean="0">
                <a:ea typeface="+mn-ea"/>
                <a:cs typeface="+mn-cs"/>
              </a:rPr>
              <a:t>Data </a:t>
            </a:r>
            <a:r>
              <a:rPr lang="en-US" sz="2000" dirty="0" err="1" smtClean="0">
                <a:ea typeface="+mn-ea"/>
                <a:cs typeface="+mn-cs"/>
              </a:rPr>
              <a:t>goodput</a:t>
            </a:r>
            <a:r>
              <a:rPr lang="en-US" sz="2000" dirty="0" smtClean="0">
                <a:ea typeface="+mn-ea"/>
                <a:cs typeface="+mn-cs"/>
              </a:rPr>
              <a:t>* </a:t>
            </a:r>
            <a:r>
              <a:rPr lang="en-US" sz="2000" strike="sngStrike" dirty="0" smtClean="0">
                <a:ea typeface="+mn-ea"/>
                <a:cs typeface="+mn-cs"/>
              </a:rPr>
              <a:t>throughput</a:t>
            </a:r>
            <a:r>
              <a:rPr lang="en-US" sz="2000" dirty="0" smtClean="0">
                <a:ea typeface="+mn-ea"/>
                <a:cs typeface="+mn-cs"/>
              </a:rPr>
              <a:t>, in </a:t>
            </a:r>
            <a:r>
              <a:rPr lang="en-US" sz="2000" dirty="0" smtClean="0"/>
              <a:t>packets</a:t>
            </a:r>
            <a:r>
              <a:rPr lang="en-US" sz="2000" dirty="0" smtClean="0">
                <a:ea typeface="+mn-ea"/>
                <a:cs typeface="+mn-cs"/>
              </a:rPr>
              <a:t>, the average amount of received </a:t>
            </a:r>
            <a:r>
              <a:rPr lang="en-US" sz="2000" dirty="0" smtClean="0"/>
              <a:t>packets</a:t>
            </a:r>
            <a:r>
              <a:rPr lang="en-US" sz="2000" dirty="0" smtClean="0">
                <a:ea typeface="+mn-ea"/>
                <a:cs typeface="+mn-cs"/>
              </a:rPr>
              <a:t> in, say 100 rounds, per node.</a:t>
            </a:r>
          </a:p>
          <a:p>
            <a:pPr lvl="1">
              <a:defRPr/>
            </a:pPr>
            <a:r>
              <a:rPr lang="en-US" sz="2000" dirty="0" smtClean="0">
                <a:ea typeface="+mn-ea"/>
                <a:cs typeface="+mn-cs"/>
              </a:rPr>
              <a:t>Data </a:t>
            </a:r>
            <a:r>
              <a:rPr lang="en-US" sz="2000" dirty="0" smtClean="0"/>
              <a:t>r</a:t>
            </a:r>
            <a:r>
              <a:rPr lang="en-US" sz="2000" dirty="0" smtClean="0">
                <a:ea typeface="+mn-ea"/>
                <a:cs typeface="+mn-cs"/>
              </a:rPr>
              <a:t>eception efficiency, the index for data throughput, the data </a:t>
            </a:r>
            <a:r>
              <a:rPr lang="en-US" sz="2000" dirty="0" smtClean="0"/>
              <a:t>packets successfully received</a:t>
            </a:r>
            <a:r>
              <a:rPr lang="en-US" sz="2000" dirty="0" smtClean="0">
                <a:ea typeface="+mn-ea"/>
                <a:cs typeface="+mn-cs"/>
              </a:rPr>
              <a:t> to total data packets transmitted</a:t>
            </a:r>
            <a:r>
              <a:rPr lang="en-US" sz="2000" dirty="0" smtClean="0"/>
              <a:t> </a:t>
            </a:r>
            <a:r>
              <a:rPr lang="en-US" sz="2000" dirty="0" smtClean="0">
                <a:ea typeface="+mn-ea"/>
                <a:cs typeface="+mn-cs"/>
              </a:rPr>
              <a:t>ratio.</a:t>
            </a:r>
          </a:p>
          <a:p>
            <a:pPr lvl="1">
              <a:defRPr/>
            </a:pPr>
            <a:r>
              <a:rPr lang="en-US" sz="2000" strike="sngStrike" dirty="0" smtClean="0">
                <a:ea typeface="+mn-ea"/>
                <a:cs typeface="+mn-cs"/>
              </a:rPr>
              <a:t>Collision</a:t>
            </a:r>
            <a:r>
              <a:rPr lang="en-US" sz="2000" dirty="0" smtClean="0">
                <a:solidFill>
                  <a:srgbClr val="FF0000"/>
                </a:solidFill>
                <a:ea typeface="+mn-ea"/>
                <a:cs typeface="+mn-cs"/>
              </a:rPr>
              <a:t> </a:t>
            </a:r>
            <a:r>
              <a:rPr lang="en-US" sz="2000" dirty="0" smtClean="0">
                <a:ea typeface="+mn-ea"/>
                <a:cs typeface="+mn-cs"/>
              </a:rPr>
              <a:t>Failure index, messages which did not reach their destination node, including control messages in relation to the sent attempts.</a:t>
            </a:r>
          </a:p>
          <a:p>
            <a:pPr lvl="1">
              <a:buNone/>
              <a:defRPr/>
            </a:pPr>
            <a:r>
              <a:rPr lang="en-US" sz="2000" dirty="0" smtClean="0">
                <a:ea typeface="+mn-ea"/>
                <a:cs typeface="+mn-cs"/>
              </a:rPr>
              <a:t>*</a:t>
            </a:r>
            <a:r>
              <a:rPr lang="en-US" sz="1800" i="1" dirty="0" err="1" smtClean="0">
                <a:ea typeface="+mn-ea"/>
                <a:cs typeface="+mn-cs"/>
              </a:rPr>
              <a:t>Goodput</a:t>
            </a:r>
            <a:r>
              <a:rPr lang="en-US" sz="1800" i="1" dirty="0" smtClean="0">
                <a:ea typeface="+mn-ea"/>
                <a:cs typeface="+mn-cs"/>
              </a:rPr>
              <a:t> is the number of bits in the payload delivered by the network to a certain destination per unit of time.</a:t>
            </a:r>
          </a:p>
        </p:txBody>
      </p:sp>
      <p:sp>
        <p:nvSpPr>
          <p:cNvPr id="10244" name="Date Placeholder 3"/>
          <p:cNvSpPr>
            <a:spLocks noGrp="1"/>
          </p:cNvSpPr>
          <p:nvPr>
            <p:ph type="dt" sz="quarter" idx="10"/>
          </p:nvPr>
        </p:nvSpPr>
        <p:spPr>
          <a:noFill/>
        </p:spPr>
        <p:txBody>
          <a:bodyPr/>
          <a:lstStyle/>
          <a:p>
            <a:r>
              <a:rPr lang="en-US" smtClean="0"/>
              <a:t>January 2013</a:t>
            </a:r>
            <a:endParaRPr lang="en-US"/>
          </a:p>
        </p:txBody>
      </p:sp>
      <p:sp>
        <p:nvSpPr>
          <p:cNvPr id="10245" name="Footer Placeholder 4"/>
          <p:cNvSpPr>
            <a:spLocks noGrp="1"/>
          </p:cNvSpPr>
          <p:nvPr>
            <p:ph type="ftr" sz="quarter" idx="11"/>
          </p:nvPr>
        </p:nvSpPr>
        <p:spPr>
          <a:noFill/>
        </p:spPr>
        <p:txBody>
          <a:bodyPr/>
          <a:lstStyle/>
          <a:p>
            <a:r>
              <a:rPr lang="en-US" smtClean="0"/>
              <a:t>Hernandez,Li,Dotlić,Miura (NICT), et.al.</a:t>
            </a:r>
          </a:p>
        </p:txBody>
      </p:sp>
      <p:sp>
        <p:nvSpPr>
          <p:cNvPr id="10246" name="Slide Number Placeholder 5"/>
          <p:cNvSpPr>
            <a:spLocks noGrp="1"/>
          </p:cNvSpPr>
          <p:nvPr>
            <p:ph type="sldNum" sz="quarter" idx="12"/>
          </p:nvPr>
        </p:nvSpPr>
        <p:spPr>
          <a:noFill/>
        </p:spPr>
        <p:txBody>
          <a:bodyPr/>
          <a:lstStyle/>
          <a:p>
            <a:r>
              <a:rPr lang="en-US"/>
              <a:t>Slide </a:t>
            </a:r>
            <a:fld id="{D94CFF43-A45E-42E2-AD95-F658E1C65C32}" type="slidenum">
              <a:rPr lang="en-US"/>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smtClean="0"/>
              <a:t>MAC protocols parameters</a:t>
            </a:r>
          </a:p>
        </p:txBody>
      </p:sp>
      <p:sp>
        <p:nvSpPr>
          <p:cNvPr id="3" name="Content Placeholder 2"/>
          <p:cNvSpPr>
            <a:spLocks noGrp="1"/>
          </p:cNvSpPr>
          <p:nvPr>
            <p:ph idx="1"/>
          </p:nvPr>
        </p:nvSpPr>
        <p:spPr/>
        <p:txBody>
          <a:bodyPr/>
          <a:lstStyle/>
          <a:p>
            <a:pPr lvl="1">
              <a:defRPr/>
            </a:pPr>
            <a:r>
              <a:rPr lang="en-US" sz="2000" dirty="0" smtClean="0">
                <a:ea typeface="+mn-ea"/>
                <a:cs typeface="+mn-cs"/>
              </a:rPr>
              <a:t>Time until </a:t>
            </a:r>
            <a:r>
              <a:rPr lang="en-US" sz="2000" dirty="0" smtClean="0"/>
              <a:t>s</a:t>
            </a:r>
            <a:r>
              <a:rPr lang="en-US" sz="2000" dirty="0" smtClean="0">
                <a:ea typeface="+mn-ea"/>
                <a:cs typeface="+mn-cs"/>
              </a:rPr>
              <a:t>uccess </a:t>
            </a:r>
            <a:r>
              <a:rPr lang="en-US" sz="2000" dirty="0" smtClean="0"/>
              <a:t>p</a:t>
            </a:r>
            <a:r>
              <a:rPr lang="en-US" sz="2000" dirty="0" smtClean="0">
                <a:ea typeface="+mn-ea"/>
                <a:cs typeface="+mn-cs"/>
              </a:rPr>
              <a:t>er message, is the average time a node needs to transmit successfully a complete message (latency).</a:t>
            </a:r>
          </a:p>
          <a:p>
            <a:pPr lvl="1">
              <a:defRPr/>
            </a:pPr>
            <a:r>
              <a:rPr lang="en-US" sz="2000" dirty="0" smtClean="0">
                <a:ea typeface="+mn-ea"/>
                <a:cs typeface="+mn-cs"/>
              </a:rPr>
              <a:t>Fairness index, according to Jain’s fairness index.</a:t>
            </a:r>
            <a:endParaRPr lang="en-US" sz="2000" dirty="0" smtClean="0"/>
          </a:p>
          <a:p>
            <a:pPr>
              <a:defRPr/>
            </a:pPr>
            <a:endParaRPr lang="en-US" dirty="0"/>
          </a:p>
        </p:txBody>
      </p:sp>
      <p:sp>
        <p:nvSpPr>
          <p:cNvPr id="11268" name="Date Placeholder 3"/>
          <p:cNvSpPr>
            <a:spLocks noGrp="1"/>
          </p:cNvSpPr>
          <p:nvPr>
            <p:ph type="dt" sz="quarter" idx="10"/>
          </p:nvPr>
        </p:nvSpPr>
        <p:spPr>
          <a:noFill/>
        </p:spPr>
        <p:txBody>
          <a:bodyPr/>
          <a:lstStyle/>
          <a:p>
            <a:r>
              <a:rPr lang="en-US" smtClean="0"/>
              <a:t>January 2013</a:t>
            </a:r>
            <a:endParaRPr lang="en-US"/>
          </a:p>
        </p:txBody>
      </p:sp>
      <p:sp>
        <p:nvSpPr>
          <p:cNvPr id="11269" name="Footer Placeholder 4"/>
          <p:cNvSpPr>
            <a:spLocks noGrp="1"/>
          </p:cNvSpPr>
          <p:nvPr>
            <p:ph type="ftr" sz="quarter" idx="11"/>
          </p:nvPr>
        </p:nvSpPr>
        <p:spPr>
          <a:noFill/>
        </p:spPr>
        <p:txBody>
          <a:bodyPr/>
          <a:lstStyle/>
          <a:p>
            <a:r>
              <a:rPr lang="en-US" smtClean="0"/>
              <a:t>Hernandez,Li,Dotlić,Miura (NICT), et.al.</a:t>
            </a:r>
          </a:p>
        </p:txBody>
      </p:sp>
      <p:sp>
        <p:nvSpPr>
          <p:cNvPr id="11270" name="Slide Number Placeholder 5"/>
          <p:cNvSpPr>
            <a:spLocks noGrp="1"/>
          </p:cNvSpPr>
          <p:nvPr>
            <p:ph type="sldNum" sz="quarter" idx="12"/>
          </p:nvPr>
        </p:nvSpPr>
        <p:spPr>
          <a:noFill/>
        </p:spPr>
        <p:txBody>
          <a:bodyPr/>
          <a:lstStyle/>
          <a:p>
            <a:r>
              <a:rPr lang="en-US"/>
              <a:t>Slide </a:t>
            </a:r>
            <a:fld id="{27788D98-0E58-4BCE-854E-E83EF80CF035}" type="slidenum">
              <a:rPr lang="en-US"/>
              <a:pPr/>
              <a:t>7</a:t>
            </a:fld>
            <a:endParaRPr lang="en-US"/>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Title 1"/>
          <p:cNvSpPr>
            <a:spLocks noGrp="1"/>
          </p:cNvSpPr>
          <p:nvPr>
            <p:ph type="title"/>
          </p:nvPr>
        </p:nvSpPr>
        <p:spPr/>
        <p:txBody>
          <a:bodyPr/>
          <a:lstStyle/>
          <a:p>
            <a:r>
              <a:rPr lang="en-US" smtClean="0"/>
              <a:t>Interference model</a:t>
            </a:r>
          </a:p>
        </p:txBody>
      </p:sp>
      <p:sp>
        <p:nvSpPr>
          <p:cNvPr id="3" name="Content Placeholder 2"/>
          <p:cNvSpPr>
            <a:spLocks noGrp="1"/>
          </p:cNvSpPr>
          <p:nvPr>
            <p:ph idx="1"/>
          </p:nvPr>
        </p:nvSpPr>
        <p:spPr/>
        <p:txBody>
          <a:bodyPr/>
          <a:lstStyle/>
          <a:p>
            <a:pPr>
              <a:defRPr/>
            </a:pPr>
            <a:r>
              <a:rPr lang="en-US" sz="2400" dirty="0" smtClean="0"/>
              <a:t>In the SINR model, the energy of a signal fades with the distance to the power of a path-loss law (channel models document).</a:t>
            </a:r>
          </a:p>
          <a:p>
            <a:pPr lvl="1">
              <a:defRPr/>
            </a:pPr>
            <a:r>
              <a:rPr lang="en-US" sz="2000" dirty="0" smtClean="0">
                <a:ea typeface="+mn-ea"/>
                <a:cs typeface="+mn-cs"/>
              </a:rPr>
              <a:t>If the signal strength received by a device divided by the interfering strength of competitor transmitters is above some threshold , the receiver can decode the message, otherwise it cannot</a:t>
            </a:r>
          </a:p>
          <a:p>
            <a:pPr>
              <a:defRPr/>
            </a:pPr>
            <a:endParaRPr lang="en-US" sz="2400" dirty="0"/>
          </a:p>
        </p:txBody>
      </p:sp>
      <p:sp>
        <p:nvSpPr>
          <p:cNvPr id="1030" name="Date Placeholder 3"/>
          <p:cNvSpPr>
            <a:spLocks noGrp="1"/>
          </p:cNvSpPr>
          <p:nvPr>
            <p:ph type="dt" sz="quarter" idx="10"/>
          </p:nvPr>
        </p:nvSpPr>
        <p:spPr>
          <a:noFill/>
        </p:spPr>
        <p:txBody>
          <a:bodyPr/>
          <a:lstStyle/>
          <a:p>
            <a:r>
              <a:rPr lang="en-US" smtClean="0"/>
              <a:t>January 2013</a:t>
            </a:r>
            <a:endParaRPr lang="en-US"/>
          </a:p>
        </p:txBody>
      </p:sp>
      <p:sp>
        <p:nvSpPr>
          <p:cNvPr id="1031" name="Footer Placeholder 4"/>
          <p:cNvSpPr>
            <a:spLocks noGrp="1"/>
          </p:cNvSpPr>
          <p:nvPr>
            <p:ph type="ftr" sz="quarter" idx="11"/>
          </p:nvPr>
        </p:nvSpPr>
        <p:spPr>
          <a:noFill/>
        </p:spPr>
        <p:txBody>
          <a:bodyPr/>
          <a:lstStyle/>
          <a:p>
            <a:r>
              <a:rPr lang="en-US" smtClean="0"/>
              <a:t>Hernandez,Li,Dotlić,Miura (NICT), et.al.</a:t>
            </a:r>
          </a:p>
        </p:txBody>
      </p:sp>
      <p:sp>
        <p:nvSpPr>
          <p:cNvPr id="1032" name="Slide Number Placeholder 5"/>
          <p:cNvSpPr>
            <a:spLocks noGrp="1"/>
          </p:cNvSpPr>
          <p:nvPr>
            <p:ph type="sldNum" sz="quarter" idx="12"/>
          </p:nvPr>
        </p:nvSpPr>
        <p:spPr>
          <a:noFill/>
        </p:spPr>
        <p:txBody>
          <a:bodyPr/>
          <a:lstStyle/>
          <a:p>
            <a:r>
              <a:rPr lang="en-US"/>
              <a:t>Slide </a:t>
            </a:r>
            <a:fld id="{BE2B0D52-370E-4365-974E-5C9B4DC79818}" type="slidenum">
              <a:rPr lang="en-US"/>
              <a:pPr/>
              <a:t>8</a:t>
            </a:fld>
            <a:endParaRPr lang="en-US"/>
          </a:p>
        </p:txBody>
      </p:sp>
      <p:graphicFrame>
        <p:nvGraphicFramePr>
          <p:cNvPr id="1026" name="Object 2"/>
          <p:cNvGraphicFramePr>
            <a:graphicFrameLocks noChangeAspect="1"/>
          </p:cNvGraphicFramePr>
          <p:nvPr/>
        </p:nvGraphicFramePr>
        <p:xfrm>
          <a:off x="4114800" y="3321050"/>
          <a:ext cx="914400" cy="215900"/>
        </p:xfrm>
        <a:graphic>
          <a:graphicData uri="http://schemas.openxmlformats.org/presentationml/2006/ole">
            <p:oleObj spid="_x0000_s1026" name="Equation" r:id="rId3" imgW="914400" imgH="215640" progId="Equation.3">
              <p:embed/>
            </p:oleObj>
          </a:graphicData>
        </a:graphic>
      </p:graphicFrame>
      <p:graphicFrame>
        <p:nvGraphicFramePr>
          <p:cNvPr id="1027" name="Object 3"/>
          <p:cNvGraphicFramePr>
            <a:graphicFrameLocks noChangeAspect="1"/>
          </p:cNvGraphicFramePr>
          <p:nvPr/>
        </p:nvGraphicFramePr>
        <p:xfrm>
          <a:off x="3657600" y="4191000"/>
          <a:ext cx="1573213" cy="1447800"/>
        </p:xfrm>
        <a:graphic>
          <a:graphicData uri="http://schemas.openxmlformats.org/presentationml/2006/ole">
            <p:oleObj spid="_x0000_s1027" name="Equation" r:id="rId4" imgW="952200" imgH="876240" progId="Equation.3">
              <p:embed/>
            </p:oleObj>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Title 1"/>
          <p:cNvSpPr>
            <a:spLocks noGrp="1"/>
          </p:cNvSpPr>
          <p:nvPr>
            <p:ph type="title"/>
          </p:nvPr>
        </p:nvSpPr>
        <p:spPr/>
        <p:txBody>
          <a:bodyPr/>
          <a:lstStyle/>
          <a:p>
            <a:r>
              <a:rPr lang="en-US" dirty="0" smtClean="0"/>
              <a:t>System Simulation setup</a:t>
            </a:r>
            <a:br>
              <a:rPr lang="en-US" dirty="0" smtClean="0"/>
            </a:br>
            <a:endParaRPr lang="en-US" dirty="0" smtClean="0"/>
          </a:p>
        </p:txBody>
      </p:sp>
      <p:sp>
        <p:nvSpPr>
          <p:cNvPr id="2052" name="Content Placeholder 2"/>
          <p:cNvSpPr>
            <a:spLocks noGrp="1"/>
          </p:cNvSpPr>
          <p:nvPr>
            <p:ph idx="1"/>
          </p:nvPr>
        </p:nvSpPr>
        <p:spPr>
          <a:xfrm>
            <a:off x="609600" y="1676400"/>
            <a:ext cx="7772400" cy="4114800"/>
          </a:xfrm>
        </p:spPr>
        <p:txBody>
          <a:bodyPr/>
          <a:lstStyle/>
          <a:p>
            <a:r>
              <a:rPr lang="en-US" sz="2400" dirty="0" smtClean="0"/>
              <a:t>Simulation Area: 1000 x 1000</a:t>
            </a:r>
          </a:p>
          <a:p>
            <a:r>
              <a:rPr lang="en-US" sz="2400" dirty="0" smtClean="0"/>
              <a:t>Number of Nodes: 10, 100</a:t>
            </a:r>
          </a:p>
          <a:p>
            <a:r>
              <a:rPr lang="en-US" sz="2400" dirty="0" smtClean="0"/>
              <a:t>Connectivity Model: UDG (unit disk graph):</a:t>
            </a:r>
          </a:p>
          <a:p>
            <a:pPr lvl="1"/>
            <a:r>
              <a:rPr lang="en-US" sz="2000" dirty="0" smtClean="0"/>
              <a:t>Assuming 10% of nodes pairing links (</a:t>
            </a:r>
            <a:r>
              <a:rPr lang="en-US" sz="2000" dirty="0" err="1" smtClean="0"/>
              <a:t>Tx</a:t>
            </a:r>
            <a:r>
              <a:rPr lang="en-US" sz="2000" dirty="0" smtClean="0"/>
              <a:t> and Rx), according  to a transmission range including at most 2 hops. </a:t>
            </a:r>
            <a:endParaRPr lang="en-US" sz="2400" strike="sngStrike" dirty="0" smtClean="0"/>
          </a:p>
          <a:p>
            <a:r>
              <a:rPr lang="en-US" sz="2400" dirty="0" smtClean="0"/>
              <a:t>Distribution model: Uniform random distribution</a:t>
            </a:r>
          </a:p>
          <a:p>
            <a:r>
              <a:rPr lang="en-US" sz="2400" dirty="0" smtClean="0"/>
              <a:t>Interference model BER/PER </a:t>
            </a:r>
            <a:r>
              <a:rPr lang="en-US" sz="2400" dirty="0" err="1" smtClean="0"/>
              <a:t>vs</a:t>
            </a:r>
            <a:r>
              <a:rPr lang="en-US" sz="2400" dirty="0" smtClean="0"/>
              <a:t> SINR:  given modulation and FEC coding,   .</a:t>
            </a:r>
          </a:p>
          <a:p>
            <a:r>
              <a:rPr lang="en-US" sz="2400" dirty="0" smtClean="0"/>
              <a:t>Packet length:</a:t>
            </a:r>
            <a:r>
              <a:rPr lang="en-US" sz="2000" dirty="0" smtClean="0"/>
              <a:t>1024, 256 bytes (communication),16 bytes (discovery) </a:t>
            </a:r>
          </a:p>
          <a:p>
            <a:endParaRPr lang="en-US" sz="2400" dirty="0" smtClean="0"/>
          </a:p>
          <a:p>
            <a:endParaRPr lang="en-US" sz="2400" dirty="0" smtClean="0"/>
          </a:p>
          <a:p>
            <a:endParaRPr lang="en-US" sz="2400" dirty="0" smtClean="0"/>
          </a:p>
        </p:txBody>
      </p:sp>
      <p:sp>
        <p:nvSpPr>
          <p:cNvPr id="2053" name="Date Placeholder 3"/>
          <p:cNvSpPr>
            <a:spLocks noGrp="1"/>
          </p:cNvSpPr>
          <p:nvPr>
            <p:ph type="dt" sz="quarter" idx="10"/>
          </p:nvPr>
        </p:nvSpPr>
        <p:spPr>
          <a:noFill/>
        </p:spPr>
        <p:txBody>
          <a:bodyPr/>
          <a:lstStyle/>
          <a:p>
            <a:r>
              <a:rPr lang="en-US" smtClean="0"/>
              <a:t>January 2013</a:t>
            </a:r>
            <a:endParaRPr lang="en-US"/>
          </a:p>
        </p:txBody>
      </p:sp>
      <p:sp>
        <p:nvSpPr>
          <p:cNvPr id="2054" name="Footer Placeholder 4"/>
          <p:cNvSpPr>
            <a:spLocks noGrp="1"/>
          </p:cNvSpPr>
          <p:nvPr>
            <p:ph type="ftr" sz="quarter" idx="11"/>
          </p:nvPr>
        </p:nvSpPr>
        <p:spPr>
          <a:noFill/>
        </p:spPr>
        <p:txBody>
          <a:bodyPr/>
          <a:lstStyle/>
          <a:p>
            <a:r>
              <a:rPr lang="en-US" smtClean="0"/>
              <a:t>Hernandez,Li,Dotlić,Miura (NICT), et.al.</a:t>
            </a:r>
          </a:p>
        </p:txBody>
      </p:sp>
      <p:sp>
        <p:nvSpPr>
          <p:cNvPr id="2055" name="Slide Number Placeholder 5"/>
          <p:cNvSpPr>
            <a:spLocks noGrp="1"/>
          </p:cNvSpPr>
          <p:nvPr>
            <p:ph type="sldNum" sz="quarter" idx="12"/>
          </p:nvPr>
        </p:nvSpPr>
        <p:spPr>
          <a:noFill/>
        </p:spPr>
        <p:txBody>
          <a:bodyPr/>
          <a:lstStyle/>
          <a:p>
            <a:r>
              <a:rPr lang="en-US"/>
              <a:t>Slide </a:t>
            </a:r>
            <a:fld id="{B86DE477-01C8-4FE2-B434-90BCCDECCABC}" type="slidenum">
              <a:rPr lang="en-US"/>
              <a:pPr/>
              <a:t>9</a:t>
            </a:fld>
            <a:endParaRPr lang="en-US"/>
          </a:p>
        </p:txBody>
      </p:sp>
      <p:graphicFrame>
        <p:nvGraphicFramePr>
          <p:cNvPr id="2050" name="Object 2"/>
          <p:cNvGraphicFramePr>
            <a:graphicFrameLocks noChangeAspect="1"/>
          </p:cNvGraphicFramePr>
          <p:nvPr/>
        </p:nvGraphicFramePr>
        <p:xfrm>
          <a:off x="4953000" y="4572000"/>
          <a:ext cx="228600" cy="304800"/>
        </p:xfrm>
        <a:graphic>
          <a:graphicData uri="http://schemas.openxmlformats.org/presentationml/2006/ole">
            <p:oleObj spid="_x0000_s2050" name="Equation" r:id="rId3" imgW="152280" imgH="203040" progId="Equation.3">
              <p:embed/>
            </p:oleObj>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6489</TotalTime>
  <Words>816</Words>
  <Application>Microsoft Office PowerPoint</Application>
  <PresentationFormat>On-screen Show (4:3)</PresentationFormat>
  <Paragraphs>114</Paragraphs>
  <Slides>14</Slides>
  <Notes>1</Notes>
  <HiddenSlides>0</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14</vt:i4>
      </vt:variant>
    </vt:vector>
  </HeadingPairs>
  <TitlesOfParts>
    <vt:vector size="17" baseType="lpstr">
      <vt:lpstr>Default Design</vt:lpstr>
      <vt:lpstr>Custom Design</vt:lpstr>
      <vt:lpstr>Equation</vt:lpstr>
      <vt:lpstr>Slide 1</vt:lpstr>
      <vt:lpstr> Wireless simulation methodology</vt:lpstr>
      <vt:lpstr>Link-level vs system-level simulations</vt:lpstr>
      <vt:lpstr>System level simulation</vt:lpstr>
      <vt:lpstr>System level simulation</vt:lpstr>
      <vt:lpstr>MAC protocols parameters</vt:lpstr>
      <vt:lpstr>MAC protocols parameters</vt:lpstr>
      <vt:lpstr>Interference model</vt:lpstr>
      <vt:lpstr>System Simulation setup </vt:lpstr>
      <vt:lpstr>System Simulation setup</vt:lpstr>
      <vt:lpstr>Comparing protocols</vt:lpstr>
      <vt:lpstr>TBD for the link-level interface</vt:lpstr>
      <vt:lpstr>TBD for the link-level interface</vt:lpstr>
      <vt:lpstr>TBD for the link-level interface</vt:lpstr>
    </vt:vector>
  </TitlesOfParts>
  <Company>GTE Laboratories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Marco Hernandez</cp:lastModifiedBy>
  <cp:revision>372</cp:revision>
  <cp:lastPrinted>1998-02-10T13:28:06Z</cp:lastPrinted>
  <dcterms:created xsi:type="dcterms:W3CDTF">1999-11-08T18:59:45Z</dcterms:created>
  <dcterms:modified xsi:type="dcterms:W3CDTF">2013-01-16T03:40:02Z</dcterms:modified>
</cp:coreProperties>
</file>