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8" r:id="rId14"/>
    <p:sldId id="275" r:id="rId15"/>
    <p:sldId id="276" r:id="rId16"/>
    <p:sldId id="277" r:id="rId1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57" autoAdjust="0"/>
    <p:restoredTop sz="86453" autoAdjust="0"/>
  </p:normalViewPr>
  <p:slideViewPr>
    <p:cSldViewPr showGuides="1">
      <p:cViewPr>
        <p:scale>
          <a:sx n="70" d="100"/>
          <a:sy n="70" d="100"/>
        </p:scale>
        <p:origin x="-1140" y="-174"/>
      </p:cViewPr>
      <p:guideLst>
        <p:guide orient="horz" pos="2160"/>
        <p:guide pos="2880"/>
      </p:guideLst>
    </p:cSldViewPr>
  </p:slideViewPr>
  <p:outlineViewPr>
    <p:cViewPr>
      <p:scale>
        <a:sx n="33" d="100"/>
        <a:sy n="33" d="100"/>
      </p:scale>
      <p:origin x="0" y="2100"/>
    </p:cViewPr>
  </p:outlineViewPr>
  <p:notesTextViewPr>
    <p:cViewPr>
      <p:scale>
        <a:sx n="1" d="1"/>
        <a:sy n="1" d="1"/>
      </p:scale>
      <p:origin x="0" y="0"/>
    </p:cViewPr>
  </p:notesTextViewPr>
  <p:notesViewPr>
    <p:cSldViewPr>
      <p:cViewPr varScale="1">
        <p:scale>
          <a:sx n="61" d="100"/>
          <a:sy n="61" d="100"/>
        </p:scale>
        <p:origin x="-2058" y="-78"/>
      </p:cViewPr>
      <p:guideLst>
        <p:guide orient="horz" pos="2880"/>
        <p:guide pos="2160"/>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AEA2C9-9059-4A76-87DC-91066FBCDDEF}" type="datetimeFigureOut">
              <a:rPr kumimoji="1" lang="ja-JP" altLang="en-US" smtClean="0"/>
              <a:pPr/>
              <a:t>2013/1/16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BDA014-7703-495F-9904-70CB2CEA9577}" type="slidenum">
              <a:rPr kumimoji="1" lang="ja-JP" altLang="en-US" smtClean="0"/>
              <a:pPr/>
              <a:t>‹#›</a:t>
            </a:fld>
            <a:endParaRPr kumimoji="1" lang="ja-JP" altLang="en-US"/>
          </a:p>
        </p:txBody>
      </p:sp>
    </p:spTree>
    <p:extLst>
      <p:ext uri="{BB962C8B-B14F-4D97-AF65-F5344CB8AC3E}">
        <p14:creationId xmlns="" xmlns:p14="http://schemas.microsoft.com/office/powerpoint/2010/main" val="29603790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5BDA014-7703-495F-9904-70CB2CEA9577}" type="slidenum">
              <a:rPr kumimoji="1" lang="ja-JP" altLang="en-US" smtClean="0"/>
              <a:pPr/>
              <a:t>1</a:t>
            </a:fld>
            <a:endParaRPr kumimoji="1" lang="ja-JP" altLang="en-US"/>
          </a:p>
        </p:txBody>
      </p:sp>
    </p:spTree>
    <p:extLst>
      <p:ext uri="{BB962C8B-B14F-4D97-AF65-F5344CB8AC3E}">
        <p14:creationId xmlns="" xmlns:p14="http://schemas.microsoft.com/office/powerpoint/2010/main" val="139465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3A77D0F4-FC1F-4916-89A7-89A90B082571}" type="slidenum">
              <a:rPr lang="en-US" smtClean="0"/>
              <a:pPr/>
              <a:t>2</a:t>
            </a:fld>
            <a:endParaRPr lang="en-US" smtClean="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fld id="{5B1074ED-95FC-4D82-9767-AA4F12A067EF}" type="slidenum">
              <a:rPr lang="en-US" smtClean="0"/>
              <a:pPr/>
              <a:t>3</a:t>
            </a:fld>
            <a:endParaRPr lang="en-US" smtClean="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fld id="{673C1130-DAE4-4F62-BB9A-33D746FEE832}" type="datetime1">
              <a:rPr kumimoji="1" lang="ja-JP" altLang="en-US" smtClean="0"/>
              <a:pPr/>
              <a:t>2013/1/16</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r>
              <a:rPr lang="nb-NO" altLang="ja-JP" smtClean="0"/>
              <a:t>W. Kluge, D. Eggert (Atmel), L. Li (Vinno) </a:t>
            </a:r>
            <a:endParaRPr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 xmlns:p14="http://schemas.microsoft.com/office/powerpoint/2010/main" val="19768335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81C07AA-97A8-4A38-971F-1D35F59C4248}" type="datetime1">
              <a:rPr kumimoji="1" lang="ja-JP" altLang="en-US" smtClean="0"/>
              <a:pPr/>
              <a:t>2013/1/16</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r>
              <a:rPr lang="nb-NO" altLang="ja-JP" smtClean="0"/>
              <a:t>W. Kluge, D. Eggert (Atmel), L. Li (Vinno) </a:t>
            </a:r>
            <a:endParaRPr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 xmlns:p14="http://schemas.microsoft.com/office/powerpoint/2010/main" val="377382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E62418EC-4E03-4EB1-B59A-1F07DF8CF1E7}" type="datetime1">
              <a:rPr kumimoji="1" lang="ja-JP" altLang="en-US" smtClean="0"/>
              <a:pPr/>
              <a:t>2013/1/16</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r>
              <a:rPr lang="nb-NO" altLang="ja-JP" smtClean="0"/>
              <a:t>W. Kluge, D. Eggert (Atmel), L. Li (Vinno) </a:t>
            </a:r>
            <a:endParaRPr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 xmlns:p14="http://schemas.microsoft.com/office/powerpoint/2010/main" val="2342345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371600"/>
            <a:ext cx="38100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100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r>
              <a:rPr lang="nb-NO" altLang="ja-JP" smtClean="0"/>
              <a:t>W. Kluge, D. Eggert (Atmel), L. Li (Vinno) </a:t>
            </a:r>
            <a:endParaRPr lang="ja-JP" alt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1E3716E-21BF-49F9-BC8D-542C2EE76F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30356B8B-B612-4495-9BFD-3B49024F2367}" type="datetime1">
              <a:rPr kumimoji="1" lang="ja-JP" altLang="en-US" smtClean="0"/>
              <a:pPr/>
              <a:t>2013/1/16</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r>
              <a:rPr lang="nb-NO" altLang="ja-JP" smtClean="0"/>
              <a:t>W. Kluge, D. Eggert (Atmel), L. Li (Vinno) </a:t>
            </a:r>
            <a:endParaRPr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 xmlns:p14="http://schemas.microsoft.com/office/powerpoint/2010/main" val="368006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fld id="{5FFD5620-E39C-45FE-A9D6-7489FB2DEC53}" type="datetime1">
              <a:rPr kumimoji="1" lang="ja-JP" altLang="en-US" smtClean="0"/>
              <a:pPr/>
              <a:t>2013/1/16</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r>
              <a:rPr kumimoji="1" lang="nb-NO" altLang="ja-JP" smtClean="0"/>
              <a:t>W. Kluge, D. Eggert (Atmel), L. Li (Vinno) </a:t>
            </a:r>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 xmlns:p14="http://schemas.microsoft.com/office/powerpoint/2010/main" val="196012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fld id="{4E9630C9-CC73-41AA-BB65-C235AA99C1C3}" type="datetime1">
              <a:rPr kumimoji="1" lang="ja-JP" altLang="en-US" smtClean="0"/>
              <a:pPr/>
              <a:t>2013/1/16</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r>
              <a:rPr lang="nb-NO" altLang="ja-JP" smtClean="0"/>
              <a:t>W. Kluge, D. Eggert (Atmel), L. Li (Vinno) </a:t>
            </a:r>
            <a:endParaRPr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 xmlns:p14="http://schemas.microsoft.com/office/powerpoint/2010/main" val="218353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fld id="{9817BE42-2807-4DB5-90AA-38301AE640A5}" type="datetime1">
              <a:rPr kumimoji="1" lang="ja-JP" altLang="en-US" smtClean="0"/>
              <a:pPr/>
              <a:t>2013/1/16</a:t>
            </a:fld>
            <a:endParaRPr kumimoji="1" lang="ja-JP" altLang="en-US"/>
          </a:p>
        </p:txBody>
      </p:sp>
      <p:sp>
        <p:nvSpPr>
          <p:cNvPr id="8" name="Rectangle 5"/>
          <p:cNvSpPr>
            <a:spLocks noGrp="1" noChangeArrowheads="1"/>
          </p:cNvSpPr>
          <p:nvPr>
            <p:ph type="ftr" sz="quarter" idx="11"/>
          </p:nvPr>
        </p:nvSpPr>
        <p:spPr>
          <a:ln/>
        </p:spPr>
        <p:txBody>
          <a:bodyPr/>
          <a:lstStyle>
            <a:lvl1pPr>
              <a:defRPr/>
            </a:lvl1pPr>
          </a:lstStyle>
          <a:p>
            <a:r>
              <a:rPr lang="nb-NO" altLang="ja-JP" smtClean="0"/>
              <a:t>W. Kluge, D. Eggert (Atmel), L. Li (Vinno) </a:t>
            </a:r>
            <a:endParaRPr lang="ja-JP" altLang="en-US"/>
          </a:p>
        </p:txBody>
      </p:sp>
      <p:sp>
        <p:nvSpPr>
          <p:cNvPr id="9"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 xmlns:p14="http://schemas.microsoft.com/office/powerpoint/2010/main" val="226430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fld id="{2A78D90E-0583-427B-BA49-93B2450C0BBC}" type="datetime1">
              <a:rPr kumimoji="1" lang="ja-JP" altLang="en-US" smtClean="0"/>
              <a:pPr/>
              <a:t>2013/1/16</a:t>
            </a:fld>
            <a:endParaRPr kumimoji="1" lang="ja-JP" altLang="en-US"/>
          </a:p>
        </p:txBody>
      </p:sp>
      <p:sp>
        <p:nvSpPr>
          <p:cNvPr id="4" name="Rectangle 5"/>
          <p:cNvSpPr>
            <a:spLocks noGrp="1" noChangeArrowheads="1"/>
          </p:cNvSpPr>
          <p:nvPr>
            <p:ph type="ftr" sz="quarter" idx="11"/>
          </p:nvPr>
        </p:nvSpPr>
        <p:spPr>
          <a:xfrm>
            <a:off x="4932040" y="6597352"/>
            <a:ext cx="3996444" cy="260648"/>
          </a:xfrm>
          <a:ln/>
        </p:spPr>
        <p:txBody>
          <a:bodyPr/>
          <a:lstStyle>
            <a:lvl1pPr>
              <a:defRPr/>
            </a:lvl1pPr>
          </a:lstStyle>
          <a:p>
            <a:r>
              <a:rPr lang="nb-NO" altLang="ja-JP" smtClean="0"/>
              <a:t>W. Kluge, D. Eggert (Atmel), L. Li (Vinno) </a:t>
            </a:r>
            <a:endParaRPr lang="ja-JP" altLang="en-US"/>
          </a:p>
        </p:txBody>
      </p:sp>
      <p:sp>
        <p:nvSpPr>
          <p:cNvPr id="5"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 xmlns:p14="http://schemas.microsoft.com/office/powerpoint/2010/main" val="429244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7ADF871F-3830-4146-8592-EDA06A570902}" type="datetime1">
              <a:rPr kumimoji="1" lang="ja-JP" altLang="en-US" smtClean="0"/>
              <a:pPr/>
              <a:t>2013/1/16</a:t>
            </a:fld>
            <a:endParaRPr kumimoji="1" lang="ja-JP" altLang="en-US"/>
          </a:p>
        </p:txBody>
      </p:sp>
      <p:sp>
        <p:nvSpPr>
          <p:cNvPr id="3" name="Rectangle 5"/>
          <p:cNvSpPr>
            <a:spLocks noGrp="1" noChangeArrowheads="1"/>
          </p:cNvSpPr>
          <p:nvPr>
            <p:ph type="ftr" sz="quarter" idx="11"/>
          </p:nvPr>
        </p:nvSpPr>
        <p:spPr>
          <a:xfrm>
            <a:off x="4860032" y="6475412"/>
            <a:ext cx="4068452" cy="215444"/>
          </a:xfrm>
          <a:ln/>
        </p:spPr>
        <p:txBody>
          <a:bodyPr/>
          <a:lstStyle>
            <a:lvl1pPr>
              <a:defRPr/>
            </a:lvl1pPr>
          </a:lstStyle>
          <a:p>
            <a:r>
              <a:rPr lang="nb-NO" altLang="ja-JP" smtClean="0"/>
              <a:t>W. Kluge, D. Eggert (Atmel), L. Li (Vinno) </a:t>
            </a:r>
            <a:endParaRPr lang="ja-JP" altLang="en-US"/>
          </a:p>
        </p:txBody>
      </p:sp>
      <p:sp>
        <p:nvSpPr>
          <p:cNvPr id="4"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 xmlns:p14="http://schemas.microsoft.com/office/powerpoint/2010/main" val="142400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66C84E73-4525-4AA5-BB92-37B515BA5E13}" type="datetime1">
              <a:rPr kumimoji="1" lang="ja-JP" altLang="en-US" smtClean="0"/>
              <a:pPr/>
              <a:t>2013/1/16</a:t>
            </a:fld>
            <a:endParaRPr kumimoji="1" lang="ja-JP" altLang="en-US"/>
          </a:p>
        </p:txBody>
      </p:sp>
      <p:sp>
        <p:nvSpPr>
          <p:cNvPr id="6" name="Rectangle 5"/>
          <p:cNvSpPr>
            <a:spLocks noGrp="1" noChangeArrowheads="1"/>
          </p:cNvSpPr>
          <p:nvPr>
            <p:ph type="ftr" sz="quarter" idx="11"/>
          </p:nvPr>
        </p:nvSpPr>
        <p:spPr>
          <a:xfrm>
            <a:off x="4824028" y="6475412"/>
            <a:ext cx="4104456" cy="215444"/>
          </a:xfrm>
          <a:ln/>
        </p:spPr>
        <p:txBody>
          <a:bodyPr/>
          <a:lstStyle>
            <a:lvl1pPr>
              <a:defRPr/>
            </a:lvl1pPr>
          </a:lstStyle>
          <a:p>
            <a:r>
              <a:rPr lang="nb-NO" altLang="ja-JP" smtClean="0"/>
              <a:t>W. Kluge, D. Eggert (Atmel), L. Li (Vinno) </a:t>
            </a:r>
            <a:endParaRPr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 xmlns:p14="http://schemas.microsoft.com/office/powerpoint/2010/main" val="251431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C6E93B27-32DE-4D78-A49A-29D061AD652C}" type="datetime1">
              <a:rPr kumimoji="1" lang="ja-JP" altLang="en-US" smtClean="0"/>
              <a:pPr/>
              <a:t>2013/1/16</a:t>
            </a:fld>
            <a:endParaRPr kumimoji="1" lang="ja-JP" altLang="en-US"/>
          </a:p>
        </p:txBody>
      </p:sp>
      <p:sp>
        <p:nvSpPr>
          <p:cNvPr id="6" name="Rectangle 5"/>
          <p:cNvSpPr>
            <a:spLocks noGrp="1" noChangeArrowheads="1"/>
          </p:cNvSpPr>
          <p:nvPr>
            <p:ph type="ftr" sz="quarter" idx="11"/>
          </p:nvPr>
        </p:nvSpPr>
        <p:spPr>
          <a:xfrm>
            <a:off x="4860032" y="6475412"/>
            <a:ext cx="4104456" cy="215444"/>
          </a:xfrm>
          <a:ln/>
        </p:spPr>
        <p:txBody>
          <a:bodyPr/>
          <a:lstStyle>
            <a:lvl1pPr>
              <a:defRPr/>
            </a:lvl1pPr>
          </a:lstStyle>
          <a:p>
            <a:r>
              <a:rPr lang="nb-NO" altLang="ja-JP" smtClean="0"/>
              <a:t>W. Kluge, D. Eggert (Atmel), L. Li (Vinno) </a:t>
            </a:r>
            <a:endParaRPr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 xmlns:p14="http://schemas.microsoft.com/office/powerpoint/2010/main" val="197742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dirty="0" smtClean="0"/>
              <a:t>2 </a:t>
            </a:r>
            <a:r>
              <a:rPr lang="ja-JP" altLang="en-US" smtClean="0"/>
              <a:t>レベル</a:t>
            </a:r>
          </a:p>
          <a:p>
            <a:pPr lvl="2"/>
            <a:r>
              <a:rPr lang="ja-JP" altLang="en-US" smtClean="0"/>
              <a:t>第 </a:t>
            </a:r>
            <a:r>
              <a:rPr lang="en-US" altLang="ja-JP" dirty="0" smtClean="0"/>
              <a:t>3 </a:t>
            </a:r>
            <a:r>
              <a:rPr lang="ja-JP" altLang="en-US" smtClean="0"/>
              <a:t>レベル</a:t>
            </a:r>
          </a:p>
          <a:p>
            <a:pPr lvl="3"/>
            <a:r>
              <a:rPr lang="ja-JP" altLang="en-US" smtClean="0"/>
              <a:t>第 </a:t>
            </a:r>
            <a:r>
              <a:rPr lang="en-US" altLang="ja-JP" dirty="0" smtClean="0"/>
              <a:t>4 </a:t>
            </a:r>
            <a:r>
              <a:rPr lang="ja-JP" altLang="en-US" smtClean="0"/>
              <a:t>レベル</a:t>
            </a:r>
          </a:p>
          <a:p>
            <a:pPr lvl="4"/>
            <a:r>
              <a:rPr lang="ja-JP" altLang="en-US" smtClean="0"/>
              <a:t>第 </a:t>
            </a:r>
            <a:r>
              <a:rPr lang="en-US" altLang="ja-JP" dirty="0" smtClean="0"/>
              <a:t>5 </a:t>
            </a:r>
            <a:r>
              <a:rPr lang="ja-JP" altLang="en-US" smtClean="0"/>
              <a:t>レベル</a:t>
            </a:r>
            <a:endParaRPr lang="en-US" altLang="zh-CN" dirty="0"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ea typeface="+mn-ea"/>
              </a:defRPr>
            </a:lvl1pPr>
          </a:lstStyle>
          <a:p>
            <a:fld id="{BEDA9340-0631-4A15-AD07-8739C48BAC6F}" type="datetime1">
              <a:rPr kumimoji="1" lang="ja-JP" altLang="en-US" smtClean="0"/>
              <a:pPr/>
              <a:t>2013/1/16</a:t>
            </a:fld>
            <a:endParaRPr kumimoji="1" lang="ja-JP" altLang="en-US" dirty="0"/>
          </a:p>
        </p:txBody>
      </p:sp>
      <p:sp>
        <p:nvSpPr>
          <p:cNvPr id="1029" name="Rectangle 5"/>
          <p:cNvSpPr>
            <a:spLocks noGrp="1" noChangeArrowheads="1"/>
          </p:cNvSpPr>
          <p:nvPr>
            <p:ph type="ftr" sz="quarter" idx="3"/>
          </p:nvPr>
        </p:nvSpPr>
        <p:spPr bwMode="auto">
          <a:xfrm>
            <a:off x="4932040" y="6475413"/>
            <a:ext cx="3996444" cy="215444"/>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400" baseline="0" smtClean="0">
                <a:ea typeface="+mn-ea"/>
              </a:defRPr>
            </a:lvl1pPr>
          </a:lstStyle>
          <a:p>
            <a:r>
              <a:rPr lang="nb-NO" altLang="ja-JP" smtClean="0"/>
              <a:t>W. Kluge, D. Eggert (Atmel), L. Li (Vinno) </a:t>
            </a:r>
            <a:endParaRPr lang="ja-JP"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fld id="{690A14BF-E132-4BDE-B1CB-39223ACD2D34}" type="slidenum">
              <a:rPr kumimoji="1" lang="ja-JP" altLang="en-US" smtClean="0"/>
              <a:pPr/>
              <a:t>‹#›</a:t>
            </a:fld>
            <a:endParaRPr kumimoji="1" lang="ja-JP" alt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p:spPr>
        <p:txBody>
          <a:bodyPr lIns="0" tIns="0" rIns="0" bIns="0" anchor="b">
            <a:spAutoFit/>
          </a:bodyPr>
          <a:lstStyle/>
          <a:p>
            <a:pPr lvl="4" algn="r" eaLnBrk="0" hangingPunct="0">
              <a:defRPr/>
            </a:pPr>
            <a:r>
              <a:rPr lang="en-US" sz="1400" b="1" dirty="0" smtClean="0"/>
              <a:t>IEEE802.15-13-0054-02-004n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1329916" cy="276999"/>
          </a:xfrm>
          <a:prstGeom prst="rect">
            <a:avLst/>
          </a:prstGeom>
          <a:noFill/>
          <a:ln w="9525">
            <a:noFill/>
            <a:miter lim="800000"/>
            <a:headEnd/>
            <a:tailEnd/>
          </a:ln>
        </p:spPr>
        <p:txBody>
          <a:bodyPr wrap="square" lIns="0" tIns="0" rIns="0" bIns="0">
            <a:spAutoFit/>
          </a:bodyPr>
          <a:lstStyle/>
          <a:p>
            <a:pPr eaLnBrk="0" hangingPunct="0">
              <a:defRPr/>
            </a:pPr>
            <a:r>
              <a:rPr lang="en-US" altLang="zh-CN"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emf"/><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76200" y="800708"/>
            <a:ext cx="8991600" cy="4801314"/>
          </a:xfrm>
          <a:prstGeom prst="rect">
            <a:avLst/>
          </a:prstGeom>
          <a:noFill/>
          <a:ln w="12700">
            <a:noFill/>
            <a:miter lim="800000"/>
            <a:headEnd type="none" w="sm" len="sm"/>
            <a:tailEnd type="none" w="sm" len="sm"/>
          </a:ln>
          <a:effectLst/>
        </p:spPr>
        <p:txBody>
          <a:bodyP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latin typeface="+mj-lt"/>
              </a:rPr>
              <a:t>Submission Title:</a:t>
            </a:r>
            <a:r>
              <a:rPr lang="en-US" altLang="zh-CN" sz="1800" dirty="0">
                <a:solidFill>
                  <a:schemeClr val="tx2"/>
                </a:solidFill>
                <a:latin typeface="+mj-lt"/>
              </a:rPr>
              <a:t>	</a:t>
            </a:r>
            <a:r>
              <a:rPr lang="en-US" sz="1800" dirty="0" smtClean="0">
                <a:latin typeface="+mj-lt"/>
              </a:rPr>
              <a:t> Proposal of Ranging Capabilities with PHY supporting CMB</a:t>
            </a:r>
            <a:endParaRPr lang="en-US" altLang="zh-CN" sz="1800" dirty="0">
              <a:solidFill>
                <a:schemeClr val="tx2"/>
              </a:solidFill>
              <a:latin typeface="+mj-lt"/>
            </a:endParaRPr>
          </a:p>
          <a:p>
            <a:pPr eaLnBrk="0" hangingPunct="0">
              <a:defRPr/>
            </a:pPr>
            <a:r>
              <a:rPr lang="en-US" altLang="zh-CN" sz="1800" b="1" dirty="0">
                <a:solidFill>
                  <a:schemeClr val="tx2"/>
                </a:solidFill>
                <a:latin typeface="+mj-lt"/>
              </a:rPr>
              <a:t>Date </a:t>
            </a:r>
            <a:r>
              <a:rPr lang="en-US" altLang="zh-CN" sz="1800" b="1" dirty="0">
                <a:latin typeface="+mj-lt"/>
              </a:rPr>
              <a:t>Submitted:	</a:t>
            </a:r>
            <a:r>
              <a:rPr lang="en-US" altLang="zh-CN" sz="1800" dirty="0" smtClean="0">
                <a:latin typeface="+mj-lt"/>
              </a:rPr>
              <a:t>January 14, 2013</a:t>
            </a:r>
            <a:r>
              <a:rPr lang="en-US" altLang="zh-CN" sz="1800" dirty="0">
                <a:latin typeface="+mj-lt"/>
              </a:rPr>
              <a:t>	</a:t>
            </a:r>
          </a:p>
          <a:p>
            <a:pPr eaLnBrk="0" hangingPunct="0">
              <a:defRPr/>
            </a:pPr>
            <a:r>
              <a:rPr lang="en-US" altLang="zh-CN" sz="1800" b="1" dirty="0" smtClean="0">
                <a:latin typeface="+mj-lt"/>
              </a:rPr>
              <a:t>Source: 		</a:t>
            </a:r>
            <a:r>
              <a:rPr lang="en-US" sz="1800" dirty="0" smtClean="0">
                <a:latin typeface="+mj-lt"/>
              </a:rPr>
              <a:t>Wolfram Kluge, Dietmar Eggert, Liang Li </a:t>
            </a:r>
          </a:p>
          <a:p>
            <a:pPr marL="914400" indent="-914400" eaLnBrk="0" hangingPunct="0"/>
            <a:r>
              <a:rPr lang="en-US" sz="1600" b="1" dirty="0" smtClean="0">
                <a:latin typeface="+mj-lt"/>
              </a:rPr>
              <a:t>Company:</a:t>
            </a:r>
            <a:r>
              <a:rPr lang="en-US" sz="1600" dirty="0" smtClean="0">
                <a:latin typeface="+mj-lt"/>
              </a:rPr>
              <a:t> 	[Atmel, </a:t>
            </a:r>
            <a:r>
              <a:rPr lang="en-US" sz="1600" dirty="0" err="1" smtClean="0">
                <a:latin typeface="+mj-lt"/>
              </a:rPr>
              <a:t>Vinno</a:t>
            </a:r>
            <a:r>
              <a:rPr lang="en-US" sz="1600" dirty="0" smtClean="0">
                <a:latin typeface="+mj-lt"/>
              </a:rPr>
              <a:t>]</a:t>
            </a:r>
          </a:p>
          <a:p>
            <a:pPr marL="914400" indent="-914400" eaLnBrk="0" hangingPunct="0"/>
            <a:r>
              <a:rPr lang="en-US" sz="1600" b="1" dirty="0" smtClean="0">
                <a:latin typeface="+mj-lt"/>
              </a:rPr>
              <a:t>Address:</a:t>
            </a:r>
            <a:r>
              <a:rPr lang="en-US" sz="1600" dirty="0" smtClean="0">
                <a:latin typeface="+mj-lt"/>
              </a:rPr>
              <a:t>   	[Atmel, </a:t>
            </a:r>
            <a:r>
              <a:rPr lang="en-US" sz="1600" dirty="0" err="1" smtClean="0">
                <a:latin typeface="+mj-lt"/>
              </a:rPr>
              <a:t>Koenigsbruecker</a:t>
            </a:r>
            <a:r>
              <a:rPr lang="en-US" sz="1600" dirty="0" smtClean="0">
                <a:latin typeface="+mj-lt"/>
              </a:rPr>
              <a:t> </a:t>
            </a:r>
            <a:r>
              <a:rPr lang="en-US" sz="1600" dirty="0" err="1" smtClean="0">
                <a:latin typeface="+mj-lt"/>
              </a:rPr>
              <a:t>Strasse</a:t>
            </a:r>
            <a:r>
              <a:rPr lang="en-US" sz="1600" dirty="0" smtClean="0">
                <a:latin typeface="+mj-lt"/>
              </a:rPr>
              <a:t> 61, 01099 Dresden, Germany; </a:t>
            </a:r>
            <a:br>
              <a:rPr lang="en-US" sz="1600" dirty="0" smtClean="0">
                <a:latin typeface="+mj-lt"/>
              </a:rPr>
            </a:br>
            <a:r>
              <a:rPr lang="en-US" sz="1600" dirty="0" smtClean="0">
                <a:latin typeface="+mj-lt"/>
              </a:rPr>
              <a:t>   	 </a:t>
            </a:r>
            <a:r>
              <a:rPr lang="en-US" sz="1600" dirty="0" err="1" smtClean="0">
                <a:latin typeface="+mj-lt"/>
              </a:rPr>
              <a:t>Vinnotech</a:t>
            </a:r>
            <a:r>
              <a:rPr lang="en-US" sz="1600" dirty="0" smtClean="0">
                <a:latin typeface="+mj-lt"/>
              </a:rPr>
              <a:t>, </a:t>
            </a:r>
            <a:r>
              <a:rPr lang="en-US" altLang="zh-CN" sz="1600" dirty="0" smtClean="0">
                <a:latin typeface="+mj-lt"/>
              </a:rPr>
              <a:t>Suite 202, Building D, No.2 </a:t>
            </a:r>
            <a:r>
              <a:rPr lang="en-US" altLang="zh-CN" sz="1600" dirty="0" err="1" smtClean="0">
                <a:latin typeface="+mj-lt"/>
              </a:rPr>
              <a:t>Xinxi</a:t>
            </a:r>
            <a:r>
              <a:rPr lang="en-US" altLang="zh-CN" sz="1600" dirty="0" smtClean="0">
                <a:latin typeface="+mj-lt"/>
              </a:rPr>
              <a:t> Lu, Beijing, China,</a:t>
            </a:r>
            <a:r>
              <a:rPr lang="en-US" sz="1600" dirty="0" smtClean="0">
                <a:latin typeface="+mj-lt"/>
              </a:rPr>
              <a:t>]</a:t>
            </a:r>
          </a:p>
          <a:p>
            <a:pPr marL="914400" indent="-914400" eaLnBrk="0" hangingPunct="0"/>
            <a:r>
              <a:rPr lang="en-US" sz="1600" b="1" dirty="0" smtClean="0">
                <a:latin typeface="+mj-lt"/>
              </a:rPr>
              <a:t>Re:</a:t>
            </a:r>
            <a:r>
              <a:rPr lang="en-US" sz="1600" dirty="0" smtClean="0">
                <a:latin typeface="+mj-lt"/>
              </a:rPr>
              <a:t> 	[Response to Call for Tech Proposals]</a:t>
            </a:r>
          </a:p>
          <a:p>
            <a:pPr marL="914400" indent="-914400" eaLnBrk="0" hangingPunct="0"/>
            <a:r>
              <a:rPr lang="en-US" sz="1600" b="1" dirty="0" smtClean="0">
                <a:latin typeface="+mj-lt"/>
              </a:rPr>
              <a:t>Purpose:</a:t>
            </a:r>
            <a:r>
              <a:rPr lang="en-US" sz="1600" dirty="0" smtClean="0">
                <a:latin typeface="+mj-lt"/>
              </a:rPr>
              <a:t>	</a:t>
            </a:r>
            <a:r>
              <a:rPr lang="en-US" altLang="ja-JP" sz="1600" dirty="0" smtClean="0">
                <a:latin typeface="+mj-lt"/>
                <a:ea typeface="ＭＳ Ｐゴシック"/>
                <a:cs typeface="ＭＳ Ｐゴシック"/>
              </a:rPr>
              <a:t>[To present the method of performing ranging in a narrow-band transceiver using phase measurements] </a:t>
            </a:r>
            <a:endParaRPr lang="en-US" sz="1600" dirty="0" smtClean="0">
              <a:latin typeface="+mj-lt"/>
            </a:endParaRPr>
          </a:p>
          <a:p>
            <a:pPr marL="914400" indent="-914400" eaLnBrk="0" hangingPunct="0"/>
            <a:r>
              <a:rPr lang="en-US" sz="1600" b="1" dirty="0" smtClean="0">
                <a:latin typeface="+mj-lt"/>
              </a:rPr>
              <a:t>Notice:</a:t>
            </a:r>
            <a:r>
              <a:rPr lang="en-US" sz="1600" dirty="0" smtClean="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r>
              <a:rPr lang="en-US" sz="1600" b="1" dirty="0" smtClean="0">
                <a:latin typeface="+mj-lt"/>
              </a:rPr>
              <a:t>Release:</a:t>
            </a:r>
            <a:r>
              <a:rPr lang="en-US" sz="1600" dirty="0" smtClean="0">
                <a:latin typeface="+mj-lt"/>
              </a:rPr>
              <a:t>	The contributor acknowledges and accepts that this contribution becomes the property of IEEE and may be made publicly available by P802.15. </a:t>
            </a:r>
            <a:r>
              <a:rPr lang="en-US" altLang="zh-CN" sz="1800" dirty="0">
                <a:solidFill>
                  <a:schemeClr val="tx2"/>
                </a:solidFill>
                <a:latin typeface="+mj-lt"/>
              </a:rPr>
              <a:t>	</a:t>
            </a:r>
          </a:p>
        </p:txBody>
      </p:sp>
      <p:sp>
        <p:nvSpPr>
          <p:cNvPr id="6" name="Footer Placeholder 5"/>
          <p:cNvSpPr>
            <a:spLocks noGrp="1"/>
          </p:cNvSpPr>
          <p:nvPr>
            <p:ph type="ftr" sz="quarter" idx="11"/>
          </p:nvPr>
        </p:nvSpPr>
        <p:spPr/>
        <p:txBody>
          <a:bodyPr/>
          <a:lstStyle/>
          <a:p>
            <a:r>
              <a:rPr lang="nb-NO" altLang="ja-JP" smtClean="0"/>
              <a:t>W. Kluge, D. Eggert (Atmel), L. Li (Vinno) </a:t>
            </a:r>
            <a:endParaRPr lang="ja-JP" altLang="en-US"/>
          </a:p>
        </p:txBody>
      </p:sp>
      <p:sp>
        <p:nvSpPr>
          <p:cNvPr id="7" name="Slide Number Placeholder 6"/>
          <p:cNvSpPr>
            <a:spLocks noGrp="1"/>
          </p:cNvSpPr>
          <p:nvPr>
            <p:ph type="sldNum" sz="quarter" idx="12"/>
          </p:nvPr>
        </p:nvSpPr>
        <p:spPr/>
        <p:txBody>
          <a:bodyPr/>
          <a:lstStyle/>
          <a:p>
            <a:fld id="{690A14BF-E132-4BDE-B1CB-39223ACD2D34}" type="slidenum">
              <a:rPr kumimoji="1" lang="ja-JP" altLang="en-US" smtClean="0"/>
              <a:pPr/>
              <a:t>1</a:t>
            </a:fld>
            <a:endParaRPr kumimoji="1" lang="ja-JP" altLang="en-US"/>
          </a:p>
        </p:txBody>
      </p:sp>
    </p:spTree>
    <p:extLst>
      <p:ext uri="{BB962C8B-B14F-4D97-AF65-F5344CB8AC3E}">
        <p14:creationId xmlns="" xmlns:p14="http://schemas.microsoft.com/office/powerpoint/2010/main" val="3568419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2"/>
          <p:cNvSpPr>
            <a:spLocks noGrp="1" noChangeArrowheads="1"/>
          </p:cNvSpPr>
          <p:nvPr>
            <p:ph type="title"/>
          </p:nvPr>
        </p:nvSpPr>
        <p:spPr/>
        <p:txBody>
          <a:bodyPr/>
          <a:lstStyle/>
          <a:p>
            <a:r>
              <a:rPr lang="en-US" smtClean="0"/>
              <a:t>Implementation Example of Phase Measurement</a:t>
            </a:r>
          </a:p>
        </p:txBody>
      </p:sp>
      <p:sp>
        <p:nvSpPr>
          <p:cNvPr id="64517" name="Rectangle 3"/>
          <p:cNvSpPr>
            <a:spLocks noGrp="1" noChangeArrowheads="1"/>
          </p:cNvSpPr>
          <p:nvPr>
            <p:ph type="body" idx="1"/>
          </p:nvPr>
        </p:nvSpPr>
        <p:spPr>
          <a:xfrm>
            <a:off x="838200" y="4572000"/>
            <a:ext cx="7772400" cy="1752600"/>
          </a:xfrm>
        </p:spPr>
        <p:txBody>
          <a:bodyPr/>
          <a:lstStyle/>
          <a:p>
            <a:r>
              <a:rPr lang="en-US" sz="1600" smtClean="0"/>
              <a:t>Example: Low-IF receiver</a:t>
            </a:r>
          </a:p>
          <a:p>
            <a:r>
              <a:rPr lang="en-US" sz="1600" smtClean="0"/>
              <a:t>Phase difference measured between IF signal and divided clock signal</a:t>
            </a:r>
          </a:p>
          <a:p>
            <a:r>
              <a:rPr lang="en-US" sz="1600" smtClean="0"/>
              <a:t>Capturing time difference between signal edges (zero crossing of sine signals)</a:t>
            </a:r>
          </a:p>
          <a:p>
            <a:r>
              <a:rPr lang="en-US" sz="1600" smtClean="0"/>
              <a:t>Phase difference independent of time (for zero frequency offset between devices)</a:t>
            </a:r>
          </a:p>
        </p:txBody>
      </p:sp>
      <p:pic>
        <p:nvPicPr>
          <p:cNvPr id="64520" name="Picture 8"/>
          <p:cNvPicPr>
            <a:picLocks noChangeAspect="1" noChangeArrowheads="1"/>
          </p:cNvPicPr>
          <p:nvPr/>
        </p:nvPicPr>
        <p:blipFill>
          <a:blip r:embed="rId2" cstate="print"/>
          <a:srcRect/>
          <a:stretch>
            <a:fillRect/>
          </a:stretch>
        </p:blipFill>
        <p:spPr bwMode="auto">
          <a:xfrm>
            <a:off x="762000" y="1371600"/>
            <a:ext cx="7620000" cy="3038475"/>
          </a:xfrm>
          <a:prstGeom prst="rect">
            <a:avLst/>
          </a:prstGeom>
          <a:noFill/>
          <a:ln w="9525">
            <a:noFill/>
            <a:miter lim="800000"/>
            <a:headEnd/>
            <a:tailEnd/>
          </a:ln>
          <a:effectLst/>
        </p:spPr>
      </p:pic>
      <p:sp>
        <p:nvSpPr>
          <p:cNvPr id="8" name="Footer Placeholder 7"/>
          <p:cNvSpPr>
            <a:spLocks noGrp="1"/>
          </p:cNvSpPr>
          <p:nvPr>
            <p:ph type="ftr" sz="quarter" idx="11"/>
          </p:nvPr>
        </p:nvSpPr>
        <p:spPr/>
        <p:txBody>
          <a:bodyPr/>
          <a:lstStyle/>
          <a:p>
            <a:r>
              <a:rPr lang="nb-NO" altLang="ja-JP" smtClean="0"/>
              <a:t>W. Kluge, D. Eggert (Atmel), L. Li (Vinno) </a:t>
            </a:r>
            <a:endParaRPr lang="ja-JP" altLang="en-US"/>
          </a:p>
        </p:txBody>
      </p:sp>
      <p:sp>
        <p:nvSpPr>
          <p:cNvPr id="9" name="Slide Number Placeholder 8"/>
          <p:cNvSpPr>
            <a:spLocks noGrp="1"/>
          </p:cNvSpPr>
          <p:nvPr>
            <p:ph type="sldNum" sz="quarter" idx="12"/>
          </p:nvPr>
        </p:nvSpPr>
        <p:spPr/>
        <p:txBody>
          <a:bodyPr/>
          <a:lstStyle/>
          <a:p>
            <a:fld id="{690A14BF-E132-4BDE-B1CB-39223ACD2D34}" type="slidenum">
              <a:rPr kumimoji="1" lang="ja-JP" altLang="en-US" smtClean="0"/>
              <a:pPr/>
              <a:t>10</a:t>
            </a:fld>
            <a:endParaRPr kumimoji="1"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7" name="Rectangle 4"/>
          <p:cNvSpPr>
            <a:spLocks noChangeArrowheads="1"/>
          </p:cNvSpPr>
          <p:nvPr/>
        </p:nvSpPr>
        <p:spPr bwMode="auto">
          <a:xfrm>
            <a:off x="533400" y="685800"/>
            <a:ext cx="8001000" cy="454025"/>
          </a:xfrm>
          <a:prstGeom prst="rect">
            <a:avLst/>
          </a:prstGeom>
          <a:noFill/>
          <a:ln w="9525">
            <a:noFill/>
            <a:miter lim="800000"/>
            <a:headEnd/>
            <a:tailEnd/>
          </a:ln>
        </p:spPr>
        <p:txBody>
          <a:bodyPr anchor="ctr"/>
          <a:lstStyle/>
          <a:p>
            <a:pPr algn="ctr" eaLnBrk="0" hangingPunct="0"/>
            <a:r>
              <a:rPr lang="en-US" sz="2000" b="1">
                <a:latin typeface="Arial" charset="0"/>
              </a:rPr>
              <a:t>Distance Calculation by Averaging for line-of-Sight channel</a:t>
            </a:r>
          </a:p>
        </p:txBody>
      </p:sp>
      <p:graphicFrame>
        <p:nvGraphicFramePr>
          <p:cNvPr id="41989" name="Object 5"/>
          <p:cNvGraphicFramePr>
            <a:graphicFrameLocks noChangeAspect="1"/>
          </p:cNvGraphicFramePr>
          <p:nvPr>
            <p:ph sz="quarter" idx="2"/>
          </p:nvPr>
        </p:nvGraphicFramePr>
        <p:xfrm>
          <a:off x="3429000" y="2286000"/>
          <a:ext cx="2211388" cy="785813"/>
        </p:xfrm>
        <a:graphic>
          <a:graphicData uri="http://schemas.openxmlformats.org/presentationml/2006/ole">
            <p:oleObj spid="_x0000_s2050" name="Equation" r:id="rId3" imgW="1320480" imgH="469800" progId="Equation.3">
              <p:embed/>
            </p:oleObj>
          </a:graphicData>
        </a:graphic>
      </p:graphicFrame>
      <p:sp>
        <p:nvSpPr>
          <p:cNvPr id="41998" name="Rectangle 6"/>
          <p:cNvSpPr>
            <a:spLocks noChangeArrowheads="1"/>
          </p:cNvSpPr>
          <p:nvPr/>
        </p:nvSpPr>
        <p:spPr bwMode="auto">
          <a:xfrm>
            <a:off x="179388" y="1371600"/>
            <a:ext cx="8812212" cy="833438"/>
          </a:xfrm>
          <a:prstGeom prst="rect">
            <a:avLst/>
          </a:prstGeom>
          <a:noFill/>
          <a:ln w="9525">
            <a:noFill/>
            <a:miter lim="800000"/>
            <a:headEnd/>
            <a:tailEnd/>
          </a:ln>
        </p:spPr>
        <p:txBody>
          <a:bodyPr/>
          <a:lstStyle/>
          <a:p>
            <a:pPr marL="381000" indent="-381000" defTabSz="795338" eaLnBrk="0" hangingPunct="0">
              <a:lnSpc>
                <a:spcPct val="85000"/>
              </a:lnSpc>
              <a:spcBef>
                <a:spcPct val="20000"/>
              </a:spcBef>
              <a:buClr>
                <a:schemeClr val="tx1"/>
              </a:buClr>
              <a:buFont typeface="Wingdings" pitchFamily="2" charset="2"/>
              <a:buChar char="§"/>
            </a:pPr>
            <a:r>
              <a:rPr lang="en-GB">
                <a:latin typeface="Arial" charset="0"/>
              </a:rPr>
              <a:t>Simple method to cope with multipath effects</a:t>
            </a:r>
          </a:p>
          <a:p>
            <a:pPr marL="381000" indent="-381000" defTabSz="795338" eaLnBrk="0" hangingPunct="0">
              <a:lnSpc>
                <a:spcPct val="85000"/>
              </a:lnSpc>
              <a:spcBef>
                <a:spcPct val="20000"/>
              </a:spcBef>
              <a:buClr>
                <a:schemeClr val="tx1"/>
              </a:buClr>
              <a:buFont typeface="Wingdings" pitchFamily="2" charset="2"/>
              <a:buChar char="§"/>
            </a:pPr>
            <a:r>
              <a:rPr lang="en-GB">
                <a:latin typeface="Arial" charset="0"/>
              </a:rPr>
              <a:t>Adding all </a:t>
            </a:r>
            <a:r>
              <a:rPr lang="en-GB">
                <a:latin typeface="Symbol" pitchFamily="18" charset="2"/>
              </a:rPr>
              <a:t>Dj</a:t>
            </a:r>
            <a:r>
              <a:rPr lang="en-GB">
                <a:latin typeface="Arial" charset="0"/>
              </a:rPr>
              <a:t>  to reconstruct phase over the bandwidth covered by phase measurements</a:t>
            </a:r>
          </a:p>
          <a:p>
            <a:pPr marL="381000" indent="-381000" defTabSz="795338" eaLnBrk="0" hangingPunct="0">
              <a:lnSpc>
                <a:spcPct val="85000"/>
              </a:lnSpc>
              <a:spcBef>
                <a:spcPct val="20000"/>
              </a:spcBef>
              <a:buClr>
                <a:schemeClr val="tx1"/>
              </a:buClr>
              <a:buFont typeface="Wingdings" pitchFamily="2" charset="2"/>
              <a:buChar char="§"/>
            </a:pPr>
            <a:r>
              <a:rPr lang="en-GB">
                <a:latin typeface="Arial" charset="0"/>
              </a:rPr>
              <a:t>Distance calculation: </a:t>
            </a:r>
          </a:p>
          <a:p>
            <a:pPr marL="741363" lvl="1" indent="-342900" defTabSz="795338" eaLnBrk="0" hangingPunct="0">
              <a:lnSpc>
                <a:spcPct val="105000"/>
              </a:lnSpc>
              <a:spcBef>
                <a:spcPct val="20000"/>
              </a:spcBef>
              <a:buClr>
                <a:schemeClr val="tx1"/>
              </a:buClr>
              <a:buFont typeface="Wingdings" pitchFamily="2" charset="2"/>
              <a:buChar char="§"/>
            </a:pPr>
            <a:endParaRPr lang="en-GB">
              <a:latin typeface="Arial" charset="0"/>
            </a:endParaRPr>
          </a:p>
        </p:txBody>
      </p:sp>
      <p:sp>
        <p:nvSpPr>
          <p:cNvPr id="41999" name="Rectangle 7"/>
          <p:cNvSpPr>
            <a:spLocks noChangeArrowheads="1"/>
          </p:cNvSpPr>
          <p:nvPr/>
        </p:nvSpPr>
        <p:spPr bwMode="auto">
          <a:xfrm>
            <a:off x="2971800" y="3276600"/>
            <a:ext cx="3409950" cy="647700"/>
          </a:xfrm>
          <a:prstGeom prst="rect">
            <a:avLst/>
          </a:prstGeom>
          <a:noFill/>
          <a:ln w="9525">
            <a:noFill/>
            <a:miter lim="800000"/>
            <a:headEnd/>
            <a:tailEnd/>
          </a:ln>
        </p:spPr>
        <p:txBody>
          <a:bodyPr/>
          <a:lstStyle/>
          <a:p>
            <a:pPr marL="381000" indent="-381000" defTabSz="795338" eaLnBrk="0" hangingPunct="0">
              <a:lnSpc>
                <a:spcPct val="85000"/>
              </a:lnSpc>
              <a:spcBef>
                <a:spcPct val="20000"/>
              </a:spcBef>
              <a:buClr>
                <a:schemeClr val="tx1"/>
              </a:buClr>
              <a:buFont typeface="Wingdings" pitchFamily="2" charset="2"/>
              <a:buNone/>
            </a:pPr>
            <a:r>
              <a:rPr lang="en-GB" dirty="0">
                <a:latin typeface="Arial" charset="0"/>
              </a:rPr>
              <a:t>Is identical to average group delay </a:t>
            </a:r>
          </a:p>
          <a:p>
            <a:pPr marL="741363" lvl="1" indent="-342900" defTabSz="795338" eaLnBrk="0" hangingPunct="0">
              <a:lnSpc>
                <a:spcPct val="105000"/>
              </a:lnSpc>
              <a:spcBef>
                <a:spcPct val="20000"/>
              </a:spcBef>
              <a:buClr>
                <a:schemeClr val="tx1"/>
              </a:buClr>
              <a:buFont typeface="Wingdings" pitchFamily="2" charset="2"/>
              <a:buChar char="§"/>
            </a:pPr>
            <a:endParaRPr lang="en-GB" dirty="0">
              <a:latin typeface="Arial" charset="0"/>
            </a:endParaRPr>
          </a:p>
        </p:txBody>
      </p:sp>
      <p:graphicFrame>
        <p:nvGraphicFramePr>
          <p:cNvPr id="41992" name="Object 8"/>
          <p:cNvGraphicFramePr>
            <a:graphicFrameLocks noChangeAspect="1"/>
          </p:cNvGraphicFramePr>
          <p:nvPr/>
        </p:nvGraphicFramePr>
        <p:xfrm>
          <a:off x="4114800" y="3810000"/>
          <a:ext cx="1211263" cy="666750"/>
        </p:xfrm>
        <a:graphic>
          <a:graphicData uri="http://schemas.openxmlformats.org/presentationml/2006/ole">
            <p:oleObj spid="_x0000_s2051" name="Formel" r:id="rId4" imgW="761760" imgH="419040" progId="Equation.3">
              <p:embed/>
            </p:oleObj>
          </a:graphicData>
        </a:graphic>
      </p:graphicFrame>
      <p:graphicFrame>
        <p:nvGraphicFramePr>
          <p:cNvPr id="41993" name="Object 9"/>
          <p:cNvGraphicFramePr>
            <a:graphicFrameLocks noChangeAspect="1"/>
          </p:cNvGraphicFramePr>
          <p:nvPr/>
        </p:nvGraphicFramePr>
        <p:xfrm>
          <a:off x="4114800" y="4572000"/>
          <a:ext cx="1266825" cy="690563"/>
        </p:xfrm>
        <a:graphic>
          <a:graphicData uri="http://schemas.openxmlformats.org/presentationml/2006/ole">
            <p:oleObj spid="_x0000_s2052" name="Equation" r:id="rId5" imgW="838080" imgH="457200" progId="Equation.3">
              <p:embed/>
            </p:oleObj>
          </a:graphicData>
        </a:graphic>
      </p:graphicFrame>
      <p:sp>
        <p:nvSpPr>
          <p:cNvPr id="42001" name="Rectangle 11"/>
          <p:cNvSpPr>
            <a:spLocks noChangeArrowheads="1"/>
          </p:cNvSpPr>
          <p:nvPr/>
        </p:nvSpPr>
        <p:spPr bwMode="auto">
          <a:xfrm>
            <a:off x="5410200" y="5486400"/>
            <a:ext cx="3600450" cy="936625"/>
          </a:xfrm>
          <a:prstGeom prst="rect">
            <a:avLst/>
          </a:prstGeom>
          <a:noFill/>
          <a:ln w="9525">
            <a:noFill/>
            <a:miter lim="800000"/>
            <a:headEnd/>
            <a:tailEnd/>
          </a:ln>
        </p:spPr>
        <p:txBody>
          <a:bodyPr/>
          <a:lstStyle/>
          <a:p>
            <a:pPr marL="381000" indent="-381000" defTabSz="795338" eaLnBrk="0" hangingPunct="0">
              <a:lnSpc>
                <a:spcPct val="85000"/>
              </a:lnSpc>
              <a:spcBef>
                <a:spcPct val="20000"/>
              </a:spcBef>
              <a:buClr>
                <a:schemeClr val="tx1"/>
              </a:buClr>
              <a:buFont typeface="Wingdings" pitchFamily="2" charset="2"/>
              <a:buNone/>
            </a:pPr>
            <a:r>
              <a:rPr lang="en-GB" sz="1400" b="1" dirty="0">
                <a:solidFill>
                  <a:srgbClr val="FF3300"/>
                </a:solidFill>
                <a:latin typeface="Arial" charset="0"/>
              </a:rPr>
              <a:t>Issue: </a:t>
            </a:r>
          </a:p>
          <a:p>
            <a:pPr marL="381000" indent="-381000" defTabSz="795338" eaLnBrk="0" hangingPunct="0">
              <a:lnSpc>
                <a:spcPct val="85000"/>
              </a:lnSpc>
              <a:spcBef>
                <a:spcPct val="20000"/>
              </a:spcBef>
              <a:buClr>
                <a:schemeClr val="tx1"/>
              </a:buClr>
              <a:buFont typeface="Wingdings" pitchFamily="2" charset="2"/>
              <a:buNone/>
            </a:pPr>
            <a:r>
              <a:rPr lang="en-GB" sz="1400" b="1" dirty="0" err="1">
                <a:solidFill>
                  <a:srgbClr val="FF3300"/>
                </a:solidFill>
                <a:latin typeface="Symbol" pitchFamily="18" charset="2"/>
              </a:rPr>
              <a:t>D</a:t>
            </a:r>
            <a:r>
              <a:rPr lang="en-GB" sz="1400" b="1" dirty="0" err="1">
                <a:solidFill>
                  <a:srgbClr val="FF3300"/>
                </a:solidFill>
                <a:latin typeface="Arial" charset="0"/>
              </a:rPr>
              <a:t>f</a:t>
            </a:r>
            <a:r>
              <a:rPr lang="en-GB" sz="1400" b="1" dirty="0">
                <a:solidFill>
                  <a:srgbClr val="FF3300"/>
                </a:solidFill>
                <a:latin typeface="Arial" charset="0"/>
              </a:rPr>
              <a:t> must be small enough to avoid</a:t>
            </a:r>
          </a:p>
          <a:p>
            <a:pPr marL="381000" indent="-381000" defTabSz="795338" eaLnBrk="0" hangingPunct="0">
              <a:lnSpc>
                <a:spcPct val="85000"/>
              </a:lnSpc>
              <a:spcBef>
                <a:spcPct val="20000"/>
              </a:spcBef>
              <a:buClr>
                <a:schemeClr val="tx1"/>
              </a:buClr>
              <a:buFont typeface="Wingdings" pitchFamily="2" charset="2"/>
              <a:buNone/>
            </a:pPr>
            <a:r>
              <a:rPr lang="en-GB" sz="1400" b="1" dirty="0">
                <a:solidFill>
                  <a:srgbClr val="FF3300"/>
                </a:solidFill>
                <a:latin typeface="Arial" charset="0"/>
              </a:rPr>
              <a:t>cycle slip for largest distance </a:t>
            </a:r>
          </a:p>
          <a:p>
            <a:pPr marL="741363" lvl="1" indent="-342900" defTabSz="795338" eaLnBrk="0" hangingPunct="0">
              <a:lnSpc>
                <a:spcPct val="105000"/>
              </a:lnSpc>
              <a:spcBef>
                <a:spcPct val="20000"/>
              </a:spcBef>
              <a:buClr>
                <a:schemeClr val="tx1"/>
              </a:buClr>
              <a:buFont typeface="Wingdings" pitchFamily="2" charset="2"/>
              <a:buChar char="§"/>
            </a:pPr>
            <a:endParaRPr lang="en-GB" sz="1400" b="1" dirty="0">
              <a:solidFill>
                <a:srgbClr val="FF3300"/>
              </a:solidFill>
              <a:latin typeface="Arial" charset="0"/>
            </a:endParaRPr>
          </a:p>
        </p:txBody>
      </p:sp>
      <p:sp>
        <p:nvSpPr>
          <p:cNvPr id="13" name="Footer Placeholder 12"/>
          <p:cNvSpPr>
            <a:spLocks noGrp="1"/>
          </p:cNvSpPr>
          <p:nvPr>
            <p:ph type="ftr" sz="quarter" idx="10"/>
          </p:nvPr>
        </p:nvSpPr>
        <p:spPr/>
        <p:txBody>
          <a:bodyPr/>
          <a:lstStyle/>
          <a:p>
            <a:r>
              <a:rPr lang="nb-NO" altLang="ja-JP" smtClean="0"/>
              <a:t>W. Kluge, D. Eggert (Atmel), L. Li (Vinno) </a:t>
            </a:r>
            <a:endParaRPr lang="ja-JP" altLang="en-US"/>
          </a:p>
        </p:txBody>
      </p:sp>
      <p:sp>
        <p:nvSpPr>
          <p:cNvPr id="14" name="Slide Number Placeholder 13"/>
          <p:cNvSpPr>
            <a:spLocks noGrp="1"/>
          </p:cNvSpPr>
          <p:nvPr>
            <p:ph type="sldNum" sz="quarter" idx="11"/>
          </p:nvPr>
        </p:nvSpPr>
        <p:spPr/>
        <p:txBody>
          <a:bodyPr/>
          <a:lstStyle/>
          <a:p>
            <a:pPr>
              <a:defRPr/>
            </a:pPr>
            <a:r>
              <a:rPr lang="en-US" smtClean="0"/>
              <a:t>Slide </a:t>
            </a:r>
            <a:fld id="{B1E3716E-21BF-49F9-BC8D-542C2EE76F60}"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2"/>
          <p:cNvSpPr>
            <a:spLocks noGrp="1" noChangeArrowheads="1"/>
          </p:cNvSpPr>
          <p:nvPr>
            <p:ph type="title"/>
          </p:nvPr>
        </p:nvSpPr>
        <p:spPr>
          <a:xfrm>
            <a:off x="838200" y="762000"/>
            <a:ext cx="5105400" cy="685800"/>
          </a:xfrm>
        </p:spPr>
        <p:txBody>
          <a:bodyPr/>
          <a:lstStyle/>
          <a:p>
            <a:pPr algn="l"/>
            <a:r>
              <a:rPr lang="en-US" sz="2000" dirty="0" smtClean="0"/>
              <a:t>Outdoor Line-of-Sight Distance </a:t>
            </a:r>
            <a:br>
              <a:rPr lang="en-US" sz="2000" dirty="0" smtClean="0"/>
            </a:br>
            <a:r>
              <a:rPr lang="en-US" sz="2000" dirty="0" smtClean="0"/>
              <a:t>Measurements</a:t>
            </a:r>
          </a:p>
        </p:txBody>
      </p:sp>
      <p:pic>
        <p:nvPicPr>
          <p:cNvPr id="70665" name="Picture 2"/>
          <p:cNvPicPr>
            <a:picLocks noChangeAspect="1" noChangeArrowheads="1"/>
          </p:cNvPicPr>
          <p:nvPr/>
        </p:nvPicPr>
        <p:blipFill>
          <a:blip r:embed="rId2" cstate="print"/>
          <a:srcRect t="10367"/>
          <a:stretch>
            <a:fillRect/>
          </a:stretch>
        </p:blipFill>
        <p:spPr bwMode="auto">
          <a:xfrm>
            <a:off x="228600" y="1600200"/>
            <a:ext cx="8382000" cy="4611688"/>
          </a:xfrm>
          <a:prstGeom prst="rect">
            <a:avLst/>
          </a:prstGeom>
          <a:noFill/>
          <a:ln w="9525">
            <a:noFill/>
            <a:miter lim="800000"/>
            <a:headEnd/>
            <a:tailEnd/>
          </a:ln>
        </p:spPr>
      </p:pic>
      <p:pic>
        <p:nvPicPr>
          <p:cNvPr id="1157127" name="Picture 7" descr="110921_track"/>
          <p:cNvPicPr>
            <a:picLocks noChangeAspect="1" noChangeArrowheads="1"/>
          </p:cNvPicPr>
          <p:nvPr/>
        </p:nvPicPr>
        <p:blipFill>
          <a:blip r:embed="rId3" cstate="print"/>
          <a:srcRect/>
          <a:stretch>
            <a:fillRect/>
          </a:stretch>
        </p:blipFill>
        <p:spPr bwMode="auto">
          <a:xfrm>
            <a:off x="5867400" y="609600"/>
            <a:ext cx="2797175" cy="2092325"/>
          </a:xfrm>
          <a:prstGeom prst="rect">
            <a:avLst/>
          </a:prstGeom>
          <a:noFill/>
          <a:effectLst>
            <a:outerShdw dist="107763" dir="2700000" algn="ctr" rotWithShape="0">
              <a:srgbClr val="808080">
                <a:alpha val="50000"/>
              </a:srgbClr>
            </a:outerShdw>
          </a:effectLst>
        </p:spPr>
      </p:pic>
      <p:sp>
        <p:nvSpPr>
          <p:cNvPr id="8" name="Footer Placeholder 7"/>
          <p:cNvSpPr>
            <a:spLocks noGrp="1"/>
          </p:cNvSpPr>
          <p:nvPr>
            <p:ph type="ftr" sz="quarter" idx="10"/>
          </p:nvPr>
        </p:nvSpPr>
        <p:spPr/>
        <p:txBody>
          <a:bodyPr/>
          <a:lstStyle/>
          <a:p>
            <a:r>
              <a:rPr lang="nb-NO" altLang="ja-JP" smtClean="0"/>
              <a:t>W. Kluge, D. Eggert (Atmel), L. Li (Vinno) </a:t>
            </a:r>
            <a:endParaRPr lang="ja-JP" altLang="en-US"/>
          </a:p>
        </p:txBody>
      </p:sp>
      <p:sp>
        <p:nvSpPr>
          <p:cNvPr id="9" name="Slide Number Placeholder 8"/>
          <p:cNvSpPr>
            <a:spLocks noGrp="1"/>
          </p:cNvSpPr>
          <p:nvPr>
            <p:ph type="sldNum" sz="quarter" idx="11"/>
          </p:nvPr>
        </p:nvSpPr>
        <p:spPr/>
        <p:txBody>
          <a:bodyPr/>
          <a:lstStyle/>
          <a:p>
            <a:pPr>
              <a:defRPr/>
            </a:pPr>
            <a:r>
              <a:rPr lang="en-US" smtClean="0"/>
              <a:t>Slide </a:t>
            </a:r>
            <a:fld id="{B1E3716E-21BF-49F9-BC8D-542C2EE76F60}"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p:cNvSpPr>
            <a:spLocks noGrp="1"/>
          </p:cNvSpPr>
          <p:nvPr>
            <p:ph type="ftr" sz="quarter" idx="10"/>
          </p:nvPr>
        </p:nvSpPr>
        <p:spPr/>
        <p:txBody>
          <a:bodyPr/>
          <a:lstStyle/>
          <a:p>
            <a:r>
              <a:rPr lang="nb-NO" altLang="ja-JP" smtClean="0"/>
              <a:t>W. Kluge, D. Eggert (Atmel), L. Li (Vinno) </a:t>
            </a:r>
            <a:endParaRPr lang="ja-JP" altLang="en-US"/>
          </a:p>
        </p:txBody>
      </p:sp>
      <p:sp>
        <p:nvSpPr>
          <p:cNvPr id="8" name="Slide Number Placeholder 7"/>
          <p:cNvSpPr>
            <a:spLocks noGrp="1"/>
          </p:cNvSpPr>
          <p:nvPr>
            <p:ph type="sldNum" sz="quarter" idx="11"/>
          </p:nvPr>
        </p:nvSpPr>
        <p:spPr/>
        <p:txBody>
          <a:bodyPr/>
          <a:lstStyle/>
          <a:p>
            <a:pPr>
              <a:defRPr/>
            </a:pPr>
            <a:r>
              <a:rPr lang="en-US" smtClean="0"/>
              <a:t>Slide </a:t>
            </a:r>
            <a:fld id="{B1E3716E-21BF-49F9-BC8D-542C2EE76F60}" type="slidenum">
              <a:rPr lang="en-US" smtClean="0"/>
              <a:pPr>
                <a:defRPr/>
              </a:pPr>
              <a:t>13</a:t>
            </a:fld>
            <a:endParaRPr lang="en-US"/>
          </a:p>
        </p:txBody>
      </p:sp>
      <p:pic>
        <p:nvPicPr>
          <p:cNvPr id="29698" name="Picture 2"/>
          <p:cNvPicPr>
            <a:picLocks noChangeAspect="1" noChangeArrowheads="1"/>
          </p:cNvPicPr>
          <p:nvPr/>
        </p:nvPicPr>
        <p:blipFill>
          <a:blip r:embed="rId2" cstate="print"/>
          <a:srcRect/>
          <a:stretch>
            <a:fillRect/>
          </a:stretch>
        </p:blipFill>
        <p:spPr bwMode="auto">
          <a:xfrm>
            <a:off x="323528" y="764704"/>
            <a:ext cx="8171861" cy="514857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2"/>
          <p:cNvSpPr>
            <a:spLocks noGrp="1" noChangeArrowheads="1"/>
          </p:cNvSpPr>
          <p:nvPr>
            <p:ph type="title"/>
          </p:nvPr>
        </p:nvSpPr>
        <p:spPr/>
        <p:txBody>
          <a:bodyPr/>
          <a:lstStyle/>
          <a:p>
            <a:r>
              <a:rPr lang="en-US" smtClean="0"/>
              <a:t>Multipath Propagation</a:t>
            </a:r>
          </a:p>
        </p:txBody>
      </p:sp>
      <p:sp>
        <p:nvSpPr>
          <p:cNvPr id="66565" name="Rectangle 3"/>
          <p:cNvSpPr>
            <a:spLocks noGrp="1" noChangeArrowheads="1"/>
          </p:cNvSpPr>
          <p:nvPr>
            <p:ph type="body" sz="half" idx="1"/>
          </p:nvPr>
        </p:nvSpPr>
        <p:spPr>
          <a:xfrm>
            <a:off x="762000" y="1295400"/>
            <a:ext cx="8153400" cy="4114800"/>
          </a:xfrm>
        </p:spPr>
        <p:txBody>
          <a:bodyPr/>
          <a:lstStyle/>
          <a:p>
            <a:r>
              <a:rPr lang="en-GB" sz="1600" dirty="0" smtClean="0"/>
              <a:t>Introduction of error in ranging measurements</a:t>
            </a:r>
          </a:p>
          <a:p>
            <a:r>
              <a:rPr lang="en-GB" sz="1600" dirty="0" smtClean="0"/>
              <a:t>Narrow-band measurement (2MHz bandwidth) very prone to multipath channel</a:t>
            </a:r>
          </a:p>
          <a:p>
            <a:pPr>
              <a:buFontTx/>
              <a:buNone/>
            </a:pPr>
            <a:r>
              <a:rPr lang="en-GB" sz="1600" dirty="0" smtClean="0">
                <a:sym typeface="Wingdings" pitchFamily="2" charset="2"/>
              </a:rPr>
              <a:t>	(Corresponds to sampling of channel group delay curve at arbitrary frequency)</a:t>
            </a:r>
          </a:p>
          <a:p>
            <a:pPr>
              <a:buFontTx/>
              <a:buNone/>
            </a:pPr>
            <a:endParaRPr lang="en-GB" sz="1600" dirty="0" smtClean="0">
              <a:sym typeface="Wingdings" pitchFamily="2" charset="2"/>
            </a:endParaRPr>
          </a:p>
          <a:p>
            <a:pPr>
              <a:buFontTx/>
              <a:buNone/>
            </a:pPr>
            <a:r>
              <a:rPr lang="en-GB" sz="1600" b="1" dirty="0" smtClean="0">
                <a:sym typeface="Wingdings" pitchFamily="2" charset="2"/>
              </a:rPr>
              <a:t>Solution: </a:t>
            </a:r>
          </a:p>
          <a:p>
            <a:r>
              <a:rPr lang="en-GB" sz="1600" dirty="0" smtClean="0">
                <a:sym typeface="Wingdings" pitchFamily="2" charset="2"/>
              </a:rPr>
              <a:t>gathering information over as a wide frequency band as possible</a:t>
            </a:r>
          </a:p>
          <a:p>
            <a:r>
              <a:rPr lang="en-GB" sz="1600" dirty="0" err="1" smtClean="0">
                <a:sym typeface="Wingdings" pitchFamily="2" charset="2"/>
              </a:rPr>
              <a:t>Postprocessing</a:t>
            </a:r>
            <a:r>
              <a:rPr lang="en-GB" sz="1600" dirty="0" smtClean="0">
                <a:sym typeface="Wingdings" pitchFamily="2" charset="2"/>
              </a:rPr>
              <a:t> measurement results with IFFT techniques</a:t>
            </a:r>
          </a:p>
          <a:p>
            <a:endParaRPr lang="en-GB" sz="1600" dirty="0" smtClean="0"/>
          </a:p>
          <a:p>
            <a:pPr>
              <a:buFontTx/>
              <a:buNone/>
            </a:pPr>
            <a:r>
              <a:rPr lang="en-GB" sz="1600" b="1" dirty="0" smtClean="0">
                <a:solidFill>
                  <a:srgbClr val="FF3300"/>
                </a:solidFill>
              </a:rPr>
              <a:t>Flexibility:</a:t>
            </a:r>
          </a:p>
          <a:p>
            <a:r>
              <a:rPr lang="en-GB" sz="1600" dirty="0" smtClean="0">
                <a:solidFill>
                  <a:srgbClr val="FF3300"/>
                </a:solidFill>
              </a:rPr>
              <a:t>Depending on severity of multipath propagation (ratio of LOS signal power to signal power in delay paths) the number of frequencies used can be chosen</a:t>
            </a:r>
          </a:p>
          <a:p>
            <a:pPr>
              <a:buFontTx/>
              <a:buNone/>
            </a:pPr>
            <a:endParaRPr lang="en-GB" sz="1600" dirty="0" smtClean="0">
              <a:solidFill>
                <a:srgbClr val="FF3300"/>
              </a:solidFill>
            </a:endParaRPr>
          </a:p>
          <a:p>
            <a:endParaRPr lang="en-GB" sz="1600" dirty="0" smtClean="0"/>
          </a:p>
        </p:txBody>
      </p:sp>
      <p:sp>
        <p:nvSpPr>
          <p:cNvPr id="7" name="Footer Placeholder 6"/>
          <p:cNvSpPr>
            <a:spLocks noGrp="1"/>
          </p:cNvSpPr>
          <p:nvPr>
            <p:ph type="ftr" sz="quarter" idx="10"/>
          </p:nvPr>
        </p:nvSpPr>
        <p:spPr/>
        <p:txBody>
          <a:bodyPr/>
          <a:lstStyle/>
          <a:p>
            <a:r>
              <a:rPr lang="nb-NO" altLang="ja-JP" smtClean="0"/>
              <a:t>W. Kluge, D. Eggert (Atmel), L. Li (Vinno) </a:t>
            </a:r>
            <a:endParaRPr lang="ja-JP" altLang="en-US"/>
          </a:p>
        </p:txBody>
      </p:sp>
      <p:sp>
        <p:nvSpPr>
          <p:cNvPr id="8" name="Slide Number Placeholder 7"/>
          <p:cNvSpPr>
            <a:spLocks noGrp="1"/>
          </p:cNvSpPr>
          <p:nvPr>
            <p:ph type="sldNum" sz="quarter" idx="11"/>
          </p:nvPr>
        </p:nvSpPr>
        <p:spPr/>
        <p:txBody>
          <a:bodyPr/>
          <a:lstStyle/>
          <a:p>
            <a:pPr>
              <a:defRPr/>
            </a:pPr>
            <a:r>
              <a:rPr lang="en-US" smtClean="0"/>
              <a:t>Slide </a:t>
            </a:r>
            <a:fld id="{B1E3716E-21BF-49F9-BC8D-542C2EE76F6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txBox="1">
            <a:spLocks noGrp="1"/>
          </p:cNvSpPr>
          <p:nvPr/>
        </p:nvSpPr>
        <p:spPr bwMode="auto">
          <a:xfrm>
            <a:off x="4335463" y="6475413"/>
            <a:ext cx="547687" cy="182562"/>
          </a:xfrm>
          <a:prstGeom prst="rect">
            <a:avLst/>
          </a:prstGeom>
          <a:noFill/>
          <a:ln>
            <a:miter lim="800000"/>
            <a:headEnd/>
            <a:tailEnd/>
          </a:ln>
        </p:spPr>
        <p:txBody>
          <a:bodyPr wrap="none" lIns="0" tIns="0" rIns="0" bIns="0">
            <a:spAutoFit/>
          </a:bodyPr>
          <a:lstStyle/>
          <a:p>
            <a:pPr algn="ctr" eaLnBrk="0" hangingPunct="0">
              <a:defRPr/>
            </a:pPr>
            <a:r>
              <a:rPr lang="en-US" sz="1200">
                <a:latin typeface="+mn-lt"/>
              </a:rPr>
              <a:t>Slide </a:t>
            </a:r>
            <a:fld id="{2EDD5245-6E2C-4A52-BCDD-495DACB08EB2}" type="slidenum">
              <a:rPr lang="en-US" sz="1200">
                <a:latin typeface="+mn-lt"/>
              </a:rPr>
              <a:pPr algn="ctr" eaLnBrk="0" hangingPunct="0">
                <a:defRPr/>
              </a:pPr>
              <a:t>15</a:t>
            </a:fld>
            <a:endParaRPr lang="en-US" sz="1200">
              <a:latin typeface="+mn-lt"/>
            </a:endParaRPr>
          </a:p>
        </p:txBody>
      </p:sp>
      <p:sp>
        <p:nvSpPr>
          <p:cNvPr id="73733" name="Rectangle 2"/>
          <p:cNvSpPr>
            <a:spLocks noGrp="1" noChangeArrowheads="1"/>
          </p:cNvSpPr>
          <p:nvPr>
            <p:ph type="title" idx="4294967295"/>
          </p:nvPr>
        </p:nvSpPr>
        <p:spPr/>
        <p:txBody>
          <a:bodyPr/>
          <a:lstStyle/>
          <a:p>
            <a:r>
              <a:rPr lang="en-US" smtClean="0"/>
              <a:t>Advantage of Phase-Based Ranging</a:t>
            </a:r>
          </a:p>
        </p:txBody>
      </p:sp>
      <p:sp>
        <p:nvSpPr>
          <p:cNvPr id="73734" name="Rectangle 3"/>
          <p:cNvSpPr>
            <a:spLocks noGrp="1" noChangeArrowheads="1"/>
          </p:cNvSpPr>
          <p:nvPr>
            <p:ph type="body" idx="4294967295"/>
          </p:nvPr>
        </p:nvSpPr>
        <p:spPr>
          <a:xfrm>
            <a:off x="611560" y="1592796"/>
            <a:ext cx="7924800" cy="2743200"/>
          </a:xfrm>
        </p:spPr>
        <p:txBody>
          <a:bodyPr/>
          <a:lstStyle/>
          <a:p>
            <a:pPr>
              <a:lnSpc>
                <a:spcPct val="110000"/>
              </a:lnSpc>
            </a:pPr>
            <a:r>
              <a:rPr lang="en-US" sz="1600" dirty="0" smtClean="0">
                <a:latin typeface="+mj-lt"/>
              </a:rPr>
              <a:t>Fits to narrow-band transceiver design – only carrier transmitted</a:t>
            </a:r>
          </a:p>
          <a:p>
            <a:pPr>
              <a:lnSpc>
                <a:spcPct val="110000"/>
              </a:lnSpc>
            </a:pPr>
            <a:r>
              <a:rPr lang="en-US" sz="1600" dirty="0" smtClean="0">
                <a:latin typeface="+mj-lt"/>
                <a:sym typeface="Wingdings" pitchFamily="2" charset="2"/>
              </a:rPr>
              <a:t>Any unknown delay in the transceiver (clock skew, filter group delay,…) has </a:t>
            </a:r>
            <a:r>
              <a:rPr lang="en-US" sz="1600" dirty="0" smtClean="0">
                <a:latin typeface="+mj-lt"/>
                <a:sym typeface="Wingdings" pitchFamily="2" charset="2"/>
              </a:rPr>
              <a:t>little</a:t>
            </a:r>
            <a:r>
              <a:rPr lang="en-US" sz="1600" dirty="0" smtClean="0">
                <a:latin typeface="+mj-lt"/>
                <a:sym typeface="Wingdings" pitchFamily="2" charset="2"/>
              </a:rPr>
              <a:t> </a:t>
            </a:r>
            <a:r>
              <a:rPr lang="en-US" sz="1600" dirty="0" smtClean="0">
                <a:latin typeface="+mj-lt"/>
                <a:sym typeface="Wingdings" pitchFamily="2" charset="2"/>
              </a:rPr>
              <a:t>impact on ranging accuracy (in contrary to Time of Arrival)</a:t>
            </a:r>
            <a:endParaRPr lang="en-US" sz="1600" dirty="0" smtClean="0">
              <a:latin typeface="+mj-lt"/>
            </a:endParaRPr>
          </a:p>
          <a:p>
            <a:pPr>
              <a:lnSpc>
                <a:spcPct val="110000"/>
              </a:lnSpc>
            </a:pPr>
            <a:r>
              <a:rPr lang="en-US" sz="1600" dirty="0" smtClean="0">
                <a:latin typeface="+mj-lt"/>
              </a:rPr>
              <a:t>faster than Time-of-Arrival with IEEE 802.15.4 compliant frames</a:t>
            </a:r>
          </a:p>
          <a:p>
            <a:pPr>
              <a:lnSpc>
                <a:spcPct val="110000"/>
              </a:lnSpc>
            </a:pPr>
            <a:r>
              <a:rPr lang="en-US" sz="1600" dirty="0" smtClean="0">
                <a:latin typeface="+mj-lt"/>
              </a:rPr>
              <a:t>Needed to perform ranging measurements at multiple frequencies to mitigate multipath effect</a:t>
            </a:r>
          </a:p>
          <a:p>
            <a:pPr>
              <a:lnSpc>
                <a:spcPct val="110000"/>
              </a:lnSpc>
            </a:pPr>
            <a:r>
              <a:rPr lang="en-US" sz="1600" dirty="0" smtClean="0">
                <a:latin typeface="+mj-lt"/>
              </a:rPr>
              <a:t>Scalability: trading bandwidth for measurement speed and accuracy</a:t>
            </a:r>
            <a:endParaRPr lang="en-US" sz="1600" dirty="0" smtClean="0">
              <a:latin typeface="+mj-lt"/>
              <a:sym typeface="Wingdings" pitchFamily="2" charset="2"/>
            </a:endParaRPr>
          </a:p>
          <a:p>
            <a:pPr lvl="1">
              <a:lnSpc>
                <a:spcPct val="110000"/>
              </a:lnSpc>
            </a:pPr>
            <a:endParaRPr lang="en-US" dirty="0" smtClean="0"/>
          </a:p>
        </p:txBody>
      </p:sp>
      <p:sp>
        <p:nvSpPr>
          <p:cNvPr id="73735" name="Rectangle 3"/>
          <p:cNvSpPr>
            <a:spLocks noChangeArrowheads="1"/>
          </p:cNvSpPr>
          <p:nvPr/>
        </p:nvSpPr>
        <p:spPr bwMode="auto">
          <a:xfrm>
            <a:off x="609600" y="4038600"/>
            <a:ext cx="8305800" cy="1828800"/>
          </a:xfrm>
          <a:prstGeom prst="rect">
            <a:avLst/>
          </a:prstGeom>
          <a:noFill/>
          <a:ln w="9525">
            <a:noFill/>
            <a:miter lim="800000"/>
            <a:headEnd/>
            <a:tailEnd/>
          </a:ln>
        </p:spPr>
        <p:txBody>
          <a:bodyPr lIns="92075" tIns="46038" rIns="92075" bIns="46038"/>
          <a:lstStyle/>
          <a:p>
            <a:pPr marL="342900" indent="-342900" eaLnBrk="0" hangingPunct="0">
              <a:lnSpc>
                <a:spcPct val="110000"/>
              </a:lnSpc>
              <a:spcBef>
                <a:spcPct val="20000"/>
              </a:spcBef>
            </a:pPr>
            <a:r>
              <a:rPr lang="en-US" altLang="ja-JP" sz="1800" b="1" dirty="0">
                <a:solidFill>
                  <a:schemeClr val="tx2"/>
                </a:solidFill>
                <a:latin typeface="+mj-lt"/>
                <a:ea typeface="ＭＳ Ｐゴシック"/>
                <a:cs typeface="ＭＳ Ｐゴシック"/>
              </a:rPr>
              <a:t>Low additional implementation effort:</a:t>
            </a:r>
          </a:p>
          <a:p>
            <a:pPr marL="342900" indent="-342900" eaLnBrk="0" hangingPunct="0">
              <a:lnSpc>
                <a:spcPct val="110000"/>
              </a:lnSpc>
              <a:spcBef>
                <a:spcPct val="20000"/>
              </a:spcBef>
              <a:buFontTx/>
              <a:buChar char="•"/>
            </a:pPr>
            <a:r>
              <a:rPr lang="en-US" altLang="ja-JP" dirty="0">
                <a:solidFill>
                  <a:schemeClr val="tx2"/>
                </a:solidFill>
                <a:latin typeface="+mj-lt"/>
                <a:ea typeface="ＭＳ Ｐゴシック"/>
                <a:cs typeface="ＭＳ Ｐゴシック"/>
              </a:rPr>
              <a:t>Transmitting carrier for short times (blocking modulation)</a:t>
            </a:r>
          </a:p>
          <a:p>
            <a:pPr marL="342900" indent="-342900" eaLnBrk="0" hangingPunct="0">
              <a:lnSpc>
                <a:spcPct val="110000"/>
              </a:lnSpc>
              <a:spcBef>
                <a:spcPct val="20000"/>
              </a:spcBef>
              <a:buFontTx/>
              <a:buChar char="•"/>
            </a:pPr>
            <a:r>
              <a:rPr lang="en-US" altLang="ja-JP" dirty="0">
                <a:solidFill>
                  <a:schemeClr val="tx2"/>
                </a:solidFill>
                <a:latin typeface="+mj-lt"/>
                <a:ea typeface="ＭＳ Ｐゴシック"/>
                <a:cs typeface="ＭＳ Ｐゴシック"/>
              </a:rPr>
              <a:t>Phase measurement unit</a:t>
            </a:r>
          </a:p>
          <a:p>
            <a:pPr marL="342900" indent="-342900" eaLnBrk="0" hangingPunct="0">
              <a:lnSpc>
                <a:spcPct val="110000"/>
              </a:lnSpc>
              <a:spcBef>
                <a:spcPct val="20000"/>
              </a:spcBef>
              <a:buFontTx/>
              <a:buChar char="•"/>
            </a:pPr>
            <a:r>
              <a:rPr lang="en-US" altLang="ja-JP" dirty="0">
                <a:solidFill>
                  <a:schemeClr val="tx2"/>
                </a:solidFill>
                <a:latin typeface="+mj-lt"/>
                <a:ea typeface="ＭＳ Ｐゴシック"/>
                <a:cs typeface="ＭＳ Ｐゴシック"/>
              </a:rPr>
              <a:t>State machine to coordinate transmit and receive mode with appropriate timing  </a:t>
            </a:r>
            <a:r>
              <a:rPr lang="en-US" altLang="ja-JP" dirty="0">
                <a:solidFill>
                  <a:schemeClr val="tx2"/>
                </a:solidFill>
                <a:latin typeface="+mj-lt"/>
                <a:ea typeface="ＭＳ Ｐゴシック"/>
                <a:cs typeface="ＭＳ Ｐゴシック"/>
                <a:sym typeface="Wingdings" pitchFamily="2" charset="2"/>
              </a:rPr>
              <a:t> can be implemented in hardware or software</a:t>
            </a:r>
            <a:endParaRPr lang="en-US" altLang="ja-JP" dirty="0">
              <a:solidFill>
                <a:schemeClr val="tx2"/>
              </a:solidFill>
              <a:latin typeface="+mj-lt"/>
              <a:ea typeface="ＭＳ Ｐゴシック"/>
              <a:cs typeface="ＭＳ Ｐゴシック"/>
            </a:endParaRPr>
          </a:p>
        </p:txBody>
      </p:sp>
      <p:sp>
        <p:nvSpPr>
          <p:cNvPr id="9" name="Footer Placeholder 8"/>
          <p:cNvSpPr>
            <a:spLocks noGrp="1"/>
          </p:cNvSpPr>
          <p:nvPr>
            <p:ph type="ftr" sz="quarter" idx="11"/>
          </p:nvPr>
        </p:nvSpPr>
        <p:spPr>
          <a:xfrm>
            <a:off x="4860032" y="6453336"/>
            <a:ext cx="4068452" cy="215444"/>
          </a:xfrm>
        </p:spPr>
        <p:txBody>
          <a:bodyPr/>
          <a:lstStyle/>
          <a:p>
            <a:r>
              <a:rPr lang="nb-NO" altLang="ja-JP" dirty="0" smtClean="0"/>
              <a:t>W. Kluge, D. Eggert (Atmel), L. Li (Vinno) </a:t>
            </a:r>
            <a:endParaRPr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2"/>
          <p:cNvSpPr>
            <a:spLocks noGrp="1" noChangeArrowheads="1"/>
          </p:cNvSpPr>
          <p:nvPr>
            <p:ph type="title"/>
          </p:nvPr>
        </p:nvSpPr>
        <p:spPr/>
        <p:txBody>
          <a:bodyPr/>
          <a:lstStyle/>
          <a:p>
            <a:r>
              <a:rPr lang="en-US" smtClean="0"/>
              <a:t>Summary</a:t>
            </a:r>
          </a:p>
        </p:txBody>
      </p:sp>
      <p:sp>
        <p:nvSpPr>
          <p:cNvPr id="72709" name="Rectangle 3"/>
          <p:cNvSpPr>
            <a:spLocks noGrp="1" noChangeArrowheads="1"/>
          </p:cNvSpPr>
          <p:nvPr>
            <p:ph type="body" sz="half" idx="1"/>
          </p:nvPr>
        </p:nvSpPr>
        <p:spPr>
          <a:xfrm>
            <a:off x="914400" y="2133600"/>
            <a:ext cx="7239000" cy="2971800"/>
          </a:xfrm>
        </p:spPr>
        <p:txBody>
          <a:bodyPr/>
          <a:lstStyle/>
          <a:p>
            <a:pPr>
              <a:spcBef>
                <a:spcPct val="50000"/>
              </a:spcBef>
              <a:spcAft>
                <a:spcPct val="50000"/>
              </a:spcAft>
            </a:pPr>
            <a:r>
              <a:rPr lang="en-GB" sz="1600" b="1" dirty="0" smtClean="0">
                <a:latin typeface="+mj-lt"/>
              </a:rPr>
              <a:t>Ranging with phase measurements fits to narrowband transceiver hardware utilized in IEEE 802.15.4 devices</a:t>
            </a:r>
          </a:p>
          <a:p>
            <a:pPr>
              <a:spcBef>
                <a:spcPct val="50000"/>
              </a:spcBef>
              <a:spcAft>
                <a:spcPct val="50000"/>
              </a:spcAft>
            </a:pPr>
            <a:r>
              <a:rPr lang="en-GB" sz="1600" b="1" dirty="0" smtClean="0">
                <a:latin typeface="+mj-lt"/>
              </a:rPr>
              <a:t>Low incremental hardware effort needed to perform phase measurements</a:t>
            </a:r>
          </a:p>
          <a:p>
            <a:pPr>
              <a:spcBef>
                <a:spcPct val="50000"/>
              </a:spcBef>
              <a:spcAft>
                <a:spcPct val="50000"/>
              </a:spcAft>
            </a:pPr>
            <a:r>
              <a:rPr lang="en-GB" sz="1600" b="1" dirty="0" smtClean="0">
                <a:latin typeface="+mj-lt"/>
              </a:rPr>
              <a:t>Distance resolution not prone to transceiver group delay – no transceiver calibration needed</a:t>
            </a:r>
          </a:p>
          <a:p>
            <a:pPr>
              <a:spcBef>
                <a:spcPct val="50000"/>
              </a:spcBef>
              <a:spcAft>
                <a:spcPct val="50000"/>
              </a:spcAft>
            </a:pPr>
            <a:r>
              <a:rPr lang="en-GB" sz="1600" b="1" dirty="0" smtClean="0">
                <a:latin typeface="+mj-lt"/>
              </a:rPr>
              <a:t>Ranging over multiple channel frequencies enables the mitigation of multipath effects</a:t>
            </a:r>
          </a:p>
          <a:p>
            <a:pPr>
              <a:spcBef>
                <a:spcPct val="50000"/>
              </a:spcBef>
              <a:spcAft>
                <a:spcPct val="50000"/>
              </a:spcAft>
            </a:pPr>
            <a:endParaRPr lang="en-GB" sz="1600" dirty="0" smtClean="0"/>
          </a:p>
          <a:p>
            <a:pPr>
              <a:spcBef>
                <a:spcPct val="50000"/>
              </a:spcBef>
              <a:spcAft>
                <a:spcPct val="50000"/>
              </a:spcAft>
            </a:pPr>
            <a:endParaRPr lang="en-GB" sz="1600" baseline="-20000" dirty="0" smtClean="0"/>
          </a:p>
        </p:txBody>
      </p:sp>
      <p:sp>
        <p:nvSpPr>
          <p:cNvPr id="7" name="Footer Placeholder 6"/>
          <p:cNvSpPr>
            <a:spLocks noGrp="1"/>
          </p:cNvSpPr>
          <p:nvPr>
            <p:ph type="ftr" sz="quarter" idx="10"/>
          </p:nvPr>
        </p:nvSpPr>
        <p:spPr/>
        <p:txBody>
          <a:bodyPr/>
          <a:lstStyle/>
          <a:p>
            <a:r>
              <a:rPr lang="nb-NO" altLang="ja-JP" smtClean="0"/>
              <a:t>W. Kluge, D. Eggert (Atmel), L. Li (Vinno) </a:t>
            </a:r>
            <a:endParaRPr lang="ja-JP" altLang="en-US"/>
          </a:p>
        </p:txBody>
      </p:sp>
      <p:sp>
        <p:nvSpPr>
          <p:cNvPr id="8" name="Slide Number Placeholder 7"/>
          <p:cNvSpPr>
            <a:spLocks noGrp="1"/>
          </p:cNvSpPr>
          <p:nvPr>
            <p:ph type="sldNum" sz="quarter" idx="11"/>
          </p:nvPr>
        </p:nvSpPr>
        <p:spPr/>
        <p:txBody>
          <a:bodyPr/>
          <a:lstStyle/>
          <a:p>
            <a:pPr>
              <a:defRPr/>
            </a:pPr>
            <a:r>
              <a:rPr lang="en-US" smtClean="0"/>
              <a:t>Slide </a:t>
            </a:r>
            <a:fld id="{B1E3716E-21BF-49F9-BC8D-542C2EE76F60}"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p:cNvSpPr>
            <a:spLocks noGrp="1"/>
          </p:cNvSpPr>
          <p:nvPr>
            <p:ph type="ftr" sz="quarter" idx="11"/>
          </p:nvPr>
        </p:nvSpPr>
        <p:spPr/>
        <p:txBody>
          <a:bodyPr/>
          <a:lstStyle/>
          <a:p>
            <a:r>
              <a:rPr lang="nb-NO" altLang="ja-JP" smtClean="0"/>
              <a:t>W. Kluge, D. Eggert (Atmel), L. Li (Vinno) </a:t>
            </a:r>
            <a:endParaRPr lang="ja-JP" altLang="en-US"/>
          </a:p>
        </p:txBody>
      </p:sp>
      <p:sp>
        <p:nvSpPr>
          <p:cNvPr id="18436" name="Rectangle 2"/>
          <p:cNvSpPr>
            <a:spLocks noChangeArrowheads="1"/>
          </p:cNvSpPr>
          <p:nvPr/>
        </p:nvSpPr>
        <p:spPr bwMode="auto">
          <a:xfrm>
            <a:off x="719572" y="980728"/>
            <a:ext cx="8077200" cy="496867"/>
          </a:xfrm>
          <a:prstGeom prst="rect">
            <a:avLst/>
          </a:prstGeom>
          <a:noFill/>
          <a:ln w="12700">
            <a:noFill/>
            <a:miter lim="800000"/>
            <a:headEnd type="none" w="sm" len="sm"/>
            <a:tailEnd type="none" w="sm" len="sm"/>
          </a:ln>
        </p:spPr>
        <p:txBody>
          <a:bodyPr>
            <a:spAutoFit/>
          </a:bodyPr>
          <a:lstStyle/>
          <a:p>
            <a:pPr marL="342900" indent="-342900" algn="ctr" eaLnBrk="0" hangingPunct="0">
              <a:lnSpc>
                <a:spcPct val="120000"/>
              </a:lnSpc>
            </a:pPr>
            <a:r>
              <a:rPr lang="en-US" altLang="ja-JP" sz="2400" b="1" dirty="0">
                <a:solidFill>
                  <a:schemeClr val="tx2"/>
                </a:solidFill>
                <a:latin typeface="+mj-lt"/>
                <a:ea typeface="ＭＳ Ｐゴシック"/>
                <a:cs typeface="ＭＳ Ｐゴシック"/>
              </a:rPr>
              <a:t>IEEE 802.15.4 PHY usage for Ranging</a:t>
            </a:r>
            <a:endParaRPr lang="en-US" sz="2400" dirty="0">
              <a:solidFill>
                <a:schemeClr val="tx2"/>
              </a:solidFill>
              <a:latin typeface="+mj-lt"/>
              <a:ea typeface="ＭＳ Ｐゴシック"/>
              <a:cs typeface="ＭＳ Ｐゴシック"/>
            </a:endParaRPr>
          </a:p>
        </p:txBody>
      </p:sp>
      <p:sp>
        <p:nvSpPr>
          <p:cNvPr id="18437" name="Rectangle 3"/>
          <p:cNvSpPr>
            <a:spLocks noChangeArrowheads="1"/>
          </p:cNvSpPr>
          <p:nvPr/>
        </p:nvSpPr>
        <p:spPr bwMode="auto">
          <a:xfrm>
            <a:off x="755576" y="1664804"/>
            <a:ext cx="7772400" cy="36576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altLang="ja-JP" dirty="0">
                <a:solidFill>
                  <a:schemeClr val="tx2"/>
                </a:solidFill>
                <a:latin typeface="Arial" charset="0"/>
                <a:ea typeface="ＭＳ Ｐゴシック"/>
                <a:cs typeface="ＭＳ Ｐゴシック"/>
              </a:rPr>
              <a:t>Widely adopted for wireless sensor networks, home control and industrial automation and similar applications </a:t>
            </a:r>
          </a:p>
          <a:p>
            <a:pPr marL="342900" indent="-342900" eaLnBrk="0" hangingPunct="0">
              <a:spcBef>
                <a:spcPct val="20000"/>
              </a:spcBef>
              <a:buFontTx/>
              <a:buChar char="•"/>
            </a:pPr>
            <a:r>
              <a:rPr lang="en-US" altLang="ja-JP" dirty="0">
                <a:solidFill>
                  <a:schemeClr val="tx2"/>
                </a:solidFill>
                <a:latin typeface="Arial" charset="0"/>
                <a:ea typeface="ＭＳ Ｐゴシック"/>
                <a:cs typeface="ＭＳ Ｐゴシック"/>
              </a:rPr>
              <a:t>Proven technology</a:t>
            </a:r>
          </a:p>
          <a:p>
            <a:pPr marL="342900" indent="-342900" eaLnBrk="0" hangingPunct="0">
              <a:spcBef>
                <a:spcPct val="20000"/>
              </a:spcBef>
              <a:buFontTx/>
              <a:buChar char="•"/>
            </a:pPr>
            <a:r>
              <a:rPr lang="en-US" altLang="ja-JP" dirty="0">
                <a:solidFill>
                  <a:schemeClr val="tx2"/>
                </a:solidFill>
                <a:latin typeface="Arial" charset="0"/>
                <a:ea typeface="ＭＳ Ｐゴシック"/>
                <a:cs typeface="ＭＳ Ｐゴシック"/>
              </a:rPr>
              <a:t>Although narrow-band, it is suitable for ranging even under multipath environments</a:t>
            </a:r>
          </a:p>
          <a:p>
            <a:pPr marL="342900" indent="-342900" eaLnBrk="0" hangingPunct="0">
              <a:spcBef>
                <a:spcPct val="20000"/>
              </a:spcBef>
              <a:buFontTx/>
              <a:buChar char="•"/>
            </a:pPr>
            <a:r>
              <a:rPr lang="en-US" altLang="ja-JP" dirty="0">
                <a:solidFill>
                  <a:schemeClr val="tx2"/>
                </a:solidFill>
                <a:latin typeface="Arial" charset="0"/>
                <a:ea typeface="ＭＳ Ｐゴシック"/>
                <a:cs typeface="ＭＳ Ｐゴシック"/>
              </a:rPr>
              <a:t>Less additional hardware needed in existing transceiver design</a:t>
            </a:r>
          </a:p>
          <a:p>
            <a:pPr marL="342900" indent="-342900" eaLnBrk="0" hangingPunct="0">
              <a:spcBef>
                <a:spcPct val="20000"/>
              </a:spcBef>
              <a:buFontTx/>
              <a:buChar char="•"/>
            </a:pPr>
            <a:r>
              <a:rPr lang="en-US" altLang="ja-JP" dirty="0">
                <a:solidFill>
                  <a:schemeClr val="tx2"/>
                </a:solidFill>
                <a:latin typeface="Arial" charset="0"/>
                <a:ea typeface="ＭＳ Ｐゴシック"/>
                <a:cs typeface="ＭＳ Ｐゴシック"/>
              </a:rPr>
              <a:t>Can be adapted to any frequency band</a:t>
            </a:r>
          </a:p>
          <a:p>
            <a:pPr marL="342900" indent="-342900" eaLnBrk="0" hangingPunct="0">
              <a:spcBef>
                <a:spcPct val="20000"/>
              </a:spcBef>
              <a:buFontTx/>
              <a:buChar char="•"/>
            </a:pPr>
            <a:endParaRPr lang="en-US" altLang="ja-JP" dirty="0">
              <a:solidFill>
                <a:schemeClr val="tx2"/>
              </a:solidFill>
              <a:latin typeface="Arial" charset="0"/>
              <a:ea typeface="ＭＳ Ｐゴシック"/>
              <a:cs typeface="ＭＳ Ｐゴシック"/>
            </a:endParaRPr>
          </a:p>
          <a:p>
            <a:pPr marL="342900" indent="-342900" eaLnBrk="0" hangingPunct="0">
              <a:spcBef>
                <a:spcPct val="20000"/>
              </a:spcBef>
              <a:buFontTx/>
              <a:buChar char="•"/>
            </a:pPr>
            <a:r>
              <a:rPr lang="en-US" altLang="ja-JP" dirty="0">
                <a:solidFill>
                  <a:schemeClr val="tx2"/>
                </a:solidFill>
                <a:latin typeface="Arial" charset="0"/>
                <a:ea typeface="ＭＳ Ｐゴシック"/>
                <a:cs typeface="ＭＳ Ｐゴシック"/>
              </a:rPr>
              <a:t>Proposal for Chinese MBAN bands:</a:t>
            </a:r>
          </a:p>
          <a:p>
            <a:pPr marL="742950" lvl="1" indent="-285750" eaLnBrk="0" hangingPunct="0">
              <a:spcBef>
                <a:spcPct val="20000"/>
              </a:spcBef>
              <a:buFontTx/>
              <a:buChar char="•"/>
            </a:pPr>
            <a:r>
              <a:rPr lang="en-US" altLang="ja-JP" dirty="0">
                <a:solidFill>
                  <a:schemeClr val="tx2"/>
                </a:solidFill>
                <a:latin typeface="Arial" charset="0"/>
                <a:ea typeface="ＭＳ Ｐゴシック"/>
                <a:cs typeface="ＭＳ Ｐゴシック"/>
              </a:rPr>
              <a:t>174 – 216 MHz</a:t>
            </a:r>
          </a:p>
          <a:p>
            <a:pPr marL="742950" lvl="1" indent="-285750" eaLnBrk="0" hangingPunct="0">
              <a:spcBef>
                <a:spcPct val="20000"/>
              </a:spcBef>
              <a:buFontTx/>
              <a:buChar char="•"/>
            </a:pPr>
            <a:r>
              <a:rPr lang="en-US" altLang="ja-JP" dirty="0">
                <a:solidFill>
                  <a:schemeClr val="tx2"/>
                </a:solidFill>
                <a:latin typeface="Arial" charset="0"/>
                <a:ea typeface="ＭＳ Ｐゴシック"/>
                <a:cs typeface="ＭＳ Ｐゴシック"/>
              </a:rPr>
              <a:t>407 – 425 MHz</a:t>
            </a:r>
          </a:p>
          <a:p>
            <a:pPr marL="742950" lvl="1" indent="-285750" eaLnBrk="0" hangingPunct="0">
              <a:spcBef>
                <a:spcPct val="20000"/>
              </a:spcBef>
              <a:buFontTx/>
              <a:buChar char="•"/>
            </a:pPr>
            <a:r>
              <a:rPr lang="en-US" altLang="ja-JP" dirty="0">
                <a:solidFill>
                  <a:schemeClr val="tx2"/>
                </a:solidFill>
                <a:latin typeface="Arial" charset="0"/>
                <a:ea typeface="ＭＳ Ｐゴシック"/>
                <a:cs typeface="ＭＳ Ｐゴシック"/>
              </a:rPr>
              <a:t>608 – 630 MHz</a:t>
            </a:r>
          </a:p>
          <a:p>
            <a:pPr marL="742950" lvl="1" indent="-285750" eaLnBrk="0" hangingPunct="0">
              <a:spcBef>
                <a:spcPct val="20000"/>
              </a:spcBef>
              <a:buFontTx/>
              <a:buChar char="•"/>
            </a:pPr>
            <a:endParaRPr lang="en-US" altLang="ja-JP" dirty="0">
              <a:solidFill>
                <a:schemeClr val="tx2"/>
              </a:solidFill>
              <a:latin typeface="Arial" charset="0"/>
              <a:ea typeface="ＭＳ Ｐゴシック"/>
              <a:cs typeface="ＭＳ Ｐゴシック"/>
            </a:endParaRPr>
          </a:p>
        </p:txBody>
      </p:sp>
      <p:sp>
        <p:nvSpPr>
          <p:cNvPr id="9" name="Slide Number Placeholder 8"/>
          <p:cNvSpPr>
            <a:spLocks noGrp="1"/>
          </p:cNvSpPr>
          <p:nvPr>
            <p:ph type="sldNum" sz="quarter" idx="12"/>
          </p:nvPr>
        </p:nvSpPr>
        <p:spPr/>
        <p:txBody>
          <a:bodyPr/>
          <a:lstStyle/>
          <a:p>
            <a:fld id="{690A14BF-E132-4BDE-B1CB-39223ACD2D34}" type="slidenum">
              <a:rPr kumimoji="1" lang="ja-JP" altLang="en-US" smtClean="0"/>
              <a:pPr/>
              <a:t>2</a:t>
            </a:fld>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ext Box 6"/>
          <p:cNvSpPr txBox="1">
            <a:spLocks noChangeArrowheads="1"/>
          </p:cNvSpPr>
          <p:nvPr/>
        </p:nvSpPr>
        <p:spPr bwMode="auto">
          <a:xfrm>
            <a:off x="685800" y="838200"/>
            <a:ext cx="7696200" cy="457200"/>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sz="2400" b="1">
                <a:latin typeface="Arial" charset="0"/>
              </a:rPr>
              <a:t>Active Reflector Principle (1)</a:t>
            </a:r>
          </a:p>
        </p:txBody>
      </p:sp>
      <p:pic>
        <p:nvPicPr>
          <p:cNvPr id="25605" name="Picture 8"/>
          <p:cNvPicPr>
            <a:picLocks noChangeAspect="1" noChangeArrowheads="1"/>
          </p:cNvPicPr>
          <p:nvPr/>
        </p:nvPicPr>
        <p:blipFill>
          <a:blip r:embed="rId3" cstate="print"/>
          <a:srcRect/>
          <a:stretch>
            <a:fillRect/>
          </a:stretch>
        </p:blipFill>
        <p:spPr bwMode="auto">
          <a:xfrm>
            <a:off x="2133600" y="1524000"/>
            <a:ext cx="4468813" cy="1508125"/>
          </a:xfrm>
          <a:prstGeom prst="rect">
            <a:avLst/>
          </a:prstGeom>
          <a:noFill/>
          <a:ln w="12700">
            <a:noFill/>
            <a:miter lim="800000"/>
            <a:headEnd type="none" w="sm" len="sm"/>
            <a:tailEnd type="none" w="sm" len="sm"/>
          </a:ln>
        </p:spPr>
      </p:pic>
      <p:sp>
        <p:nvSpPr>
          <p:cNvPr id="25606" name="Rectangle 9"/>
          <p:cNvSpPr>
            <a:spLocks noGrp="1" noChangeArrowheads="1"/>
          </p:cNvSpPr>
          <p:nvPr>
            <p:ph type="body" idx="1"/>
          </p:nvPr>
        </p:nvSpPr>
        <p:spPr>
          <a:xfrm>
            <a:off x="685800" y="3352800"/>
            <a:ext cx="7772400" cy="2362200"/>
          </a:xfrm>
        </p:spPr>
        <p:txBody>
          <a:bodyPr/>
          <a:lstStyle/>
          <a:p>
            <a:r>
              <a:rPr lang="en-US" sz="1600" smtClean="0"/>
              <a:t>Device A initiates ranging measurement</a:t>
            </a:r>
          </a:p>
          <a:p>
            <a:r>
              <a:rPr lang="en-US" sz="1600" smtClean="0"/>
              <a:t>Device A transmits carrier </a:t>
            </a:r>
            <a:r>
              <a:rPr lang="en-US" sz="1600" smtClean="0">
                <a:sym typeface="Wingdings" pitchFamily="2" charset="2"/>
              </a:rPr>
              <a:t></a:t>
            </a:r>
            <a:r>
              <a:rPr lang="en-US" sz="1600" smtClean="0"/>
              <a:t> device B performs phase measurement</a:t>
            </a:r>
          </a:p>
          <a:p>
            <a:r>
              <a:rPr lang="en-US" sz="1600" smtClean="0"/>
              <a:t>changing transmit direction in both devices</a:t>
            </a:r>
          </a:p>
          <a:p>
            <a:r>
              <a:rPr lang="en-US" sz="1600" smtClean="0"/>
              <a:t>Device B transmits carrier </a:t>
            </a:r>
            <a:r>
              <a:rPr lang="en-US" sz="1600" smtClean="0">
                <a:sym typeface="Wingdings" pitchFamily="2" charset="2"/>
              </a:rPr>
              <a:t></a:t>
            </a:r>
            <a:r>
              <a:rPr lang="en-US" sz="1600" smtClean="0"/>
              <a:t> device A performs phase measurement</a:t>
            </a:r>
          </a:p>
          <a:p>
            <a:r>
              <a:rPr lang="en-US" sz="1600" smtClean="0"/>
              <a:t>Device B transmits frame with measurement results to Device A</a:t>
            </a:r>
          </a:p>
          <a:p>
            <a:r>
              <a:rPr lang="en-US" sz="1600" smtClean="0"/>
              <a:t>Device A is able to calculate range</a:t>
            </a:r>
          </a:p>
          <a:p>
            <a:r>
              <a:rPr lang="en-US" sz="1600" smtClean="0"/>
              <a:t>Bidirectional traffic needed for devices with asynchronous time base</a:t>
            </a:r>
          </a:p>
        </p:txBody>
      </p:sp>
      <p:sp>
        <p:nvSpPr>
          <p:cNvPr id="8" name="Footer Placeholder 7"/>
          <p:cNvSpPr>
            <a:spLocks noGrp="1"/>
          </p:cNvSpPr>
          <p:nvPr>
            <p:ph type="ftr" sz="quarter" idx="11"/>
          </p:nvPr>
        </p:nvSpPr>
        <p:spPr/>
        <p:txBody>
          <a:bodyPr/>
          <a:lstStyle/>
          <a:p>
            <a:r>
              <a:rPr lang="nb-NO" altLang="ja-JP" smtClean="0"/>
              <a:t>W. Kluge, D. Eggert (Atmel), L. Li (Vinno) </a:t>
            </a:r>
            <a:endParaRPr lang="ja-JP" altLang="en-US"/>
          </a:p>
        </p:txBody>
      </p:sp>
      <p:sp>
        <p:nvSpPr>
          <p:cNvPr id="10" name="Slide Number Placeholder 9"/>
          <p:cNvSpPr>
            <a:spLocks noGrp="1"/>
          </p:cNvSpPr>
          <p:nvPr>
            <p:ph type="sldNum" sz="quarter" idx="12"/>
          </p:nvPr>
        </p:nvSpPr>
        <p:spPr/>
        <p:txBody>
          <a:bodyPr/>
          <a:lstStyle/>
          <a:p>
            <a:fld id="{690A14BF-E132-4BDE-B1CB-39223ACD2D34}" type="slidenum">
              <a:rPr kumimoji="1" lang="ja-JP" altLang="en-US" smtClean="0"/>
              <a:pPr/>
              <a:t>3</a:t>
            </a:fld>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p:txBody>
          <a:bodyPr/>
          <a:lstStyle/>
          <a:p>
            <a:r>
              <a:rPr lang="en-US" smtClean="0">
                <a:solidFill>
                  <a:schemeClr val="tx1"/>
                </a:solidFill>
              </a:rPr>
              <a:t>Active Reflector Principle (2)</a:t>
            </a:r>
          </a:p>
        </p:txBody>
      </p:sp>
      <p:sp>
        <p:nvSpPr>
          <p:cNvPr id="27653" name="Rectangle 3"/>
          <p:cNvSpPr>
            <a:spLocks noGrp="1" noChangeArrowheads="1"/>
          </p:cNvSpPr>
          <p:nvPr>
            <p:ph type="body" idx="1"/>
          </p:nvPr>
        </p:nvSpPr>
        <p:spPr>
          <a:xfrm>
            <a:off x="685800" y="4114800"/>
            <a:ext cx="7772400" cy="2286000"/>
          </a:xfrm>
        </p:spPr>
        <p:txBody>
          <a:bodyPr/>
          <a:lstStyle/>
          <a:p>
            <a:r>
              <a:rPr lang="en-US" sz="1600" smtClean="0"/>
              <a:t>PLL is running at same frequency at TX and RX mode</a:t>
            </a:r>
          </a:p>
          <a:p>
            <a:r>
              <a:rPr lang="en-US" sz="1600" smtClean="0"/>
              <a:t>Receiver measures phase between LO signal and received carrier</a:t>
            </a:r>
          </a:p>
          <a:p>
            <a:r>
              <a:rPr lang="en-US" sz="1600" smtClean="0"/>
              <a:t>Phase measurement is done at down-converted signal since frequency conversion maintains phase information</a:t>
            </a:r>
          </a:p>
          <a:p>
            <a:r>
              <a:rPr lang="en-US" sz="1600" smtClean="0"/>
              <a:t>Propose phase measurement at IF frequency in low-IF receiver</a:t>
            </a:r>
          </a:p>
        </p:txBody>
      </p:sp>
      <p:pic>
        <p:nvPicPr>
          <p:cNvPr id="27654" name="Picture 4"/>
          <p:cNvPicPr>
            <a:picLocks noChangeAspect="1" noChangeArrowheads="1"/>
          </p:cNvPicPr>
          <p:nvPr/>
        </p:nvPicPr>
        <p:blipFill>
          <a:blip r:embed="rId2" cstate="print"/>
          <a:srcRect/>
          <a:stretch>
            <a:fillRect/>
          </a:stretch>
        </p:blipFill>
        <p:spPr bwMode="auto">
          <a:xfrm>
            <a:off x="1600200" y="1371600"/>
            <a:ext cx="5799138" cy="2149475"/>
          </a:xfrm>
          <a:prstGeom prst="rect">
            <a:avLst/>
          </a:prstGeom>
          <a:noFill/>
          <a:ln w="12700">
            <a:noFill/>
            <a:miter lim="800000"/>
            <a:headEnd type="none" w="sm" len="sm"/>
            <a:tailEnd type="none" w="sm" len="sm"/>
          </a:ln>
        </p:spPr>
      </p:pic>
      <p:sp>
        <p:nvSpPr>
          <p:cNvPr id="8" name="Footer Placeholder 7"/>
          <p:cNvSpPr>
            <a:spLocks noGrp="1"/>
          </p:cNvSpPr>
          <p:nvPr>
            <p:ph type="ftr" sz="quarter" idx="11"/>
          </p:nvPr>
        </p:nvSpPr>
        <p:spPr/>
        <p:txBody>
          <a:bodyPr/>
          <a:lstStyle/>
          <a:p>
            <a:r>
              <a:rPr lang="nb-NO" altLang="ja-JP" smtClean="0"/>
              <a:t>W. Kluge, D. Eggert (Atmel), L. Li (Vinno) </a:t>
            </a:r>
            <a:endParaRPr lang="ja-JP" altLang="en-US"/>
          </a:p>
        </p:txBody>
      </p:sp>
      <p:sp>
        <p:nvSpPr>
          <p:cNvPr id="9" name="Slide Number Placeholder 8"/>
          <p:cNvSpPr>
            <a:spLocks noGrp="1"/>
          </p:cNvSpPr>
          <p:nvPr>
            <p:ph type="sldNum" sz="quarter" idx="12"/>
          </p:nvPr>
        </p:nvSpPr>
        <p:spPr/>
        <p:txBody>
          <a:bodyPr/>
          <a:lstStyle/>
          <a:p>
            <a:fld id="{690A14BF-E132-4BDE-B1CB-39223ACD2D34}" type="slidenum">
              <a:rPr kumimoji="1" lang="ja-JP" altLang="en-US" smtClean="0"/>
              <a:pPr/>
              <a:t>4</a:t>
            </a:fld>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p:txBody>
          <a:bodyPr/>
          <a:lstStyle/>
          <a:p>
            <a:r>
              <a:rPr lang="en-GB" smtClean="0"/>
              <a:t>Ranging with Active Reflector</a:t>
            </a:r>
            <a:endParaRPr lang="en-US" smtClean="0"/>
          </a:p>
        </p:txBody>
      </p:sp>
      <p:sp>
        <p:nvSpPr>
          <p:cNvPr id="28677" name="Rectangle 3"/>
          <p:cNvSpPr>
            <a:spLocks noGrp="1" noChangeArrowheads="1"/>
          </p:cNvSpPr>
          <p:nvPr>
            <p:ph idx="1"/>
          </p:nvPr>
        </p:nvSpPr>
        <p:spPr/>
        <p:txBody>
          <a:bodyPr/>
          <a:lstStyle/>
          <a:p>
            <a:endParaRPr lang="en-GB" sz="1600" smtClean="0">
              <a:sym typeface="Wingdings" pitchFamily="2" charset="2"/>
            </a:endParaRPr>
          </a:p>
          <a:p>
            <a:r>
              <a:rPr lang="en-GB" sz="1600" smtClean="0">
                <a:sym typeface="Wingdings" pitchFamily="2" charset="2"/>
              </a:rPr>
              <a:t>Both, initiator and reflector device, have their own clock references which are not synchronized</a:t>
            </a:r>
          </a:p>
          <a:p>
            <a:r>
              <a:rPr lang="en-GB" sz="1600" smtClean="0">
                <a:sym typeface="Wingdings" pitchFamily="2" charset="2"/>
              </a:rPr>
              <a:t>Phase difference between both clock references results in a distance error</a:t>
            </a:r>
          </a:p>
          <a:p>
            <a:pPr>
              <a:buFontTx/>
              <a:buNone/>
            </a:pPr>
            <a:endParaRPr lang="en-GB" sz="1600" b="1" smtClean="0">
              <a:sym typeface="Wingdings" pitchFamily="2" charset="2"/>
            </a:endParaRPr>
          </a:p>
          <a:p>
            <a:pPr>
              <a:buFontTx/>
              <a:buNone/>
            </a:pPr>
            <a:r>
              <a:rPr lang="en-GB" sz="1600" b="1" smtClean="0">
                <a:sym typeface="Wingdings" pitchFamily="2" charset="2"/>
              </a:rPr>
              <a:t>Proposal:</a:t>
            </a:r>
          </a:p>
          <a:p>
            <a:r>
              <a:rPr lang="en-GB" sz="1600" smtClean="0">
                <a:sym typeface="Wingdings" pitchFamily="2" charset="2"/>
              </a:rPr>
              <a:t>Device B measures phase of receives signal relative to its own LO signal phase.</a:t>
            </a:r>
          </a:p>
          <a:p>
            <a:r>
              <a:rPr lang="en-GB" sz="1600" smtClean="0">
                <a:sym typeface="Wingdings" pitchFamily="2" charset="2"/>
              </a:rPr>
              <a:t>Phase difference is transferred to device A used as correction factor.</a:t>
            </a:r>
          </a:p>
          <a:p>
            <a:endParaRPr lang="en-GB" sz="1600" smtClean="0">
              <a:sym typeface="Wingdings" pitchFamily="2" charset="2"/>
            </a:endParaRPr>
          </a:p>
        </p:txBody>
      </p:sp>
      <p:sp>
        <p:nvSpPr>
          <p:cNvPr id="7" name="Footer Placeholder 6"/>
          <p:cNvSpPr>
            <a:spLocks noGrp="1"/>
          </p:cNvSpPr>
          <p:nvPr>
            <p:ph type="ftr" sz="quarter" idx="11"/>
          </p:nvPr>
        </p:nvSpPr>
        <p:spPr/>
        <p:txBody>
          <a:bodyPr/>
          <a:lstStyle/>
          <a:p>
            <a:r>
              <a:rPr lang="nb-NO" altLang="ja-JP" smtClean="0"/>
              <a:t>W. Kluge, D. Eggert (Atmel), L. Li (Vinno) </a:t>
            </a:r>
            <a:endParaRPr lang="ja-JP" altLang="en-US"/>
          </a:p>
        </p:txBody>
      </p:sp>
      <p:sp>
        <p:nvSpPr>
          <p:cNvPr id="8" name="Slide Number Placeholder 7"/>
          <p:cNvSpPr>
            <a:spLocks noGrp="1"/>
          </p:cNvSpPr>
          <p:nvPr>
            <p:ph type="sldNum" sz="quarter" idx="12"/>
          </p:nvPr>
        </p:nvSpPr>
        <p:spPr/>
        <p:txBody>
          <a:bodyPr/>
          <a:lstStyle/>
          <a:p>
            <a:pPr>
              <a:defRPr/>
            </a:pPr>
            <a:r>
              <a:rPr lang="en-US" smtClean="0"/>
              <a:t>Slide </a:t>
            </a:r>
            <a:fld id="{B1E3716E-21BF-49F9-BC8D-542C2EE76F60}"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a:xfrm>
            <a:off x="685800" y="685800"/>
            <a:ext cx="7772400" cy="457200"/>
          </a:xfrm>
        </p:spPr>
        <p:txBody>
          <a:bodyPr/>
          <a:lstStyle/>
          <a:p>
            <a:r>
              <a:rPr lang="en-US" smtClean="0"/>
              <a:t>Ranging Procedure (1)</a:t>
            </a:r>
          </a:p>
        </p:txBody>
      </p:sp>
      <p:pic>
        <p:nvPicPr>
          <p:cNvPr id="29703" name="Picture 7"/>
          <p:cNvPicPr>
            <a:picLocks noChangeAspect="1" noChangeArrowheads="1"/>
          </p:cNvPicPr>
          <p:nvPr/>
        </p:nvPicPr>
        <p:blipFill>
          <a:blip r:embed="rId2" cstate="print"/>
          <a:srcRect/>
          <a:stretch>
            <a:fillRect/>
          </a:stretch>
        </p:blipFill>
        <p:spPr bwMode="auto">
          <a:xfrm>
            <a:off x="381000" y="1219200"/>
            <a:ext cx="8305800" cy="4964113"/>
          </a:xfrm>
          <a:prstGeom prst="rect">
            <a:avLst/>
          </a:prstGeom>
          <a:noFill/>
          <a:ln w="9525">
            <a:noFill/>
            <a:miter lim="800000"/>
            <a:headEnd/>
            <a:tailEnd/>
          </a:ln>
          <a:effectLst/>
        </p:spPr>
      </p:pic>
      <p:sp>
        <p:nvSpPr>
          <p:cNvPr id="7" name="Footer Placeholder 6"/>
          <p:cNvSpPr>
            <a:spLocks noGrp="1"/>
          </p:cNvSpPr>
          <p:nvPr>
            <p:ph type="ftr" sz="quarter" idx="10"/>
          </p:nvPr>
        </p:nvSpPr>
        <p:spPr/>
        <p:txBody>
          <a:bodyPr/>
          <a:lstStyle/>
          <a:p>
            <a:r>
              <a:rPr lang="nb-NO" altLang="ja-JP" smtClean="0"/>
              <a:t>W. Kluge, D. Eggert (Atmel), L. Li (Vinno) </a:t>
            </a:r>
            <a:endParaRPr lang="ja-JP" altLang="en-US"/>
          </a:p>
        </p:txBody>
      </p:sp>
      <p:sp>
        <p:nvSpPr>
          <p:cNvPr id="8" name="Slide Number Placeholder 7"/>
          <p:cNvSpPr>
            <a:spLocks noGrp="1"/>
          </p:cNvSpPr>
          <p:nvPr>
            <p:ph type="sldNum" sz="quarter" idx="11"/>
          </p:nvPr>
        </p:nvSpPr>
        <p:spPr/>
        <p:txBody>
          <a:bodyPr/>
          <a:lstStyle/>
          <a:p>
            <a:pPr>
              <a:defRPr/>
            </a:pPr>
            <a:r>
              <a:rPr lang="en-US" smtClean="0"/>
              <a:t>Slide </a:t>
            </a:r>
            <a:fld id="{B1E3716E-21BF-49F9-BC8D-542C2EE76F60}"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bwMode="auto">
          <a:xfrm>
            <a:off x="539552" y="3068960"/>
            <a:ext cx="7704856" cy="154817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724" name="Rectangle 2"/>
          <p:cNvSpPr>
            <a:spLocks noGrp="1" noChangeArrowheads="1"/>
          </p:cNvSpPr>
          <p:nvPr>
            <p:ph type="title"/>
          </p:nvPr>
        </p:nvSpPr>
        <p:spPr/>
        <p:txBody>
          <a:bodyPr/>
          <a:lstStyle/>
          <a:p>
            <a:r>
              <a:rPr lang="en-US" smtClean="0"/>
              <a:t>Ranging Procedure (2)</a:t>
            </a:r>
          </a:p>
        </p:txBody>
      </p:sp>
      <p:sp>
        <p:nvSpPr>
          <p:cNvPr id="30725" name="Rectangle 4"/>
          <p:cNvSpPr>
            <a:spLocks noChangeArrowheads="1"/>
          </p:cNvSpPr>
          <p:nvPr/>
        </p:nvSpPr>
        <p:spPr bwMode="auto">
          <a:xfrm>
            <a:off x="755576" y="1196752"/>
            <a:ext cx="3816350" cy="4100512"/>
          </a:xfrm>
          <a:prstGeom prst="rect">
            <a:avLst/>
          </a:prstGeom>
          <a:noFill/>
          <a:ln w="9525">
            <a:noFill/>
            <a:miter lim="800000"/>
            <a:headEnd/>
            <a:tailEnd/>
          </a:ln>
        </p:spPr>
        <p:txBody>
          <a:bodyPr/>
          <a:lstStyle/>
          <a:p>
            <a:pPr marL="381000" indent="-381000" defTabSz="795338" eaLnBrk="0" hangingPunct="0">
              <a:lnSpc>
                <a:spcPct val="120000"/>
              </a:lnSpc>
              <a:spcBef>
                <a:spcPct val="20000"/>
              </a:spcBef>
              <a:buClr>
                <a:schemeClr val="tx1"/>
              </a:buClr>
              <a:buFont typeface="Wingdings" pitchFamily="2" charset="2"/>
              <a:buNone/>
            </a:pPr>
            <a:r>
              <a:rPr lang="en-GB" sz="1800" b="1" dirty="0">
                <a:latin typeface="Arial" charset="0"/>
              </a:rPr>
              <a:t>Device A</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Transmitting Ranging Request </a:t>
            </a:r>
            <a:r>
              <a:rPr lang="en-GB" sz="1400" b="1" dirty="0" smtClean="0">
                <a:latin typeface="+mj-lt"/>
              </a:rPr>
              <a:t>Frame</a:t>
            </a:r>
          </a:p>
          <a:p>
            <a:pPr marL="381000" indent="-381000" defTabSz="795338" eaLnBrk="0" hangingPunct="0">
              <a:lnSpc>
                <a:spcPct val="120000"/>
              </a:lnSpc>
              <a:spcBef>
                <a:spcPct val="20000"/>
              </a:spcBef>
              <a:buClr>
                <a:schemeClr val="tx1"/>
              </a:buClr>
              <a:buFont typeface="Wingdings" pitchFamily="2" charset="2"/>
              <a:buChar char="§"/>
            </a:pP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Receiving Ranging </a:t>
            </a:r>
            <a:r>
              <a:rPr lang="en-GB" sz="1400" b="1" dirty="0" err="1">
                <a:latin typeface="+mj-lt"/>
              </a:rPr>
              <a:t>Ack</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Locking AGC</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Starting timer after RX end</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Setting PLL to 1</a:t>
            </a:r>
            <a:r>
              <a:rPr lang="en-GB" sz="1400" b="1" baseline="30000" dirty="0">
                <a:latin typeface="+mj-lt"/>
              </a:rPr>
              <a:t>st</a:t>
            </a:r>
            <a:r>
              <a:rPr lang="en-GB" sz="1400" b="1" dirty="0">
                <a:latin typeface="+mj-lt"/>
              </a:rPr>
              <a:t> meas. freq</a:t>
            </a:r>
            <a:r>
              <a:rPr lang="en-GB" sz="1400" b="1" dirty="0" smtClean="0">
                <a:latin typeface="+mj-lt"/>
              </a:rPr>
              <a:t>.</a:t>
            </a: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latin typeface="+mj-lt"/>
              </a:rPr>
              <a:t>TX</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Inverse IF position</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Starting phase meas. </a:t>
            </a:r>
            <a:r>
              <a:rPr lang="en-GB" sz="1400" b="1" dirty="0" smtClean="0">
                <a:latin typeface="+mj-lt"/>
              </a:rPr>
              <a:t>Sequence</a:t>
            </a: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latin typeface="+mj-lt"/>
              </a:rPr>
              <a:t>Setting PLL to next freq.</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Setting PLL to orig. freq</a:t>
            </a:r>
            <a:r>
              <a:rPr lang="en-GB" sz="1400" b="1" dirty="0" smtClean="0">
                <a:latin typeface="+mj-lt"/>
              </a:rPr>
              <a:t>.</a:t>
            </a: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latin typeface="+mj-lt"/>
              </a:rPr>
              <a:t>Receiving Results frame</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err="1">
                <a:latin typeface="+mj-lt"/>
              </a:rPr>
              <a:t>Acking</a:t>
            </a:r>
            <a:r>
              <a:rPr lang="en-GB" sz="1400" b="1" dirty="0">
                <a:latin typeface="+mj-lt"/>
              </a:rPr>
              <a:t> Result Frame</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Releasing AGC Lock</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Restoring IF position</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Distance calculation</a:t>
            </a:r>
          </a:p>
          <a:p>
            <a:pPr marL="381000" indent="-381000" defTabSz="795338" eaLnBrk="0" hangingPunct="0">
              <a:lnSpc>
                <a:spcPct val="120000"/>
              </a:lnSpc>
              <a:spcBef>
                <a:spcPct val="20000"/>
              </a:spcBef>
              <a:buClr>
                <a:schemeClr val="tx1"/>
              </a:buClr>
              <a:buFont typeface="Wingdings" pitchFamily="2" charset="2"/>
              <a:buNone/>
            </a:pPr>
            <a:endParaRPr lang="en-GB" sz="1400" b="1" dirty="0">
              <a:latin typeface="Arial" charset="0"/>
            </a:endParaRPr>
          </a:p>
          <a:p>
            <a:pPr marL="741363" lvl="1" indent="-342900" defTabSz="795338" eaLnBrk="0" hangingPunct="0">
              <a:lnSpc>
                <a:spcPct val="120000"/>
              </a:lnSpc>
              <a:spcBef>
                <a:spcPct val="20000"/>
              </a:spcBef>
              <a:buClr>
                <a:schemeClr val="tx1"/>
              </a:buClr>
              <a:buFont typeface="Wingdings" pitchFamily="2" charset="2"/>
              <a:buChar char="§"/>
            </a:pPr>
            <a:endParaRPr lang="en-GB" sz="1400" b="1" dirty="0">
              <a:latin typeface="Arial" charset="0"/>
            </a:endParaRPr>
          </a:p>
        </p:txBody>
      </p:sp>
      <p:sp>
        <p:nvSpPr>
          <p:cNvPr id="30726" name="Rectangle 5"/>
          <p:cNvSpPr>
            <a:spLocks noChangeArrowheads="1"/>
          </p:cNvSpPr>
          <p:nvPr/>
        </p:nvSpPr>
        <p:spPr bwMode="auto">
          <a:xfrm>
            <a:off x="4788024" y="1196752"/>
            <a:ext cx="4176464" cy="4097338"/>
          </a:xfrm>
          <a:prstGeom prst="rect">
            <a:avLst/>
          </a:prstGeom>
          <a:noFill/>
          <a:ln w="9525">
            <a:noFill/>
            <a:miter lim="800000"/>
            <a:headEnd/>
            <a:tailEnd/>
          </a:ln>
        </p:spPr>
        <p:txBody>
          <a:bodyPr/>
          <a:lstStyle/>
          <a:p>
            <a:pPr marL="381000" indent="-381000" defTabSz="795338" eaLnBrk="0" hangingPunct="0">
              <a:lnSpc>
                <a:spcPct val="120000"/>
              </a:lnSpc>
              <a:spcBef>
                <a:spcPct val="20000"/>
              </a:spcBef>
              <a:buClr>
                <a:schemeClr val="tx1"/>
              </a:buClr>
              <a:buFont typeface="Wingdings" pitchFamily="2" charset="2"/>
              <a:buNone/>
            </a:pPr>
            <a:r>
              <a:rPr lang="en-GB" sz="1800" b="1" dirty="0">
                <a:latin typeface="Arial" charset="0"/>
              </a:rPr>
              <a:t>Device B</a:t>
            </a: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latin typeface="+mj-lt"/>
              </a:rPr>
              <a:t>Request </a:t>
            </a:r>
            <a:r>
              <a:rPr lang="en-GB" sz="1400" b="1" dirty="0">
                <a:latin typeface="+mj-lt"/>
              </a:rPr>
              <a:t>Frame </a:t>
            </a:r>
            <a:r>
              <a:rPr lang="en-GB" sz="1400" b="1" dirty="0" smtClean="0">
                <a:latin typeface="+mj-lt"/>
              </a:rPr>
              <a:t>receive</a:t>
            </a: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t>Locking AGC</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Transmitting Ranging </a:t>
            </a:r>
            <a:r>
              <a:rPr lang="en-GB" sz="1400" b="1" dirty="0" err="1">
                <a:latin typeface="+mj-lt"/>
              </a:rPr>
              <a:t>Ack</a:t>
            </a:r>
            <a:endParaRPr lang="en-GB" sz="1400" b="1" dirty="0">
              <a:latin typeface="+mj-lt"/>
            </a:endParaRPr>
          </a:p>
          <a:p>
            <a:pPr marL="381000" indent="-381000" defTabSz="795338" eaLnBrk="0" hangingPunct="0">
              <a:lnSpc>
                <a:spcPct val="120000"/>
              </a:lnSpc>
              <a:spcBef>
                <a:spcPct val="20000"/>
              </a:spcBef>
              <a:buClr>
                <a:schemeClr val="tx1"/>
              </a:buClr>
            </a:pPr>
            <a:endParaRPr lang="en-GB" sz="1400" b="1" dirty="0" smtClean="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latin typeface="+mj-lt"/>
              </a:rPr>
              <a:t>Starting </a:t>
            </a:r>
            <a:r>
              <a:rPr lang="en-GB" sz="1400" b="1" dirty="0">
                <a:latin typeface="+mj-lt"/>
              </a:rPr>
              <a:t>Timer after TX </a:t>
            </a:r>
            <a:r>
              <a:rPr lang="en-GB" sz="1400" b="1" dirty="0" smtClean="0">
                <a:latin typeface="+mj-lt"/>
              </a:rPr>
              <a:t>end</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Setting PLL to 1</a:t>
            </a:r>
            <a:r>
              <a:rPr lang="en-GB" sz="1400" b="1" baseline="30000" dirty="0">
                <a:latin typeface="+mj-lt"/>
              </a:rPr>
              <a:t>st</a:t>
            </a:r>
            <a:r>
              <a:rPr lang="en-GB" sz="1400" b="1" dirty="0">
                <a:latin typeface="+mj-lt"/>
              </a:rPr>
              <a:t> meas. freq.</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Starting phase meas. </a:t>
            </a:r>
            <a:r>
              <a:rPr lang="en-GB" sz="1400" b="1" dirty="0" smtClean="0">
                <a:latin typeface="+mj-lt"/>
              </a:rPr>
              <a:t>Sequence</a:t>
            </a: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latin typeface="+mj-lt"/>
              </a:rPr>
              <a:t>RX to TX</a:t>
            </a: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latin typeface="+mj-lt"/>
              </a:rPr>
              <a:t>TX</a:t>
            </a: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latin typeface="+mj-lt"/>
              </a:rPr>
              <a:t>Setting PLL to next freq</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Setting PLL to orig. freq.</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Transmitting results frame</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Receiving </a:t>
            </a:r>
            <a:r>
              <a:rPr lang="en-GB" sz="1400" b="1" dirty="0" err="1">
                <a:latin typeface="+mj-lt"/>
              </a:rPr>
              <a:t>Ack</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Releasing AGC Lock</a:t>
            </a:r>
          </a:p>
          <a:p>
            <a:pPr marL="381000" indent="-381000" defTabSz="795338" eaLnBrk="0" hangingPunct="0">
              <a:lnSpc>
                <a:spcPct val="120000"/>
              </a:lnSpc>
              <a:spcBef>
                <a:spcPct val="20000"/>
              </a:spcBef>
              <a:buClr>
                <a:schemeClr val="tx1"/>
              </a:buClr>
              <a:buFont typeface="Wingdings" pitchFamily="2" charset="2"/>
              <a:buChar char="§"/>
            </a:pPr>
            <a:endParaRPr lang="en-GB" sz="1400" b="1" dirty="0">
              <a:latin typeface="Arial" charset="0"/>
            </a:endParaRPr>
          </a:p>
          <a:p>
            <a:pPr marL="741363" lvl="1" indent="-342900" defTabSz="795338" eaLnBrk="0" hangingPunct="0">
              <a:lnSpc>
                <a:spcPct val="120000"/>
              </a:lnSpc>
              <a:spcBef>
                <a:spcPct val="20000"/>
              </a:spcBef>
              <a:buClr>
                <a:schemeClr val="tx1"/>
              </a:buClr>
              <a:buFont typeface="Wingdings" pitchFamily="2" charset="2"/>
              <a:buChar char="§"/>
            </a:pPr>
            <a:endParaRPr lang="en-GB" sz="1400" b="1" dirty="0">
              <a:latin typeface="Arial" charset="0"/>
            </a:endParaRPr>
          </a:p>
        </p:txBody>
      </p:sp>
      <p:sp>
        <p:nvSpPr>
          <p:cNvPr id="9" name="Footer Placeholder 8"/>
          <p:cNvSpPr>
            <a:spLocks noGrp="1"/>
          </p:cNvSpPr>
          <p:nvPr>
            <p:ph type="ftr" sz="quarter" idx="10"/>
          </p:nvPr>
        </p:nvSpPr>
        <p:spPr/>
        <p:txBody>
          <a:bodyPr/>
          <a:lstStyle/>
          <a:p>
            <a:r>
              <a:rPr lang="nb-NO" altLang="ja-JP" smtClean="0"/>
              <a:t>W. Kluge, D. Eggert (Atmel), L. Li (Vinno) </a:t>
            </a:r>
            <a:endParaRPr lang="ja-JP" altLang="en-US"/>
          </a:p>
        </p:txBody>
      </p:sp>
      <p:sp>
        <p:nvSpPr>
          <p:cNvPr id="10" name="Slide Number Placeholder 9"/>
          <p:cNvSpPr>
            <a:spLocks noGrp="1"/>
          </p:cNvSpPr>
          <p:nvPr>
            <p:ph type="sldNum" sz="quarter" idx="11"/>
          </p:nvPr>
        </p:nvSpPr>
        <p:spPr/>
        <p:txBody>
          <a:bodyPr/>
          <a:lstStyle/>
          <a:p>
            <a:pPr>
              <a:defRPr/>
            </a:pPr>
            <a:r>
              <a:rPr lang="en-US" smtClean="0"/>
              <a:t>Slide </a:t>
            </a:r>
            <a:fld id="{B1E3716E-21BF-49F9-BC8D-542C2EE76F60}"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p:txBody>
          <a:bodyPr/>
          <a:lstStyle/>
          <a:p>
            <a:r>
              <a:rPr lang="en-US" smtClean="0"/>
              <a:t>Ranging Request Frame</a:t>
            </a:r>
          </a:p>
        </p:txBody>
      </p:sp>
      <p:sp>
        <p:nvSpPr>
          <p:cNvPr id="31749" name="Rectangle 3"/>
          <p:cNvSpPr>
            <a:spLocks noGrp="1" noChangeArrowheads="1"/>
          </p:cNvSpPr>
          <p:nvPr>
            <p:ph type="body" sz="half" idx="1"/>
          </p:nvPr>
        </p:nvSpPr>
        <p:spPr>
          <a:xfrm>
            <a:off x="685800" y="1676400"/>
            <a:ext cx="8153400" cy="2895600"/>
          </a:xfrm>
        </p:spPr>
        <p:txBody>
          <a:bodyPr/>
          <a:lstStyle/>
          <a:p>
            <a:pPr>
              <a:buFontTx/>
              <a:buNone/>
            </a:pPr>
            <a:r>
              <a:rPr lang="en-GB" sz="1600" smtClean="0"/>
              <a:t>Initiator device sends Ranging Request Frame to reflector device.</a:t>
            </a:r>
          </a:p>
          <a:p>
            <a:pPr>
              <a:buFontTx/>
              <a:buNone/>
            </a:pPr>
            <a:endParaRPr lang="en-GB" sz="1600" smtClean="0"/>
          </a:p>
          <a:p>
            <a:pPr>
              <a:buFontTx/>
              <a:buNone/>
            </a:pPr>
            <a:r>
              <a:rPr lang="en-GB" sz="1600" smtClean="0"/>
              <a:t>Configuration parameters:</a:t>
            </a:r>
          </a:p>
          <a:p>
            <a:r>
              <a:rPr lang="en-GB" sz="1600" smtClean="0"/>
              <a:t>Start frequency</a:t>
            </a:r>
          </a:p>
          <a:p>
            <a:r>
              <a:rPr lang="en-GB" sz="1600" smtClean="0"/>
              <a:t>Stop frequency  </a:t>
            </a:r>
          </a:p>
          <a:p>
            <a:r>
              <a:rPr lang="en-GB" sz="1600" smtClean="0"/>
              <a:t>Step frequency  (0.5 … 2 MHz)</a:t>
            </a:r>
          </a:p>
          <a:p>
            <a:r>
              <a:rPr lang="en-GB" sz="1600" smtClean="0"/>
              <a:t>Slot time            (0…255)*1</a:t>
            </a:r>
            <a:r>
              <a:rPr lang="en-GB" sz="1600" smtClean="0">
                <a:latin typeface="Symbol" pitchFamily="18" charset="2"/>
              </a:rPr>
              <a:t>m</a:t>
            </a:r>
            <a:r>
              <a:rPr lang="en-GB" sz="1600" smtClean="0"/>
              <a:t>s</a:t>
            </a:r>
          </a:p>
          <a:p>
            <a:pPr>
              <a:buFontTx/>
              <a:buNone/>
            </a:pPr>
            <a:endParaRPr lang="en-GB" sz="1600" smtClean="0"/>
          </a:p>
          <a:p>
            <a:pPr>
              <a:buFontTx/>
              <a:buNone/>
            </a:pPr>
            <a:r>
              <a:rPr lang="en-GB" sz="1600" smtClean="0"/>
              <a:t>Step frequency sets max. distance that can be measured (ambiguity) .</a:t>
            </a:r>
          </a:p>
          <a:p>
            <a:pPr>
              <a:buFontTx/>
              <a:buNone/>
            </a:pPr>
            <a:endParaRPr lang="en-GB" sz="1600" smtClean="0"/>
          </a:p>
        </p:txBody>
      </p:sp>
      <p:graphicFrame>
        <p:nvGraphicFramePr>
          <p:cNvPr id="62500" name="Group 36"/>
          <p:cNvGraphicFramePr>
            <a:graphicFrameLocks noGrp="1"/>
          </p:cNvGraphicFramePr>
          <p:nvPr>
            <p:ph sz="half" idx="2"/>
          </p:nvPr>
        </p:nvGraphicFramePr>
        <p:xfrm>
          <a:off x="1905000" y="4800600"/>
          <a:ext cx="3810000" cy="762000"/>
        </p:xfrm>
        <a:graphic>
          <a:graphicData uri="http://schemas.openxmlformats.org/drawingml/2006/table">
            <a:tbl>
              <a:tblPr/>
              <a:tblGrid>
                <a:gridCol w="1524000"/>
                <a:gridCol w="762000"/>
                <a:gridCol w="762000"/>
                <a:gridCol w="762000"/>
              </a:tblGrid>
              <a:tr h="3810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Fstep (MHz)</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0.5</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Max. Dist.  (m)</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300</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150</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75</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Footer Placeholder 6"/>
          <p:cNvSpPr>
            <a:spLocks noGrp="1"/>
          </p:cNvSpPr>
          <p:nvPr>
            <p:ph type="ftr" sz="quarter" idx="10"/>
          </p:nvPr>
        </p:nvSpPr>
        <p:spPr/>
        <p:txBody>
          <a:bodyPr/>
          <a:lstStyle/>
          <a:p>
            <a:r>
              <a:rPr lang="nb-NO" altLang="ja-JP" smtClean="0"/>
              <a:t>W. Kluge, D. Eggert (Atmel), L. Li (Vinno) </a:t>
            </a:r>
            <a:endParaRPr lang="ja-JP" altLang="en-US"/>
          </a:p>
        </p:txBody>
      </p:sp>
      <p:sp>
        <p:nvSpPr>
          <p:cNvPr id="8" name="Slide Number Placeholder 7"/>
          <p:cNvSpPr>
            <a:spLocks noGrp="1"/>
          </p:cNvSpPr>
          <p:nvPr>
            <p:ph type="sldNum" sz="quarter" idx="11"/>
          </p:nvPr>
        </p:nvSpPr>
        <p:spPr/>
        <p:txBody>
          <a:bodyPr/>
          <a:lstStyle/>
          <a:p>
            <a:pPr>
              <a:defRPr/>
            </a:pPr>
            <a:r>
              <a:rPr lang="en-US" smtClean="0"/>
              <a:t>Slide </a:t>
            </a:r>
            <a:fld id="{B1E3716E-21BF-49F9-BC8D-542C2EE76F60}"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6" name="Rectangle 2"/>
          <p:cNvSpPr>
            <a:spLocks noGrp="1" noChangeArrowheads="1"/>
          </p:cNvSpPr>
          <p:nvPr>
            <p:ph type="title"/>
          </p:nvPr>
        </p:nvSpPr>
        <p:spPr/>
        <p:txBody>
          <a:bodyPr/>
          <a:lstStyle/>
          <a:p>
            <a:r>
              <a:rPr lang="en-US" smtClean="0"/>
              <a:t>Ranging Results</a:t>
            </a:r>
          </a:p>
        </p:txBody>
      </p:sp>
      <p:sp>
        <p:nvSpPr>
          <p:cNvPr id="63497" name="Rectangle 3"/>
          <p:cNvSpPr>
            <a:spLocks noGrp="1" noChangeArrowheads="1"/>
          </p:cNvSpPr>
          <p:nvPr>
            <p:ph type="body" sz="half" idx="1"/>
          </p:nvPr>
        </p:nvSpPr>
        <p:spPr>
          <a:xfrm>
            <a:off x="685800" y="1524000"/>
            <a:ext cx="7239000" cy="3886200"/>
          </a:xfrm>
        </p:spPr>
        <p:txBody>
          <a:bodyPr/>
          <a:lstStyle/>
          <a:p>
            <a:pPr>
              <a:buFontTx/>
              <a:buNone/>
            </a:pPr>
            <a:r>
              <a:rPr lang="en-GB" sz="1600" dirty="0" smtClean="0"/>
              <a:t>The reflector device transmits its measurement results to the initiator device.</a:t>
            </a:r>
          </a:p>
          <a:p>
            <a:pPr>
              <a:buFontTx/>
              <a:buNone/>
            </a:pPr>
            <a:r>
              <a:rPr lang="en-GB" sz="1600" dirty="0" smtClean="0"/>
              <a:t>The initiator device calculates the distance based on phase measurements of both devices. </a:t>
            </a:r>
          </a:p>
          <a:p>
            <a:pPr>
              <a:buFontTx/>
              <a:buNone/>
            </a:pPr>
            <a:endParaRPr lang="en-GB" sz="1600" dirty="0" smtClean="0"/>
          </a:p>
          <a:p>
            <a:pPr>
              <a:buFontTx/>
              <a:buNone/>
            </a:pPr>
            <a:endParaRPr lang="en-GB" sz="1600" dirty="0" smtClean="0"/>
          </a:p>
          <a:p>
            <a:pPr>
              <a:buFontTx/>
              <a:buNone/>
            </a:pPr>
            <a:endParaRPr lang="en-GB" sz="1600" dirty="0" smtClean="0"/>
          </a:p>
          <a:p>
            <a:pPr>
              <a:buFontTx/>
              <a:buNone/>
            </a:pPr>
            <a:endParaRPr lang="en-GB" sz="1600" dirty="0" smtClean="0"/>
          </a:p>
          <a:p>
            <a:pPr>
              <a:buFontTx/>
              <a:buNone/>
            </a:pPr>
            <a:r>
              <a:rPr lang="en-GB" sz="1600" dirty="0" smtClean="0"/>
              <a:t>c is the speed of light and phase is measured with an 8-bit integer value </a:t>
            </a:r>
          </a:p>
          <a:p>
            <a:pPr>
              <a:buFontTx/>
              <a:buNone/>
            </a:pPr>
            <a:r>
              <a:rPr lang="en-GB" sz="1600" dirty="0" smtClean="0"/>
              <a:t>(2</a:t>
            </a:r>
            <a:r>
              <a:rPr lang="en-GB" sz="1600" dirty="0" smtClean="0">
                <a:latin typeface="Symbol" pitchFamily="18" charset="2"/>
              </a:rPr>
              <a:t>p</a:t>
            </a:r>
            <a:r>
              <a:rPr lang="en-GB" sz="1600" dirty="0" smtClean="0"/>
              <a:t> ==  256 (8bit)). </a:t>
            </a:r>
          </a:p>
        </p:txBody>
      </p:sp>
      <p:graphicFrame>
        <p:nvGraphicFramePr>
          <p:cNvPr id="63492" name="Object 4"/>
          <p:cNvGraphicFramePr>
            <a:graphicFrameLocks noChangeAspect="1"/>
          </p:cNvGraphicFramePr>
          <p:nvPr>
            <p:ph sz="half" idx="2"/>
          </p:nvPr>
        </p:nvGraphicFramePr>
        <p:xfrm>
          <a:off x="1981200" y="2590800"/>
          <a:ext cx="2362200" cy="706438"/>
        </p:xfrm>
        <a:graphic>
          <a:graphicData uri="http://schemas.openxmlformats.org/presentationml/2006/ole">
            <p:oleObj spid="_x0000_s1026" name="Equation" r:id="rId3" imgW="1485720" imgH="444240" progId="Equation.3">
              <p:embed/>
            </p:oleObj>
          </a:graphicData>
        </a:graphic>
      </p:graphicFrame>
      <p:sp>
        <p:nvSpPr>
          <p:cNvPr id="8" name="Footer Placeholder 7"/>
          <p:cNvSpPr>
            <a:spLocks noGrp="1"/>
          </p:cNvSpPr>
          <p:nvPr>
            <p:ph type="ftr" sz="quarter" idx="10"/>
          </p:nvPr>
        </p:nvSpPr>
        <p:spPr/>
        <p:txBody>
          <a:bodyPr/>
          <a:lstStyle/>
          <a:p>
            <a:r>
              <a:rPr lang="nb-NO" altLang="ja-JP" smtClean="0"/>
              <a:t>W. Kluge, D. Eggert (Atmel), L. Li (Vinno) </a:t>
            </a:r>
            <a:endParaRPr lang="ja-JP" altLang="en-US"/>
          </a:p>
        </p:txBody>
      </p:sp>
      <p:sp>
        <p:nvSpPr>
          <p:cNvPr id="9" name="Slide Number Placeholder 8"/>
          <p:cNvSpPr>
            <a:spLocks noGrp="1"/>
          </p:cNvSpPr>
          <p:nvPr>
            <p:ph type="sldNum" sz="quarter" idx="11"/>
          </p:nvPr>
        </p:nvSpPr>
        <p:spPr/>
        <p:txBody>
          <a:bodyPr/>
          <a:lstStyle/>
          <a:p>
            <a:pPr>
              <a:defRPr/>
            </a:pPr>
            <a:r>
              <a:rPr lang="en-US" smtClean="0"/>
              <a:t>Slide </a:t>
            </a:r>
            <a:fld id="{B1E3716E-21BF-49F9-BC8D-542C2EE76F60}"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15-12-0539-00-004n-summary-of-applications-for-tg-4n</Template>
  <TotalTime>2084</TotalTime>
  <Words>1050</Words>
  <Application>Microsoft Office PowerPoint</Application>
  <PresentationFormat>On-screen Show (4:3)</PresentationFormat>
  <Paragraphs>179</Paragraphs>
  <Slides>16</Slides>
  <Notes>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19" baseType="lpstr">
      <vt:lpstr>Office ​​テーマ</vt:lpstr>
      <vt:lpstr>Equation</vt:lpstr>
      <vt:lpstr>Formel</vt:lpstr>
      <vt:lpstr>Slide 1</vt:lpstr>
      <vt:lpstr>Slide 2</vt:lpstr>
      <vt:lpstr>Slide 3</vt:lpstr>
      <vt:lpstr>Active Reflector Principle (2)</vt:lpstr>
      <vt:lpstr>Ranging with Active Reflector</vt:lpstr>
      <vt:lpstr>Ranging Procedure (1)</vt:lpstr>
      <vt:lpstr>Ranging Procedure (2)</vt:lpstr>
      <vt:lpstr>Ranging Request Frame</vt:lpstr>
      <vt:lpstr>Ranging Results</vt:lpstr>
      <vt:lpstr>Implementation Example of Phase Measurement</vt:lpstr>
      <vt:lpstr>Slide 11</vt:lpstr>
      <vt:lpstr>Outdoor Line-of-Sight Distance  Measurements</vt:lpstr>
      <vt:lpstr>Slide 13</vt:lpstr>
      <vt:lpstr>Multipath Propagation</vt:lpstr>
      <vt:lpstr>Advantage of Phase-Based Ranging</vt:lpstr>
      <vt:lpstr>Summary</vt:lpstr>
    </vt:vector>
  </TitlesOfParts>
  <Company>パナソニック株式会社</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Kenichi Mori</dc:creator>
  <cp:lastModifiedBy>Atmel User</cp:lastModifiedBy>
  <cp:revision>56</cp:revision>
  <dcterms:created xsi:type="dcterms:W3CDTF">2012-11-04T11:02:43Z</dcterms:created>
  <dcterms:modified xsi:type="dcterms:W3CDTF">2013-01-16T23:03:51Z</dcterms:modified>
</cp:coreProperties>
</file>