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2"/>
  </p:notesMasterIdLst>
  <p:handoutMasterIdLst>
    <p:handoutMasterId r:id="rId13"/>
  </p:handoutMasterIdLst>
  <p:sldIdLst>
    <p:sldId id="507" r:id="rId3"/>
    <p:sldId id="543" r:id="rId4"/>
    <p:sldId id="541" r:id="rId5"/>
    <p:sldId id="546" r:id="rId6"/>
    <p:sldId id="544" r:id="rId7"/>
    <p:sldId id="547" r:id="rId8"/>
    <p:sldId id="539" r:id="rId9"/>
    <p:sldId id="533" r:id="rId10"/>
    <p:sldId id="54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0033CC"/>
    <a:srgbClr val="D46C2C"/>
    <a:srgbClr val="000000"/>
    <a:srgbClr val="FF99FF"/>
    <a:srgbClr val="E33E1D"/>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54" autoAdjust="0"/>
    <p:restoredTop sz="97522" autoAdjust="0"/>
  </p:normalViewPr>
  <p:slideViewPr>
    <p:cSldViewPr>
      <p:cViewPr varScale="1">
        <p:scale>
          <a:sx n="106" d="100"/>
          <a:sy n="106" d="100"/>
        </p:scale>
        <p:origin x="-10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2013-01-16</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xmlns=""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1/16/2013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1/16/2013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15-13-0046-02-0008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1/16/2013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1/16/2013</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15-13-0046-02-0008</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1/16/2013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TG procedure for PAC framework document</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January 2013</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Kim</a:t>
            </a:r>
            <a:r>
              <a:rPr kumimoji="0" lang="en-US" altLang="ko-KR" sz="1600" dirty="0" smtClean="0">
                <a:latin typeface="Times New Roman" pitchFamily="18" charset="0"/>
                <a:ea typeface="굴림" pitchFamily="50" charset="-127"/>
                <a:cs typeface="Times New Roman" pitchFamily="18" charset="0"/>
              </a:rPr>
              <a:t>, Jinyoung Chun, </a:t>
            </a:r>
            <a:r>
              <a:rPr lang="en-US" altLang="ko-KR" sz="1600" dirty="0" smtClean="0">
                <a:latin typeface="Times New Roman" pitchFamily="18" charset="0"/>
                <a:ea typeface="굴림" pitchFamily="50" charset="-127"/>
                <a:cs typeface="Times New Roman" pitchFamily="18" charset="0"/>
              </a:rPr>
              <a:t>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suhwook</a:t>
            </a:r>
            <a:r>
              <a:rPr kumimoji="0" lang="en-US" altLang="ko-KR" sz="1600" dirty="0" smtClean="0">
                <a:latin typeface="Times New Roman" pitchFamily="18" charset="0"/>
                <a:ea typeface="굴림" pitchFamily="50" charset="-127"/>
                <a:cs typeface="Times New Roman" pitchFamily="18" charset="0"/>
              </a:rPr>
              <a:t>.kim@lge.com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TG procedure for PAC framework document </a:t>
            </a:r>
            <a:r>
              <a:rPr kumimoji="0" lang="en-US" altLang="ko-KR" sz="1600" dirty="0">
                <a:latin typeface="Times New Roman" pitchFamily="18" charset="0"/>
                <a:ea typeface="굴림" pitchFamily="50" charset="-127"/>
                <a:cs typeface="Times New Roman" pitchFamily="18" charset="0"/>
              </a:rPr>
              <a:t>	</a:t>
            </a: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For a discussion on the TG procedure for PAC framework document</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1" name="Picture 9"/>
          <p:cNvPicPr>
            <a:picLocks noChangeAspect="1" noChangeArrowheads="1"/>
          </p:cNvPicPr>
          <p:nvPr/>
        </p:nvPicPr>
        <p:blipFill>
          <a:blip r:embed="rId2"/>
          <a:srcRect/>
          <a:stretch>
            <a:fillRect/>
          </a:stretch>
        </p:blipFill>
        <p:spPr bwMode="auto">
          <a:xfrm>
            <a:off x="142844" y="571480"/>
            <a:ext cx="4276725" cy="5667375"/>
          </a:xfrm>
          <a:prstGeom prst="rect">
            <a:avLst/>
          </a:prstGeom>
          <a:noFill/>
          <a:ln w="9525">
            <a:noFill/>
            <a:miter lim="800000"/>
            <a:headEnd/>
            <a:tailEnd/>
          </a:ln>
          <a:effectLst/>
        </p:spPr>
      </p:pic>
      <p:sp>
        <p:nvSpPr>
          <p:cNvPr id="9" name="제목 1"/>
          <p:cNvSpPr>
            <a:spLocks noGrp="1"/>
          </p:cNvSpPr>
          <p:nvPr>
            <p:ph type="title"/>
          </p:nvPr>
        </p:nvSpPr>
        <p:spPr>
          <a:xfrm>
            <a:off x="2285984" y="571480"/>
            <a:ext cx="6400816" cy="944562"/>
          </a:xfrm>
        </p:spPr>
        <p:txBody>
          <a:bodyPr>
            <a:normAutofit fontScale="90000"/>
          </a:bodyPr>
          <a:lstStyle/>
          <a:p>
            <a:r>
              <a:rPr lang="en-US" altLang="ko-KR" dirty="0" smtClean="0"/>
              <a:t>Approved TG procedure (May 2012)</a:t>
            </a:r>
            <a:endParaRPr lang="ko-KR" altLang="en-US" dirty="0"/>
          </a:p>
        </p:txBody>
      </p:sp>
      <p:sp>
        <p:nvSpPr>
          <p:cNvPr id="11" name="내용 개체 틀 2"/>
          <p:cNvSpPr>
            <a:spLocks noGrp="1"/>
          </p:cNvSpPr>
          <p:nvPr>
            <p:ph idx="1"/>
          </p:nvPr>
        </p:nvSpPr>
        <p:spPr>
          <a:xfrm>
            <a:off x="3929058" y="1643050"/>
            <a:ext cx="4757742" cy="4486292"/>
          </a:xfrm>
        </p:spPr>
        <p:txBody>
          <a:bodyPr>
            <a:normAutofit lnSpcReduction="10000"/>
          </a:bodyPr>
          <a:lstStyle/>
          <a:p>
            <a:r>
              <a:rPr lang="en-US" altLang="ko-KR" sz="2400" dirty="0" smtClean="0"/>
              <a:t>DCN: 15-12-0264r3</a:t>
            </a:r>
            <a:endParaRPr lang="en-US" altLang="ko-KR" sz="2000" dirty="0" smtClean="0"/>
          </a:p>
          <a:p>
            <a:r>
              <a:rPr lang="en-US" sz="2400" dirty="0" smtClean="0"/>
              <a:t>Three official documents</a:t>
            </a:r>
            <a:endParaRPr lang="en-US" altLang="ko-KR" sz="2000" dirty="0" smtClean="0"/>
          </a:p>
          <a:p>
            <a:pPr lvl="1"/>
            <a:r>
              <a:rPr lang="en-US" altLang="ko-KR" sz="2000" dirty="0" smtClean="0"/>
              <a:t>Technical Guidance Document (TGD)</a:t>
            </a:r>
          </a:p>
          <a:p>
            <a:pPr lvl="1"/>
            <a:r>
              <a:rPr lang="en-US" altLang="ko-KR" sz="2000" dirty="0" smtClean="0"/>
              <a:t>PAC Framework Document (PFD)</a:t>
            </a:r>
          </a:p>
          <a:p>
            <a:pPr lvl="1"/>
            <a:r>
              <a:rPr lang="en-US" altLang="ko-KR" sz="2000" dirty="0" smtClean="0"/>
              <a:t>Draft Specification </a:t>
            </a:r>
          </a:p>
          <a:p>
            <a:r>
              <a:rPr lang="en-US" altLang="ko-KR" sz="2400" dirty="0" smtClean="0"/>
              <a:t>Call for proposal</a:t>
            </a:r>
          </a:p>
          <a:p>
            <a:pPr lvl="1"/>
            <a:r>
              <a:rPr lang="en-US" altLang="ko-KR" sz="2000" dirty="0" smtClean="0"/>
              <a:t>Submission of </a:t>
            </a:r>
            <a:r>
              <a:rPr lang="en-US" altLang="ko-KR" sz="2000" dirty="0" err="1" smtClean="0"/>
              <a:t>ppt&amp;doc</a:t>
            </a:r>
            <a:r>
              <a:rPr lang="en-US" altLang="ko-KR" sz="2000" dirty="0" smtClean="0"/>
              <a:t> file for PFD</a:t>
            </a:r>
          </a:p>
          <a:p>
            <a:pPr lvl="1"/>
            <a:r>
              <a:rPr lang="en-US" altLang="ko-KR" sz="2000" dirty="0" smtClean="0"/>
              <a:t>Based on TGD</a:t>
            </a:r>
          </a:p>
          <a:p>
            <a:r>
              <a:rPr lang="en-US" altLang="ko-KR" sz="2400" dirty="0" smtClean="0"/>
              <a:t>Call for contribution</a:t>
            </a:r>
          </a:p>
          <a:p>
            <a:pPr lvl="1"/>
            <a:r>
              <a:rPr lang="en-US" altLang="ko-KR" sz="2000" dirty="0" smtClean="0"/>
              <a:t>Submission of </a:t>
            </a:r>
            <a:r>
              <a:rPr lang="en-US" altLang="ko-KR" sz="2000" dirty="0" err="1" smtClean="0"/>
              <a:t>ppt&amp;doc</a:t>
            </a:r>
            <a:r>
              <a:rPr lang="en-US" altLang="ko-KR" sz="2000" dirty="0" smtClean="0"/>
              <a:t> file for draft spec </a:t>
            </a:r>
          </a:p>
          <a:p>
            <a:pPr lvl="1"/>
            <a:r>
              <a:rPr lang="en-US" altLang="ko-KR" sz="2000" dirty="0" smtClean="0"/>
              <a:t>Based on PFD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Status</a:t>
            </a:r>
            <a:endParaRPr lang="ko-KR" altLang="en-US" dirty="0"/>
          </a:p>
        </p:txBody>
      </p:sp>
      <p:sp>
        <p:nvSpPr>
          <p:cNvPr id="5" name="TextBox 4"/>
          <p:cNvSpPr txBox="1">
            <a:spLocks noChangeArrowheads="1"/>
          </p:cNvSpPr>
          <p:nvPr/>
        </p:nvSpPr>
        <p:spPr bwMode="auto">
          <a:xfrm>
            <a:off x="4405314" y="6038848"/>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
        <p:nvSpPr>
          <p:cNvPr id="7" name="내용 개체 틀 2"/>
          <p:cNvSpPr>
            <a:spLocks noGrp="1"/>
          </p:cNvSpPr>
          <p:nvPr>
            <p:ph idx="1"/>
          </p:nvPr>
        </p:nvSpPr>
        <p:spPr>
          <a:xfrm>
            <a:off x="457200" y="1371600"/>
            <a:ext cx="8229600" cy="5029200"/>
          </a:xfrm>
        </p:spPr>
        <p:txBody>
          <a:bodyPr>
            <a:normAutofit/>
          </a:bodyPr>
          <a:lstStyle/>
          <a:p>
            <a:pPr>
              <a:buNone/>
            </a:pPr>
            <a:endParaRPr lang="en-US" sz="2400" dirty="0" smtClean="0"/>
          </a:p>
        </p:txBody>
      </p:sp>
      <p:pic>
        <p:nvPicPr>
          <p:cNvPr id="41991" name="Picture 7" descr="https://www.paypalobjects.com/webstatic/emea/emea-step-by-step-arrows.png"/>
          <p:cNvPicPr>
            <a:picLocks noChangeAspect="1" noChangeArrowheads="1"/>
          </p:cNvPicPr>
          <p:nvPr/>
        </p:nvPicPr>
        <p:blipFill>
          <a:blip r:embed="rId2"/>
          <a:srcRect/>
          <a:stretch>
            <a:fillRect/>
          </a:stretch>
        </p:blipFill>
        <p:spPr bwMode="auto">
          <a:xfrm>
            <a:off x="2500298" y="1928802"/>
            <a:ext cx="4629150" cy="3305175"/>
          </a:xfrm>
          <a:prstGeom prst="rect">
            <a:avLst/>
          </a:prstGeom>
          <a:noFill/>
        </p:spPr>
      </p:pic>
      <p:sp>
        <p:nvSpPr>
          <p:cNvPr id="9" name="오른쪽 화살표 8"/>
          <p:cNvSpPr/>
          <p:nvPr/>
        </p:nvSpPr>
        <p:spPr>
          <a:xfrm rot="18479304">
            <a:off x="2164526" y="3039339"/>
            <a:ext cx="1000132" cy="360992"/>
          </a:xfrm>
          <a:prstGeom prst="rightArrow">
            <a:avLst/>
          </a:prstGeom>
          <a:solidFill>
            <a:schemeClr val="tx1">
              <a:alpha val="3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TextBox 10"/>
          <p:cNvSpPr txBox="1"/>
          <p:nvPr/>
        </p:nvSpPr>
        <p:spPr>
          <a:xfrm>
            <a:off x="1142976" y="3929066"/>
            <a:ext cx="2214578" cy="1200329"/>
          </a:xfrm>
          <a:prstGeom prst="rect">
            <a:avLst/>
          </a:prstGeom>
          <a:noFill/>
        </p:spPr>
        <p:txBody>
          <a:bodyPr wrap="square" rtlCol="0">
            <a:spAutoFit/>
          </a:bodyPr>
          <a:lstStyle/>
          <a:p>
            <a:r>
              <a:rPr lang="en-US" altLang="ko-KR" sz="3600" dirty="0" smtClean="0"/>
              <a:t>We are still here !!</a:t>
            </a:r>
            <a:endParaRPr lang="ko-KR"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TGD to PFD</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We had four meetings for TGD (July `12 ~ Jan. `13)</a:t>
            </a:r>
          </a:p>
          <a:p>
            <a:r>
              <a:rPr lang="en-US" altLang="ko-KR" sz="2400" dirty="0" smtClean="0"/>
              <a:t>Now it is time to finalize TGD and move to PFD</a:t>
            </a:r>
          </a:p>
          <a:p>
            <a:pPr lvl="1"/>
            <a:r>
              <a:rPr lang="en-US" altLang="ko-KR" sz="2000" dirty="0" smtClean="0"/>
              <a:t>We can update TGD after first finalization if we need to change</a:t>
            </a:r>
          </a:p>
          <a:p>
            <a:r>
              <a:rPr lang="en-US" altLang="ko-KR" sz="2400" dirty="0" smtClean="0"/>
              <a:t>In order to save time, we should discuss some issues before the PFD working</a:t>
            </a:r>
          </a:p>
          <a:p>
            <a:pPr lvl="1"/>
            <a:r>
              <a:rPr lang="en-US" altLang="ko-KR" sz="2000" dirty="0" smtClean="0"/>
              <a:t>Call for Proposal</a:t>
            </a:r>
          </a:p>
          <a:p>
            <a:pPr lvl="1"/>
            <a:r>
              <a:rPr lang="en-US" altLang="ko-KR" sz="2000" dirty="0" smtClean="0"/>
              <a:t>Minimum technical depth of PFD/proposal</a:t>
            </a:r>
          </a:p>
          <a:p>
            <a:pPr lvl="1"/>
            <a:r>
              <a:rPr lang="en-US" altLang="ko-KR" sz="2000" dirty="0" smtClean="0"/>
              <a:t>Determining specific value in PFD/proposal</a:t>
            </a:r>
          </a:p>
          <a:p>
            <a:pPr lvl="1"/>
            <a:r>
              <a:rPr lang="en-US" altLang="ko-KR" sz="2000" dirty="0" smtClean="0"/>
              <a:t>Proposal selection criteria</a:t>
            </a:r>
          </a:p>
          <a:p>
            <a:pPr lvl="1"/>
            <a:endParaRPr lang="en-US" altLang="ko-KR"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제목 1"/>
          <p:cNvSpPr>
            <a:spLocks noGrp="1"/>
          </p:cNvSpPr>
          <p:nvPr>
            <p:ph type="title"/>
          </p:nvPr>
        </p:nvSpPr>
        <p:spPr>
          <a:xfrm>
            <a:off x="457200" y="457200"/>
            <a:ext cx="8229600" cy="1471602"/>
          </a:xfrm>
        </p:spPr>
        <p:txBody>
          <a:bodyPr>
            <a:normAutofit/>
          </a:bodyPr>
          <a:lstStyle/>
          <a:p>
            <a:r>
              <a:rPr lang="en-US" sz="4000" dirty="0" smtClean="0"/>
              <a:t>Official documents (example from DCN: 264r3)</a:t>
            </a:r>
            <a:endParaRPr lang="ko-KR" altLang="en-US" dirty="0"/>
          </a:p>
        </p:txBody>
      </p:sp>
      <p:sp>
        <p:nvSpPr>
          <p:cNvPr id="6" name="내용 개체 틀 2"/>
          <p:cNvSpPr>
            <a:spLocks noGrp="1"/>
          </p:cNvSpPr>
          <p:nvPr>
            <p:ph idx="1"/>
          </p:nvPr>
        </p:nvSpPr>
        <p:spPr>
          <a:xfrm>
            <a:off x="457200" y="2000240"/>
            <a:ext cx="8229600" cy="4400560"/>
          </a:xfrm>
        </p:spPr>
        <p:txBody>
          <a:bodyPr>
            <a:normAutofit/>
          </a:bodyPr>
          <a:lstStyle/>
          <a:p>
            <a:r>
              <a:rPr lang="en-US" sz="2400" i="1" dirty="0" smtClean="0"/>
              <a:t>Technical Guidance Document (TGD)</a:t>
            </a:r>
          </a:p>
          <a:p>
            <a:pPr lvl="1"/>
            <a:r>
              <a:rPr lang="en-GB" sz="2000" dirty="0" smtClean="0"/>
              <a:t>Ex) Data rate: Typically &lt;10Mbps, Up to 20Mbps</a:t>
            </a:r>
          </a:p>
          <a:p>
            <a:pPr lvl="1"/>
            <a:r>
              <a:rPr lang="en-GB" sz="2000" dirty="0" smtClean="0"/>
              <a:t>Ex) </a:t>
            </a:r>
            <a:r>
              <a:rPr lang="en-US" altLang="ko-KR" sz="2000" dirty="0" smtClean="0"/>
              <a:t>PAC features include relative positioning</a:t>
            </a:r>
            <a:endParaRPr lang="en-US" sz="2000" dirty="0" smtClean="0"/>
          </a:p>
          <a:p>
            <a:r>
              <a:rPr lang="en-US" sz="2400" i="1" dirty="0" smtClean="0"/>
              <a:t>PAC Framework Document (PFD)</a:t>
            </a:r>
          </a:p>
          <a:p>
            <a:pPr lvl="1"/>
            <a:r>
              <a:rPr lang="en-US" sz="2000" dirty="0" smtClean="0"/>
              <a:t>Ex) Supported data rate: 1 Mbps(optional), 5Mbps, 10Mbps, 20Mbps(optional)</a:t>
            </a:r>
          </a:p>
          <a:p>
            <a:pPr lvl="1"/>
            <a:r>
              <a:rPr lang="en-US" sz="2000" dirty="0" smtClean="0"/>
              <a:t>Ex) Resolution of relative positioning:  1m (optional), 10m</a:t>
            </a:r>
          </a:p>
          <a:p>
            <a:r>
              <a:rPr lang="en-US" sz="2400" i="1" dirty="0" smtClean="0"/>
              <a:t>Draft Specification </a:t>
            </a:r>
          </a:p>
          <a:p>
            <a:pPr lvl="1"/>
            <a:r>
              <a:rPr lang="en-US" altLang="ko-KR" sz="2000" dirty="0" smtClean="0"/>
              <a:t>Ex) Bandwidth, MCS, etc.</a:t>
            </a:r>
          </a:p>
          <a:p>
            <a:pPr lvl="1"/>
            <a:r>
              <a:rPr lang="en-US" altLang="ko-KR" sz="2000" dirty="0" smtClean="0"/>
              <a:t>Ex) Frame structure/Signaling for </a:t>
            </a:r>
            <a:r>
              <a:rPr lang="en-US" sz="2000" dirty="0" smtClean="0"/>
              <a:t>relative positioning, </a:t>
            </a:r>
            <a:endParaRPr lang="en-US" altLang="ko-K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제목 1"/>
          <p:cNvSpPr>
            <a:spLocks noGrp="1"/>
          </p:cNvSpPr>
          <p:nvPr>
            <p:ph type="title"/>
          </p:nvPr>
        </p:nvSpPr>
        <p:spPr>
          <a:xfrm>
            <a:off x="0" y="357166"/>
            <a:ext cx="8686800" cy="944562"/>
          </a:xfrm>
        </p:spPr>
        <p:txBody>
          <a:bodyPr>
            <a:normAutofit/>
          </a:bodyPr>
          <a:lstStyle/>
          <a:p>
            <a:r>
              <a:rPr lang="en-US" altLang="ko-KR" sz="4000" dirty="0" smtClean="0">
                <a:latin typeface="Times New Roman" pitchFamily="18" charset="0"/>
                <a:ea typeface="굴림" pitchFamily="50" charset="-127"/>
                <a:cs typeface="Times New Roman" pitchFamily="18" charset="0"/>
              </a:rPr>
              <a:t>Proposed procedure for PFD</a:t>
            </a:r>
            <a:endParaRPr lang="ko-KR" altLang="en-US" dirty="0"/>
          </a:p>
        </p:txBody>
      </p:sp>
      <p:sp>
        <p:nvSpPr>
          <p:cNvPr id="11" name="내용 개체 틀 2"/>
          <p:cNvSpPr>
            <a:spLocks noGrp="1"/>
          </p:cNvSpPr>
          <p:nvPr>
            <p:ph idx="1"/>
          </p:nvPr>
        </p:nvSpPr>
        <p:spPr>
          <a:xfrm>
            <a:off x="4572000" y="1643050"/>
            <a:ext cx="4400552" cy="4486292"/>
          </a:xfrm>
        </p:spPr>
        <p:txBody>
          <a:bodyPr>
            <a:normAutofit lnSpcReduction="10000"/>
          </a:bodyPr>
          <a:lstStyle/>
          <a:p>
            <a:r>
              <a:rPr lang="en-US" altLang="ko-KR" sz="2000" dirty="0" smtClean="0"/>
              <a:t>January meeting</a:t>
            </a:r>
          </a:p>
          <a:p>
            <a:pPr lvl="1"/>
            <a:r>
              <a:rPr lang="en-US" altLang="ko-KR" sz="1600" dirty="0" smtClean="0"/>
              <a:t>Finalization of TGD</a:t>
            </a:r>
          </a:p>
          <a:p>
            <a:pPr lvl="1"/>
            <a:r>
              <a:rPr lang="en-US" altLang="ko-KR" sz="1600" dirty="0" smtClean="0"/>
              <a:t>Call for Proposal</a:t>
            </a:r>
          </a:p>
          <a:p>
            <a:r>
              <a:rPr lang="en-US" altLang="ko-KR" sz="2000" dirty="0" smtClean="0"/>
              <a:t>March </a:t>
            </a:r>
            <a:r>
              <a:rPr lang="en-US" altLang="ko-KR" sz="2000" dirty="0" smtClean="0"/>
              <a:t>meeting</a:t>
            </a:r>
          </a:p>
          <a:p>
            <a:pPr lvl="1"/>
            <a:r>
              <a:rPr lang="en-US" altLang="ko-KR" sz="1600" dirty="0" smtClean="0"/>
              <a:t>Pre-proposal presentation</a:t>
            </a:r>
          </a:p>
          <a:p>
            <a:pPr lvl="1"/>
            <a:r>
              <a:rPr lang="en-US" altLang="ko-KR" sz="1600" dirty="0" smtClean="0"/>
              <a:t>Discussion on contents of </a:t>
            </a:r>
            <a:r>
              <a:rPr lang="en-US" altLang="ko-KR" sz="1600" dirty="0" smtClean="0"/>
              <a:t>PFD</a:t>
            </a:r>
            <a:endParaRPr lang="en-US" altLang="ko-KR" sz="1600" dirty="0" smtClean="0"/>
          </a:p>
          <a:p>
            <a:r>
              <a:rPr lang="en-US" altLang="ko-KR" sz="2000" dirty="0" smtClean="0"/>
              <a:t>One </a:t>
            </a:r>
            <a:r>
              <a:rPr lang="en-US" altLang="ko-KR" sz="2000" dirty="0" smtClean="0"/>
              <a:t>week before May </a:t>
            </a:r>
            <a:r>
              <a:rPr lang="en-US" altLang="ko-KR" sz="2000" dirty="0" smtClean="0"/>
              <a:t>meeting (6</a:t>
            </a:r>
            <a:r>
              <a:rPr lang="en-US" altLang="ko-KR" sz="2000" baseline="30000" dirty="0" smtClean="0"/>
              <a:t>th</a:t>
            </a:r>
            <a:r>
              <a:rPr lang="en-US" altLang="ko-KR" sz="2000" dirty="0" smtClean="0"/>
              <a:t> May)</a:t>
            </a:r>
            <a:endParaRPr lang="en-US" altLang="ko-KR" sz="2000" dirty="0" smtClean="0"/>
          </a:p>
          <a:p>
            <a:pPr lvl="1"/>
            <a:r>
              <a:rPr lang="en-US" altLang="ko-KR" sz="1600" dirty="0" smtClean="0"/>
              <a:t>Submission deadline</a:t>
            </a:r>
          </a:p>
          <a:p>
            <a:r>
              <a:rPr lang="en-US" altLang="ko-KR" sz="2000" dirty="0" smtClean="0"/>
              <a:t>May/July meeting</a:t>
            </a:r>
          </a:p>
          <a:p>
            <a:pPr lvl="1"/>
            <a:r>
              <a:rPr lang="en-US" altLang="ko-KR" sz="1600" dirty="0" smtClean="0"/>
              <a:t>Proposal presentation</a:t>
            </a:r>
          </a:p>
          <a:p>
            <a:pPr lvl="1"/>
            <a:r>
              <a:rPr lang="en-US" altLang="ko-KR" sz="1600" dirty="0" smtClean="0"/>
              <a:t>Proposal </a:t>
            </a:r>
            <a:r>
              <a:rPr lang="en-US" altLang="ko-KR" sz="1600" dirty="0" smtClean="0"/>
              <a:t>evaluation</a:t>
            </a:r>
          </a:p>
          <a:p>
            <a:pPr lvl="1"/>
            <a:r>
              <a:rPr lang="en-US" altLang="ko-KR" sz="1600" dirty="0" smtClean="0"/>
              <a:t>Discussion on merging</a:t>
            </a:r>
            <a:endParaRPr lang="en-US" altLang="ko-KR" sz="1600" dirty="0" smtClean="0"/>
          </a:p>
          <a:p>
            <a:r>
              <a:rPr lang="en-US" altLang="ko-KR" sz="2000" dirty="0" smtClean="0"/>
              <a:t>September meeting</a:t>
            </a:r>
          </a:p>
          <a:p>
            <a:pPr lvl="1"/>
            <a:r>
              <a:rPr lang="en-US" altLang="ko-KR" sz="1600" dirty="0" smtClean="0"/>
              <a:t>PFD work</a:t>
            </a:r>
          </a:p>
        </p:txBody>
      </p:sp>
      <p:pic>
        <p:nvPicPr>
          <p:cNvPr id="1026" name="Picture 2"/>
          <p:cNvPicPr>
            <a:picLocks noChangeAspect="1" noChangeArrowheads="1"/>
          </p:cNvPicPr>
          <p:nvPr/>
        </p:nvPicPr>
        <p:blipFill>
          <a:blip r:embed="rId2"/>
          <a:srcRect/>
          <a:stretch>
            <a:fillRect/>
          </a:stretch>
        </p:blipFill>
        <p:spPr bwMode="auto">
          <a:xfrm>
            <a:off x="642910" y="1357298"/>
            <a:ext cx="3829050" cy="4552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 (Tentative)</a:t>
            </a:r>
            <a:endParaRPr lang="ko-KR" altLang="en-US" dirty="0"/>
          </a:p>
        </p:txBody>
      </p:sp>
      <p:sp>
        <p:nvSpPr>
          <p:cNvPr id="3" name="내용 개체 틀 2"/>
          <p:cNvSpPr>
            <a:spLocks noGrp="1"/>
          </p:cNvSpPr>
          <p:nvPr>
            <p:ph idx="1"/>
          </p:nvPr>
        </p:nvSpPr>
        <p:spPr>
          <a:xfrm>
            <a:off x="457200" y="1371600"/>
            <a:ext cx="8229600" cy="4700606"/>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Jan 13</a:t>
            </a:r>
          </a:p>
          <a:p>
            <a:r>
              <a:rPr lang="en-US" altLang="ko-KR" sz="2000" dirty="0" smtClean="0"/>
              <a:t>Selection Criteria					Mar 13</a:t>
            </a:r>
          </a:p>
          <a:p>
            <a:r>
              <a:rPr lang="en-US" altLang="ko-KR" sz="2000" dirty="0" smtClean="0"/>
              <a:t>Proposal presentation					July 13</a:t>
            </a:r>
          </a:p>
          <a:p>
            <a:r>
              <a:rPr lang="en-US" altLang="ko-KR" sz="2000" dirty="0" smtClean="0"/>
              <a:t>PAC Framework Document/Call for contribution		Nov. 13</a:t>
            </a:r>
          </a:p>
          <a:p>
            <a:r>
              <a:rPr lang="en-US" altLang="ko-KR" sz="2000" dirty="0" smtClean="0"/>
              <a:t>Contribution presentation				Mar. 14</a:t>
            </a:r>
          </a:p>
          <a:p>
            <a:r>
              <a:rPr lang="en-US" altLang="ko-KR" sz="2000" dirty="0" smtClean="0"/>
              <a:t>Draft spec (P802.15.8 D1.0) complete/First Letter Ballot	Sep. 14</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This contribution proposed the procedure for PAC Framework Document</a:t>
            </a:r>
          </a:p>
          <a:p>
            <a:r>
              <a:rPr lang="en-US" altLang="ko-KR" sz="2400" dirty="0" smtClean="0"/>
              <a:t>In order to facilitate the PFD, we should discuss some issues before the PFD working</a:t>
            </a:r>
          </a:p>
          <a:p>
            <a:pPr lvl="1"/>
            <a:r>
              <a:rPr lang="en-US" altLang="ko-KR" sz="2000" dirty="0" smtClean="0"/>
              <a:t>Call for Proposal</a:t>
            </a:r>
          </a:p>
          <a:p>
            <a:pPr lvl="1"/>
            <a:r>
              <a:rPr lang="en-US" altLang="ko-KR" sz="2000" dirty="0" smtClean="0"/>
              <a:t>Minimum technical depth of PFD/proposal</a:t>
            </a:r>
          </a:p>
          <a:p>
            <a:pPr lvl="1"/>
            <a:r>
              <a:rPr lang="en-US" altLang="ko-KR" sz="2000" dirty="0" smtClean="0"/>
              <a:t>Determining specific value in PFD/proposal</a:t>
            </a:r>
          </a:p>
          <a:p>
            <a:pPr lvl="1"/>
            <a:r>
              <a:rPr lang="en-US" altLang="ko-KR" sz="2000" dirty="0" smtClean="0"/>
              <a:t>Proposal selection criteria</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sz="2400" dirty="0" smtClean="0"/>
              <a:t>Request that TG8 adopt the </a:t>
            </a:r>
            <a:r>
              <a:rPr lang="en-US" sz="2400" dirty="0" smtClean="0"/>
              <a:t>new </a:t>
            </a:r>
            <a:r>
              <a:rPr lang="en-US" sz="2400" dirty="0" smtClean="0"/>
              <a:t>procedure </a:t>
            </a:r>
            <a:r>
              <a:rPr lang="en-US" sz="2400" dirty="0" smtClean="0"/>
              <a:t>presented in </a:t>
            </a:r>
            <a:r>
              <a:rPr lang="en-US" sz="2400" dirty="0" smtClean="0"/>
              <a:t>DCN46r2</a:t>
            </a:r>
            <a:endParaRPr lang="en-US" sz="2400" dirty="0" smtClean="0"/>
          </a:p>
          <a:p>
            <a:pPr lvl="1"/>
            <a:r>
              <a:rPr lang="en-US" sz="2000" dirty="0" smtClean="0"/>
              <a:t>Moved </a:t>
            </a:r>
            <a:r>
              <a:rPr lang="en-US" sz="2000" dirty="0" smtClean="0"/>
              <a:t>by Suhwook Kim</a:t>
            </a:r>
            <a:endParaRPr lang="en-US" sz="2000" dirty="0" smtClean="0"/>
          </a:p>
          <a:p>
            <a:pPr lvl="1"/>
            <a:r>
              <a:rPr lang="en-US" sz="2000" dirty="0" smtClean="0"/>
              <a:t>Seconded </a:t>
            </a:r>
            <a:r>
              <a:rPr lang="en-US" sz="2000" dirty="0" smtClean="0"/>
              <a:t>by Marco </a:t>
            </a:r>
            <a:r>
              <a:rPr lang="en-US" sz="2000" dirty="0" smtClean="0"/>
              <a:t>Hernandez</a:t>
            </a:r>
            <a:endParaRPr lang="en-US" sz="2000" dirty="0" smtClean="0"/>
          </a:p>
          <a:p>
            <a:pPr lvl="1"/>
            <a:endParaRPr lang="en-US" sz="2000" dirty="0" smtClean="0"/>
          </a:p>
          <a:p>
            <a:pPr lvl="1"/>
            <a:r>
              <a:rPr lang="en-US" sz="2000" dirty="0" smtClean="0"/>
              <a:t>Yes: </a:t>
            </a:r>
            <a:r>
              <a:rPr lang="en-US" sz="2000" dirty="0" smtClean="0"/>
              <a:t>12, </a:t>
            </a:r>
            <a:r>
              <a:rPr lang="en-US" sz="2000" dirty="0" smtClean="0"/>
              <a:t>No: </a:t>
            </a:r>
            <a:r>
              <a:rPr lang="en-US" sz="2000" dirty="0" smtClean="0"/>
              <a:t>0, </a:t>
            </a:r>
            <a:r>
              <a:rPr lang="en-US" sz="2000" dirty="0" smtClean="0"/>
              <a:t>Abstain</a:t>
            </a:r>
            <a:r>
              <a:rPr lang="en-US" sz="2000" dirty="0" smtClean="0"/>
              <a:t>: 1</a:t>
            </a:r>
            <a:endParaRPr lang="en-US" sz="2000" dirty="0" smtClean="0"/>
          </a:p>
          <a:p>
            <a:pPr lvl="1"/>
            <a:r>
              <a:rPr lang="en-US" sz="2000" dirty="0" smtClean="0"/>
              <a:t>Motion </a:t>
            </a:r>
            <a:r>
              <a:rPr lang="en-US" sz="2000" dirty="0" smtClean="0"/>
              <a:t>passed</a:t>
            </a:r>
            <a:endParaRPr lang="en-US"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9</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167805</TotalTime>
  <Words>383</Words>
  <Application>Microsoft Office PowerPoint</Application>
  <PresentationFormat>화면 슬라이드 쇼(4:3)</PresentationFormat>
  <Paragraphs>92</Paragraphs>
  <Slides>9</Slides>
  <Notes>1</Notes>
  <HiddenSlides>0</HiddenSlides>
  <MMClips>0</MMClips>
  <ScaleCrop>false</ScaleCrop>
  <HeadingPairs>
    <vt:vector size="4" baseType="variant">
      <vt:variant>
        <vt:lpstr>테마</vt:lpstr>
      </vt:variant>
      <vt:variant>
        <vt:i4>2</vt:i4>
      </vt:variant>
      <vt:variant>
        <vt:lpstr>슬라이드 제목</vt:lpstr>
      </vt:variant>
      <vt:variant>
        <vt:i4>9</vt:i4>
      </vt:variant>
    </vt:vector>
  </HeadingPairs>
  <TitlesOfParts>
    <vt:vector size="11" baseType="lpstr">
      <vt:lpstr>Office Theme</vt:lpstr>
      <vt:lpstr>Custom Design</vt:lpstr>
      <vt:lpstr>슬라이드 1</vt:lpstr>
      <vt:lpstr>Approved TG procedure (May 2012)</vt:lpstr>
      <vt:lpstr>Current Status</vt:lpstr>
      <vt:lpstr>TGD to PFD</vt:lpstr>
      <vt:lpstr>Official documents (example from DCN: 264r3)</vt:lpstr>
      <vt:lpstr>Proposed procedure for PFD</vt:lpstr>
      <vt:lpstr>Timeline (Tentative)</vt:lpstr>
      <vt:lpstr>Conclusion</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 Kim</cp:lastModifiedBy>
  <cp:revision>2253</cp:revision>
  <dcterms:created xsi:type="dcterms:W3CDTF">2010-05-03T18:32:55Z</dcterms:created>
  <dcterms:modified xsi:type="dcterms:W3CDTF">2013-01-16T22:25:04Z</dcterms:modified>
</cp:coreProperties>
</file>