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664" r:id="rId2"/>
  </p:sldMasterIdLst>
  <p:notesMasterIdLst>
    <p:notesMasterId r:id="rId12"/>
  </p:notesMasterIdLst>
  <p:handoutMasterIdLst>
    <p:handoutMasterId r:id="rId13"/>
  </p:handoutMasterIdLst>
  <p:sldIdLst>
    <p:sldId id="507" r:id="rId3"/>
    <p:sldId id="543" r:id="rId4"/>
    <p:sldId id="541" r:id="rId5"/>
    <p:sldId id="546" r:id="rId6"/>
    <p:sldId id="544" r:id="rId7"/>
    <p:sldId id="547" r:id="rId8"/>
    <p:sldId id="539" r:id="rId9"/>
    <p:sldId id="533" r:id="rId10"/>
    <p:sldId id="54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6600"/>
    <a:srgbClr val="0033CC"/>
    <a:srgbClr val="D46C2C"/>
    <a:srgbClr val="000000"/>
    <a:srgbClr val="FF99FF"/>
    <a:srgbClr val="E33E1D"/>
    <a:srgbClr val="D7E4B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A488322-F2BA-4B5B-9748-0D474271808F}" styleName="보통 스타일 3 - 강조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654" autoAdjust="0"/>
    <p:restoredTop sz="97522" autoAdjust="0"/>
  </p:normalViewPr>
  <p:slideViewPr>
    <p:cSldViewPr>
      <p:cViewPr varScale="1">
        <p:scale>
          <a:sx n="93" d="100"/>
          <a:sy n="93" d="100"/>
        </p:scale>
        <p:origin x="-141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5" d="100"/>
          <a:sy n="55" d="100"/>
        </p:scale>
        <p:origin x="-2904"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2C455B-F0A0-4813-B15D-6A08E42DAEFC}" type="datetimeFigureOut">
              <a:rPr lang="ko-KR" altLang="en-US" smtClean="0"/>
              <a:pPr/>
              <a:t>2013-01-15</a:t>
            </a:fld>
            <a:endParaRPr lang="ko-KR" altLang="en-US"/>
          </a:p>
        </p:txBody>
      </p:sp>
      <p:sp>
        <p:nvSpPr>
          <p:cNvPr id="4" name="바닥글 개체 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A297069-8D9D-4657-9ED2-F2848090BA43}" type="slidenum">
              <a:rPr lang="ko-KR" altLang="en-US" smtClean="0"/>
              <a:pPr/>
              <a:t>‹#›</a:t>
            </a:fld>
            <a:endParaRPr lang="ko-KR" altLang="en-US"/>
          </a:p>
        </p:txBody>
      </p:sp>
    </p:spTree>
    <p:extLst>
      <p:ext uri="{BB962C8B-B14F-4D97-AF65-F5344CB8AC3E}">
        <p14:creationId xmlns="" xmlns:p14="http://schemas.microsoft.com/office/powerpoint/2010/main" val="1718174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29679F-BA6A-46AA-9605-E3ADEF6577B1}" type="datetimeFigureOut">
              <a:rPr lang="en-US" smtClean="0"/>
              <a:pPr/>
              <a:t>1/15/2013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extLst>
      <p:ext uri="{BB962C8B-B14F-4D97-AF65-F5344CB8AC3E}">
        <p14:creationId xmlns="" xmlns:p14="http://schemas.microsoft.com/office/powerpoint/2010/main"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03FB6-36C0-4092-9C05-E6E6CDDEB8E5}" type="datetime1">
              <a:rPr lang="en-US" smtClean="0"/>
              <a:pPr/>
              <a:t>1/15/2013</a:t>
            </a:fld>
            <a:endParaRPr lang="en-US" dirty="0"/>
          </a:p>
        </p:txBody>
      </p:sp>
      <p:sp>
        <p:nvSpPr>
          <p:cNvPr id="5" name="Footer Placeholder 4"/>
          <p:cNvSpPr>
            <a:spLocks noGrp="1"/>
          </p:cNvSpPr>
          <p:nvPr>
            <p:ph type="ftr" sz="quarter" idx="11"/>
          </p:nvPr>
        </p:nvSpPr>
        <p:spPr>
          <a:xfrm>
            <a:off x="3200400" y="6324600"/>
            <a:ext cx="2895600" cy="365125"/>
          </a:xfrm>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905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January 2013</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15-13-0046-00-0008</a:t>
            </a:r>
            <a:endParaRPr lang="en-US" sz="1400" b="1" dirty="0">
              <a:latin typeface="Times New Roman" pitchFamily="18" charset="0"/>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248400" y="6324600"/>
            <a:ext cx="24384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Suhwook Kim, 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FEB950-4027-49A9-9AD9-60C89AF8B577}" type="datetime1">
              <a:rPr lang="en-US" smtClean="0"/>
              <a:pPr/>
              <a:t>1/15/2013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7DE0AC-2293-46C5-B2AD-A273A09A28AC}" type="datetime1">
              <a:rPr lang="en-US" smtClean="0"/>
              <a:pPr/>
              <a:t>1/15/2013</a:t>
            </a:fld>
            <a:endParaRPr lang="en-US"/>
          </a:p>
        </p:txBody>
      </p:sp>
      <p:sp>
        <p:nvSpPr>
          <p:cNvPr id="3" name="Footer Placeholder 2"/>
          <p:cNvSpPr>
            <a:spLocks noGrp="1"/>
          </p:cNvSpPr>
          <p:nvPr>
            <p:ph type="ftr" sz="quarter" idx="11"/>
          </p:nvPr>
        </p:nvSpPr>
        <p:spPr/>
        <p:txBody>
          <a:bodyPr/>
          <a:lstStyle/>
          <a:p>
            <a:r>
              <a:rPr lang="en-US" smtClean="0"/>
              <a:t>Slide 1</a:t>
            </a:r>
            <a:endParaRPr lang="en-US"/>
          </a:p>
        </p:txBody>
      </p:sp>
      <p:sp>
        <p:nvSpPr>
          <p:cNvPr id="4" name="Slide Number Placeholder 3"/>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809FD-2FB9-4990-A5F7-1DB6B7084FB0}" type="datetime1">
              <a:rPr lang="en-US" smtClean="0"/>
              <a:pPr/>
              <a:t>1/15/2013</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64B576-651D-4059-ADD9-BAD91067A2E2}" type="datetime1">
              <a:rPr lang="en-US" smtClean="0"/>
              <a:pPr/>
              <a:t>1/15/2013</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BE0B97-6B1C-43CC-B69C-7D781D459A89}" type="datetime1">
              <a:rPr lang="en-US" smtClean="0"/>
              <a:pPr/>
              <a:t>1/15/2013</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F5A34-17FE-42B9-8397-840FF089D1E6}" type="datetime1">
              <a:rPr lang="en-US" smtClean="0"/>
              <a:pPr/>
              <a:t>1/15/2013</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FA8F46-9498-4F67-8577-AE59DD5D7184}" type="datetimeFigureOut">
              <a:rPr lang="en-US" smtClean="0"/>
              <a:pPr/>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FA8F46-9498-4F67-8577-AE59DD5D7184}" type="datetimeFigureOut">
              <a:rPr lang="en-US" smtClean="0"/>
              <a:pPr/>
              <a:t>1/15/2013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1/15/2013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FA8F46-9498-4F67-8577-AE59DD5D7184}" type="datetimeFigureOut">
              <a:rPr lang="en-US" smtClean="0"/>
              <a:pPr/>
              <a:t>1/15/2013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FA8F46-9498-4F67-8577-AE59DD5D7184}" type="datetimeFigureOut">
              <a:rPr lang="en-US" smtClean="0"/>
              <a:pPr/>
              <a:t>1/15/2013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FA8F46-9498-4F67-8577-AE59DD5D7184}" type="datetimeFigureOut">
              <a:rPr lang="en-US" smtClean="0"/>
              <a:pPr/>
              <a:t>1/15/2013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1/15/2013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1/15/2013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1/15/2013</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4456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76400"/>
            <a:ext cx="8229600" cy="4449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C94A9D-3CA5-4E76-925B-592E65E91FFC}" type="datetime1">
              <a:rPr lang="en-US" smtClean="0"/>
              <a:pPr/>
              <a:t>1/15/2013</a:t>
            </a:fld>
            <a:endParaRPr lang="en-US"/>
          </a:p>
        </p:txBody>
      </p:sp>
      <p:sp>
        <p:nvSpPr>
          <p:cNvPr id="5" name="Footer Placeholder 4"/>
          <p:cNvSpPr>
            <a:spLocks noGrp="1"/>
          </p:cNvSpPr>
          <p:nvPr>
            <p:ph type="ftr" sz="quarter" idx="11"/>
          </p:nvPr>
        </p:nvSpPr>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5943600" y="632460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Suhwook Kim, 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447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January 2013</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15-13-0046-00-0008</a:t>
            </a:r>
            <a:endParaRPr lang="en-US" sz="1400" b="1" dirty="0">
              <a:latin typeface="Times New Roman" pitchFamily="18" charset="0"/>
              <a:cs typeface="Times New Roman"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64EDD7-C113-43D1-BA3C-46D45C8A96AB}" type="datetime1">
              <a:rPr lang="en-US" smtClean="0"/>
              <a:pPr/>
              <a:t>1/15/2013</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5523EF-88F0-4DC0-858F-85C640A0E875}" type="datetime1">
              <a:rPr lang="en-US" smtClean="0"/>
              <a:pPr/>
              <a:t>1/15/2013</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208938-1CF2-4733-8029-EAEF3A191393}" type="datetime1">
              <a:rPr lang="en-US" smtClean="0"/>
              <a:pPr/>
              <a:t>1/15/2013</a:t>
            </a:fld>
            <a:endParaRPr lang="en-US"/>
          </a:p>
        </p:txBody>
      </p:sp>
      <p:sp>
        <p:nvSpPr>
          <p:cNvPr id="8" name="Footer Placeholder 7"/>
          <p:cNvSpPr>
            <a:spLocks noGrp="1"/>
          </p:cNvSpPr>
          <p:nvPr>
            <p:ph type="ftr" sz="quarter" idx="11"/>
          </p:nvPr>
        </p:nvSpPr>
        <p:spPr/>
        <p:txBody>
          <a:bodyPr/>
          <a:lstStyle/>
          <a:p>
            <a:r>
              <a:rPr lang="en-US" smtClean="0"/>
              <a:t>Slide 1</a:t>
            </a:r>
            <a:endParaRPr lang="en-US"/>
          </a:p>
        </p:txBody>
      </p:sp>
      <p:sp>
        <p:nvSpPr>
          <p:cNvPr id="9" name="Slide Number Placeholder 8"/>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944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71600"/>
            <a:ext cx="8229600" cy="4754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1/15/2013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Lst>
  <p:hf sldNum="0" hdr="0" ftr="0" dt="0"/>
  <p:txStyles>
    <p:titleStyle>
      <a:lvl1pPr algn="ctr" defTabSz="914400" rtl="0" eaLnBrk="1" latinLnBrk="0" hangingPunct="1">
        <a:spcBef>
          <a:spcPct val="0"/>
        </a:spcBef>
        <a:buNone/>
        <a:defRPr sz="3800" b="1" i="0"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A8F46-9498-4F67-8577-AE59DD5D7184}" type="datetimeFigureOut">
              <a:rPr lang="en-US" smtClean="0"/>
              <a:pPr/>
              <a:t>1/15/2013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870CAD-83D8-4A6D-A9AC-C91B0A61C26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16648"/>
          </a:xfrm>
          <a:prstGeom prst="rect">
            <a:avLst/>
          </a:prstGeom>
          <a:noFill/>
          <a:ln w="12700">
            <a:noFill/>
            <a:miter lim="800000"/>
            <a:headEnd type="none" w="sm" len="sm"/>
            <a:tailEnd type="none" w="sm" len="sm"/>
          </a:ln>
          <a:effectLst/>
        </p:spPr>
        <p:txBody>
          <a:bodyPr>
            <a:spAutoFit/>
          </a:bodyPr>
          <a:lstStyle/>
          <a:p>
            <a:pPr algn="ctr" latinLnBrk="0">
              <a:defRPr/>
            </a:pPr>
            <a:r>
              <a:rPr kumimoji="0" lang="en-US" altLang="ko-KR" b="1" u="sng" dirty="0">
                <a:effectLst>
                  <a:outerShdw blurRad="38100" dist="38100" dir="2700000" algn="tl">
                    <a:srgbClr val="C0C0C0"/>
                  </a:outerShdw>
                </a:effectLst>
                <a:latin typeface="Times New Roman" pitchFamily="18" charset="0"/>
                <a:ea typeface="굴림" pitchFamily="50" charset="-127"/>
                <a:cs typeface="Times New Roman" pitchFamily="18" charset="0"/>
              </a:rPr>
              <a:t>Project: IEEE P802.15 Working Group for Wireless Personal Area Networks (WPANs)</a:t>
            </a:r>
            <a:endParaRPr kumimoji="0" lang="en-US" altLang="ko-KR" sz="1600" b="1" dirty="0">
              <a:latin typeface="Times New Roman" pitchFamily="18" charset="0"/>
              <a:ea typeface="굴림" pitchFamily="50" charset="-127"/>
              <a:cs typeface="Times New Roman" pitchFamily="18" charset="0"/>
            </a:endParaRPr>
          </a:p>
          <a:p>
            <a:pPr latinLnBrk="0">
              <a:defRPr/>
            </a:pP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Submission Title:</a:t>
            </a:r>
            <a:r>
              <a:rPr kumimoji="0" lang="en-US" altLang="ko-KR" sz="1600" dirty="0">
                <a:latin typeface="Times New Roman" pitchFamily="18" charset="0"/>
                <a:ea typeface="굴림" pitchFamily="50" charset="-127"/>
                <a:cs typeface="Times New Roman" pitchFamily="18" charset="0"/>
              </a:rPr>
              <a:t> </a:t>
            </a:r>
            <a:r>
              <a:rPr lang="en-US" altLang="ko-KR" sz="1600" dirty="0" smtClean="0">
                <a:latin typeface="Times New Roman" pitchFamily="18" charset="0"/>
                <a:ea typeface="굴림" pitchFamily="50" charset="-127"/>
                <a:cs typeface="Times New Roman" pitchFamily="18" charset="0"/>
              </a:rPr>
              <a:t>TG procedure </a:t>
            </a:r>
            <a:r>
              <a:rPr lang="en-US" altLang="ko-KR" sz="1600" dirty="0" smtClean="0">
                <a:latin typeface="Times New Roman" pitchFamily="18" charset="0"/>
                <a:ea typeface="굴림" pitchFamily="50" charset="-127"/>
                <a:cs typeface="Times New Roman" pitchFamily="18" charset="0"/>
              </a:rPr>
              <a:t>for PAC framework document</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Date Submitted: </a:t>
            </a:r>
            <a:r>
              <a:rPr kumimoji="0" lang="en-US" altLang="ko-KR" sz="1600" dirty="0" smtClean="0">
                <a:latin typeface="Times New Roman" pitchFamily="18" charset="0"/>
                <a:ea typeface="굴림" pitchFamily="50" charset="-127"/>
                <a:cs typeface="Times New Roman" pitchFamily="18" charset="0"/>
              </a:rPr>
              <a:t>January 2013</a:t>
            </a:r>
            <a:r>
              <a:rPr kumimoji="0" lang="en-US" altLang="ko-KR" sz="1600" dirty="0">
                <a:latin typeface="Times New Roman" pitchFamily="18" charset="0"/>
                <a:ea typeface="굴림" pitchFamily="50" charset="-127"/>
                <a:cs typeface="Times New Roman" pitchFamily="18" charset="0"/>
              </a:rPr>
              <a:t>	</a:t>
            </a:r>
          </a:p>
          <a:p>
            <a:pPr>
              <a:defRPr/>
            </a:pPr>
            <a:r>
              <a:rPr kumimoji="0" lang="en-US" altLang="ko-KR" sz="1600" b="1" dirty="0">
                <a:latin typeface="Times New Roman" pitchFamily="18" charset="0"/>
                <a:ea typeface="굴림" pitchFamily="50" charset="-127"/>
                <a:cs typeface="Times New Roman" pitchFamily="18" charset="0"/>
              </a:rPr>
              <a:t>Source:</a:t>
            </a:r>
            <a:r>
              <a:rPr kumimoji="0" lang="en-US" altLang="ko-KR" sz="1600" dirty="0">
                <a:latin typeface="Times New Roman" pitchFamily="18" charset="0"/>
                <a:ea typeface="굴림" pitchFamily="50" charset="-127"/>
                <a:cs typeface="Times New Roman" pitchFamily="18" charset="0"/>
              </a:rPr>
              <a:t> </a:t>
            </a:r>
            <a:r>
              <a:rPr lang="en-US" altLang="ko-KR" sz="1600" dirty="0" smtClean="0">
                <a:latin typeface="Times New Roman" pitchFamily="18" charset="0"/>
                <a:ea typeface="굴림" pitchFamily="50" charset="-127"/>
                <a:cs typeface="Times New Roman" pitchFamily="18" charset="0"/>
              </a:rPr>
              <a:t>Suhwook </a:t>
            </a:r>
            <a:r>
              <a:rPr lang="en-US" altLang="ko-KR" sz="1600" dirty="0" smtClean="0">
                <a:latin typeface="Times New Roman" pitchFamily="18" charset="0"/>
                <a:ea typeface="굴림" pitchFamily="50" charset="-127"/>
                <a:cs typeface="Times New Roman" pitchFamily="18" charset="0"/>
              </a:rPr>
              <a:t>Kim</a:t>
            </a:r>
            <a:r>
              <a:rPr kumimoji="0" lang="en-US" altLang="ko-KR" sz="1600" dirty="0" smtClean="0">
                <a:latin typeface="Times New Roman" pitchFamily="18" charset="0"/>
                <a:ea typeface="굴림" pitchFamily="50" charset="-127"/>
                <a:cs typeface="Times New Roman" pitchFamily="18" charset="0"/>
              </a:rPr>
              <a:t>, </a:t>
            </a:r>
            <a:r>
              <a:rPr kumimoji="0" lang="en-US" altLang="ko-KR" sz="1600" dirty="0" smtClean="0">
                <a:latin typeface="Times New Roman" pitchFamily="18" charset="0"/>
                <a:ea typeface="굴림" pitchFamily="50" charset="-127"/>
                <a:cs typeface="Times New Roman" pitchFamily="18" charset="0"/>
              </a:rPr>
              <a:t>Jinyoung Chun, </a:t>
            </a:r>
            <a:r>
              <a:rPr lang="en-US" altLang="ko-KR" sz="1600" dirty="0" smtClean="0">
                <a:latin typeface="Times New Roman" pitchFamily="18" charset="0"/>
                <a:ea typeface="굴림" pitchFamily="50" charset="-127"/>
                <a:cs typeface="Times New Roman" pitchFamily="18" charset="0"/>
              </a:rPr>
              <a:t>Han </a:t>
            </a:r>
            <a:r>
              <a:rPr lang="en-US" altLang="ko-KR" sz="1600" dirty="0" err="1" smtClean="0">
                <a:latin typeface="Times New Roman" pitchFamily="18" charset="0"/>
                <a:ea typeface="굴림" pitchFamily="50" charset="-127"/>
                <a:cs typeface="Times New Roman" pitchFamily="18" charset="0"/>
              </a:rPr>
              <a:t>Gyu</a:t>
            </a:r>
            <a:r>
              <a:rPr lang="en-US" altLang="ko-KR" sz="1600" dirty="0" smtClean="0">
                <a:latin typeface="Times New Roman" pitchFamily="18" charset="0"/>
                <a:ea typeface="굴림" pitchFamily="50" charset="-127"/>
                <a:cs typeface="Times New Roman" pitchFamily="18" charset="0"/>
              </a:rPr>
              <a:t> Cho </a:t>
            </a:r>
            <a:r>
              <a:rPr kumimoji="0" lang="en-US" altLang="ko-KR" sz="1600" dirty="0" smtClean="0">
                <a:latin typeface="Times New Roman" pitchFamily="18" charset="0"/>
                <a:ea typeface="굴림" pitchFamily="50" charset="-127"/>
                <a:cs typeface="Times New Roman" pitchFamily="18" charset="0"/>
              </a:rPr>
              <a:t>(LG </a:t>
            </a:r>
            <a:r>
              <a:rPr kumimoji="0" lang="en-US" altLang="ko-KR" sz="1600" dirty="0" smtClean="0">
                <a:latin typeface="Times New Roman" pitchFamily="18" charset="0"/>
                <a:ea typeface="굴림" pitchFamily="50" charset="-127"/>
                <a:cs typeface="Times New Roman" pitchFamily="18" charset="0"/>
              </a:rPr>
              <a:t>Electronics)</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Address</a:t>
            </a:r>
            <a:r>
              <a:rPr kumimoji="0" lang="en-US" altLang="ko-KR" sz="1600" dirty="0">
                <a:latin typeface="Times New Roman" pitchFamily="18" charset="0"/>
                <a:ea typeface="굴림" pitchFamily="50" charset="-127"/>
                <a:cs typeface="Times New Roman" pitchFamily="18" charset="0"/>
              </a:rPr>
              <a:t>: LG R&amp;D Complex 533, Hogye-1dong, </a:t>
            </a:r>
            <a:r>
              <a:rPr kumimoji="0" lang="en-US" altLang="ko-KR" sz="1600" dirty="0" err="1">
                <a:latin typeface="Times New Roman" pitchFamily="18" charset="0"/>
                <a:ea typeface="굴림" pitchFamily="50" charset="-127"/>
                <a:cs typeface="Times New Roman" pitchFamily="18" charset="0"/>
              </a:rPr>
              <a:t>Dongan-gu</a:t>
            </a:r>
            <a:r>
              <a:rPr kumimoji="0" lang="en-US" altLang="ko-KR" sz="1600" dirty="0">
                <a:latin typeface="Times New Roman" pitchFamily="18" charset="0"/>
                <a:ea typeface="굴림" pitchFamily="50" charset="-127"/>
                <a:cs typeface="Times New Roman" pitchFamily="18" charset="0"/>
              </a:rPr>
              <a:t>, Anyang-</a:t>
            </a:r>
            <a:r>
              <a:rPr kumimoji="0" lang="en-US" altLang="ko-KR" sz="1600" dirty="0" err="1">
                <a:latin typeface="Times New Roman" pitchFamily="18" charset="0"/>
                <a:ea typeface="굴림" pitchFamily="50" charset="-127"/>
                <a:cs typeface="Times New Roman" pitchFamily="18" charset="0"/>
              </a:rPr>
              <a:t>shi</a:t>
            </a:r>
            <a:r>
              <a:rPr kumimoji="0" lang="en-US" altLang="ko-KR" sz="1600" dirty="0">
                <a:latin typeface="Times New Roman" pitchFamily="18" charset="0"/>
                <a:ea typeface="굴림" pitchFamily="50" charset="-127"/>
                <a:cs typeface="Times New Roman" pitchFamily="18" charset="0"/>
              </a:rPr>
              <a:t>, </a:t>
            </a:r>
            <a:r>
              <a:rPr kumimoji="0" lang="en-US" altLang="ko-KR" sz="1600" dirty="0" err="1">
                <a:latin typeface="Times New Roman" pitchFamily="18" charset="0"/>
                <a:ea typeface="굴림" pitchFamily="50" charset="-127"/>
                <a:cs typeface="Times New Roman" pitchFamily="18" charset="0"/>
              </a:rPr>
              <a:t>Kyungki</a:t>
            </a:r>
            <a:r>
              <a:rPr kumimoji="0" lang="en-US" altLang="ko-KR" sz="1600" dirty="0">
                <a:latin typeface="Times New Roman" pitchFamily="18" charset="0"/>
                <a:ea typeface="굴림" pitchFamily="50" charset="-127"/>
                <a:cs typeface="Times New Roman" pitchFamily="18" charset="0"/>
              </a:rPr>
              <a:t>-do, </a:t>
            </a:r>
            <a:r>
              <a:rPr kumimoji="0" lang="en-US" altLang="ko-KR" sz="1600" dirty="0" smtClean="0">
                <a:latin typeface="Times New Roman" pitchFamily="18" charset="0"/>
                <a:ea typeface="굴림" pitchFamily="50" charset="-127"/>
                <a:cs typeface="Times New Roman" pitchFamily="18" charset="0"/>
              </a:rPr>
              <a:t>Korea</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dirty="0">
                <a:latin typeface="Times New Roman" pitchFamily="18" charset="0"/>
                <a:ea typeface="굴림" pitchFamily="50" charset="-127"/>
                <a:cs typeface="Times New Roman" pitchFamily="18" charset="0"/>
              </a:rPr>
              <a:t>Voice</a:t>
            </a:r>
            <a:r>
              <a:rPr kumimoji="0" lang="en-US" altLang="ko-KR" sz="1600" dirty="0" smtClean="0">
                <a:latin typeface="Times New Roman" pitchFamily="18" charset="0"/>
                <a:ea typeface="굴림" pitchFamily="50" charset="-127"/>
                <a:cs typeface="Times New Roman" pitchFamily="18" charset="0"/>
              </a:rPr>
              <a:t>: +82-31-450-1901, </a:t>
            </a:r>
            <a:r>
              <a:rPr kumimoji="0" lang="en-US" altLang="ko-KR" sz="1600" dirty="0">
                <a:latin typeface="Times New Roman" pitchFamily="18" charset="0"/>
                <a:ea typeface="굴림" pitchFamily="50" charset="-127"/>
                <a:cs typeface="Times New Roman" pitchFamily="18" charset="0"/>
              </a:rPr>
              <a:t>FAX: </a:t>
            </a:r>
            <a:r>
              <a:rPr kumimoji="0" lang="en-US" altLang="ko-KR" sz="1600" dirty="0" smtClean="0">
                <a:latin typeface="Times New Roman" pitchFamily="18" charset="0"/>
                <a:ea typeface="굴림" pitchFamily="50" charset="-127"/>
                <a:cs typeface="Times New Roman" pitchFamily="18" charset="0"/>
              </a:rPr>
              <a:t>+82-31-450-4049, E-Mail: </a:t>
            </a:r>
            <a:r>
              <a:rPr lang="en-US" altLang="ko-KR" sz="1600" dirty="0" smtClean="0">
                <a:latin typeface="Times New Roman" pitchFamily="18" charset="0"/>
                <a:ea typeface="굴림" pitchFamily="50" charset="-127"/>
                <a:cs typeface="Times New Roman" pitchFamily="18" charset="0"/>
              </a:rPr>
              <a:t>suhwook</a:t>
            </a:r>
            <a:r>
              <a:rPr kumimoji="0" lang="en-US" altLang="ko-KR" sz="1600" dirty="0" smtClean="0">
                <a:latin typeface="Times New Roman" pitchFamily="18" charset="0"/>
                <a:ea typeface="굴림" pitchFamily="50" charset="-127"/>
                <a:cs typeface="Times New Roman" pitchFamily="18" charset="0"/>
              </a:rPr>
              <a:t>.kim@lge.com</a:t>
            </a:r>
          </a:p>
          <a:p>
            <a:pPr latinLnBrk="0">
              <a:defRPr/>
            </a:pPr>
            <a:endParaRPr kumimoji="0" lang="en-US" altLang="ko-KR" sz="1600" b="1" dirty="0">
              <a:latin typeface="Times New Roman" pitchFamily="18" charset="0"/>
              <a:ea typeface="굴림" pitchFamily="50" charset="-127"/>
              <a:cs typeface="Times New Roman" pitchFamily="18" charset="0"/>
            </a:endParaRPr>
          </a:p>
          <a:p>
            <a:pPr latinLnBrk="0">
              <a:defRPr/>
            </a:pPr>
            <a:r>
              <a:rPr kumimoji="0" lang="en-US" altLang="ko-KR" sz="1600" b="1" dirty="0" smtClean="0">
                <a:latin typeface="Times New Roman" pitchFamily="18" charset="0"/>
                <a:ea typeface="굴림" pitchFamily="50" charset="-127"/>
                <a:cs typeface="Times New Roman" pitchFamily="18" charset="0"/>
              </a:rPr>
              <a:t>Re:</a:t>
            </a:r>
            <a:endParaRPr kumimoji="0" lang="en-US" altLang="ko-KR" sz="1600" dirty="0">
              <a:latin typeface="Times New Roman" pitchFamily="18" charset="0"/>
              <a:ea typeface="굴림" pitchFamily="50" charset="-127"/>
              <a:cs typeface="Times New Roman" pitchFamily="18" charset="0"/>
            </a:endParaRPr>
          </a:p>
          <a:p>
            <a:pPr>
              <a:spcBef>
                <a:spcPts val="600"/>
              </a:spcBef>
              <a:spcAft>
                <a:spcPts val="600"/>
              </a:spcAft>
              <a:defRPr/>
            </a:pPr>
            <a:r>
              <a:rPr kumimoji="0" lang="en-US" altLang="ko-KR" sz="1600" b="1" dirty="0">
                <a:latin typeface="Times New Roman" pitchFamily="18" charset="0"/>
                <a:ea typeface="굴림" pitchFamily="50" charset="-127"/>
                <a:cs typeface="Times New Roman" pitchFamily="18" charset="0"/>
              </a:rPr>
              <a:t>Abstract: </a:t>
            </a:r>
            <a:r>
              <a:rPr lang="en-US" altLang="ko-KR" sz="1600" dirty="0" smtClean="0">
                <a:latin typeface="Times New Roman" pitchFamily="18" charset="0"/>
                <a:ea typeface="굴림" pitchFamily="50" charset="-127"/>
                <a:cs typeface="Times New Roman" pitchFamily="18" charset="0"/>
              </a:rPr>
              <a:t>TG procedure for PAC framework document </a:t>
            </a:r>
            <a:r>
              <a:rPr kumimoji="0" lang="en-US" altLang="ko-KR" sz="1600" dirty="0">
                <a:latin typeface="Times New Roman" pitchFamily="18" charset="0"/>
                <a:ea typeface="굴림" pitchFamily="50" charset="-127"/>
                <a:cs typeface="Times New Roman" pitchFamily="18" charset="0"/>
              </a:rPr>
              <a:t>	</a:t>
            </a:r>
          </a:p>
          <a:p>
            <a:pPr>
              <a:spcBef>
                <a:spcPts val="600"/>
              </a:spcBef>
              <a:spcAft>
                <a:spcPts val="600"/>
              </a:spcAft>
              <a:defRPr/>
            </a:pPr>
            <a:r>
              <a:rPr kumimoji="0" lang="en-US" altLang="ko-KR" sz="1600" b="1" dirty="0">
                <a:latin typeface="Times New Roman" pitchFamily="18" charset="0"/>
                <a:ea typeface="굴림" pitchFamily="50" charset="-127"/>
                <a:cs typeface="Times New Roman" pitchFamily="18" charset="0"/>
              </a:rPr>
              <a:t>Purpose</a:t>
            </a:r>
            <a:r>
              <a:rPr kumimoji="0" lang="en-US" altLang="ko-KR" sz="1600" b="1" dirty="0" smtClean="0">
                <a:latin typeface="Times New Roman" pitchFamily="18" charset="0"/>
                <a:ea typeface="굴림" pitchFamily="50" charset="-127"/>
                <a:cs typeface="Times New Roman" pitchFamily="18" charset="0"/>
              </a:rPr>
              <a:t>:</a:t>
            </a:r>
            <a:r>
              <a:rPr lang="en-US" altLang="ko-KR" sz="1600" b="1" dirty="0">
                <a:latin typeface="Times New Roman" pitchFamily="18" charset="0"/>
                <a:ea typeface="굴림" pitchFamily="50" charset="-127"/>
                <a:cs typeface="Times New Roman" pitchFamily="18" charset="0"/>
              </a:rPr>
              <a:t> </a:t>
            </a:r>
            <a:r>
              <a:rPr lang="en-US" altLang="ko-KR" sz="1600" dirty="0" smtClean="0">
                <a:latin typeface="Times New Roman" pitchFamily="18" charset="0"/>
                <a:ea typeface="굴림" pitchFamily="50" charset="-127"/>
                <a:cs typeface="Times New Roman" pitchFamily="18" charset="0"/>
              </a:rPr>
              <a:t>For a discussion on the </a:t>
            </a:r>
            <a:r>
              <a:rPr lang="en-US" altLang="ko-KR" sz="1600" dirty="0" smtClean="0">
                <a:latin typeface="Times New Roman" pitchFamily="18" charset="0"/>
                <a:ea typeface="굴림" pitchFamily="50" charset="-127"/>
                <a:cs typeface="Times New Roman" pitchFamily="18" charset="0"/>
              </a:rPr>
              <a:t>TG procedure for PAC </a:t>
            </a:r>
            <a:r>
              <a:rPr lang="en-US" altLang="ko-KR" sz="1600" dirty="0" smtClean="0">
                <a:latin typeface="Times New Roman" pitchFamily="18" charset="0"/>
                <a:ea typeface="굴림" pitchFamily="50" charset="-127"/>
                <a:cs typeface="Times New Roman" pitchFamily="18" charset="0"/>
              </a:rPr>
              <a:t>framework document</a:t>
            </a:r>
            <a:endParaRPr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Notice:</a:t>
            </a:r>
            <a:r>
              <a:rPr kumimoji="0" lang="en-US" altLang="ko-KR" sz="1600" dirty="0">
                <a:latin typeface="Times New Roman" pitchFamily="18" charset="0"/>
                <a:ea typeface="굴림" pitchFamily="50" charset="-127"/>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latinLnBrk="0">
              <a:defRPr/>
            </a:pPr>
            <a:r>
              <a:rPr kumimoji="0" lang="en-US" altLang="ko-KR" sz="1600" b="1" dirty="0">
                <a:latin typeface="Times New Roman" pitchFamily="18" charset="0"/>
                <a:ea typeface="굴림" pitchFamily="50" charset="-127"/>
                <a:cs typeface="Times New Roman" pitchFamily="18" charset="0"/>
              </a:rPr>
              <a:t>Release:</a:t>
            </a:r>
            <a:r>
              <a:rPr kumimoji="0" lang="en-US" altLang="ko-KR" sz="1600" dirty="0">
                <a:latin typeface="Times New Roman" pitchFamily="18" charset="0"/>
                <a:ea typeface="굴림" pitchFamily="50" charset="-127"/>
                <a:cs typeface="Times New Roman" pitchFamily="18" charset="0"/>
              </a:rPr>
              <a:t> The contributor acknowledges and accepts that this contribution becomes the property of IEEE and may be made publicly available by P802.15.	</a:t>
            </a:r>
          </a:p>
        </p:txBody>
      </p:sp>
      <p:sp>
        <p:nvSpPr>
          <p:cNvPr id="6147"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41" name="Picture 9"/>
          <p:cNvPicPr>
            <a:picLocks noChangeAspect="1" noChangeArrowheads="1"/>
          </p:cNvPicPr>
          <p:nvPr/>
        </p:nvPicPr>
        <p:blipFill>
          <a:blip r:embed="rId2"/>
          <a:srcRect/>
          <a:stretch>
            <a:fillRect/>
          </a:stretch>
        </p:blipFill>
        <p:spPr bwMode="auto">
          <a:xfrm>
            <a:off x="142844" y="571480"/>
            <a:ext cx="4276725" cy="5667375"/>
          </a:xfrm>
          <a:prstGeom prst="rect">
            <a:avLst/>
          </a:prstGeom>
          <a:noFill/>
          <a:ln w="9525">
            <a:noFill/>
            <a:miter lim="800000"/>
            <a:headEnd/>
            <a:tailEnd/>
          </a:ln>
          <a:effectLst/>
        </p:spPr>
      </p:pic>
      <p:sp>
        <p:nvSpPr>
          <p:cNvPr id="9" name="제목 1"/>
          <p:cNvSpPr>
            <a:spLocks noGrp="1"/>
          </p:cNvSpPr>
          <p:nvPr>
            <p:ph type="title"/>
          </p:nvPr>
        </p:nvSpPr>
        <p:spPr>
          <a:xfrm>
            <a:off x="2285984" y="571480"/>
            <a:ext cx="6400816" cy="944562"/>
          </a:xfrm>
        </p:spPr>
        <p:txBody>
          <a:bodyPr>
            <a:normAutofit fontScale="90000"/>
          </a:bodyPr>
          <a:lstStyle/>
          <a:p>
            <a:r>
              <a:rPr lang="en-US" altLang="ko-KR" dirty="0" smtClean="0"/>
              <a:t>Approved TG procedure (May 2012)</a:t>
            </a:r>
            <a:endParaRPr lang="ko-KR" altLang="en-US" dirty="0"/>
          </a:p>
        </p:txBody>
      </p:sp>
      <p:sp>
        <p:nvSpPr>
          <p:cNvPr id="11" name="내용 개체 틀 2"/>
          <p:cNvSpPr>
            <a:spLocks noGrp="1"/>
          </p:cNvSpPr>
          <p:nvPr>
            <p:ph idx="1"/>
          </p:nvPr>
        </p:nvSpPr>
        <p:spPr>
          <a:xfrm>
            <a:off x="3929058" y="1643050"/>
            <a:ext cx="4757742" cy="4486292"/>
          </a:xfrm>
        </p:spPr>
        <p:txBody>
          <a:bodyPr>
            <a:normAutofit lnSpcReduction="10000"/>
          </a:bodyPr>
          <a:lstStyle/>
          <a:p>
            <a:r>
              <a:rPr lang="en-US" altLang="ko-KR" sz="2400" dirty="0" smtClean="0"/>
              <a:t>DCN: 15-12-0264r3</a:t>
            </a:r>
            <a:endParaRPr lang="en-US" altLang="ko-KR" sz="2000" dirty="0" smtClean="0"/>
          </a:p>
          <a:p>
            <a:r>
              <a:rPr lang="en-US" sz="2400" dirty="0" smtClean="0"/>
              <a:t>Three official documents</a:t>
            </a:r>
            <a:endParaRPr lang="en-US" altLang="ko-KR" sz="2000" dirty="0" smtClean="0"/>
          </a:p>
          <a:p>
            <a:pPr lvl="1"/>
            <a:r>
              <a:rPr lang="en-US" altLang="ko-KR" sz="2000" dirty="0" smtClean="0"/>
              <a:t>Technical </a:t>
            </a:r>
            <a:r>
              <a:rPr lang="en-US" altLang="ko-KR" sz="2000" dirty="0" smtClean="0"/>
              <a:t>Guidance Document (TGD)</a:t>
            </a:r>
          </a:p>
          <a:p>
            <a:pPr lvl="1"/>
            <a:r>
              <a:rPr lang="en-US" altLang="ko-KR" sz="2000" dirty="0" smtClean="0"/>
              <a:t>PAC Framework Document (PFD)</a:t>
            </a:r>
          </a:p>
          <a:p>
            <a:pPr lvl="1"/>
            <a:r>
              <a:rPr lang="en-US" altLang="ko-KR" sz="2000" dirty="0" smtClean="0"/>
              <a:t>Draft Specification </a:t>
            </a:r>
          </a:p>
          <a:p>
            <a:r>
              <a:rPr lang="en-US" altLang="ko-KR" sz="2400" dirty="0" smtClean="0"/>
              <a:t>Call for proposal</a:t>
            </a:r>
          </a:p>
          <a:p>
            <a:pPr lvl="1"/>
            <a:r>
              <a:rPr lang="en-US" altLang="ko-KR" sz="2000" dirty="0" smtClean="0"/>
              <a:t>Submission of </a:t>
            </a:r>
            <a:r>
              <a:rPr lang="en-US" altLang="ko-KR" sz="2000" dirty="0" err="1" smtClean="0"/>
              <a:t>ppt&amp;doc</a:t>
            </a:r>
            <a:r>
              <a:rPr lang="en-US" altLang="ko-KR" sz="2000" dirty="0" smtClean="0"/>
              <a:t> file for PFD</a:t>
            </a:r>
          </a:p>
          <a:p>
            <a:pPr lvl="1"/>
            <a:r>
              <a:rPr lang="en-US" altLang="ko-KR" sz="2000" dirty="0" smtClean="0"/>
              <a:t>Based on TGD</a:t>
            </a:r>
          </a:p>
          <a:p>
            <a:r>
              <a:rPr lang="en-US" altLang="ko-KR" sz="2400" dirty="0" smtClean="0"/>
              <a:t>Call for contribution</a:t>
            </a:r>
          </a:p>
          <a:p>
            <a:pPr lvl="1"/>
            <a:r>
              <a:rPr lang="en-US" altLang="ko-KR" sz="2000" dirty="0" smtClean="0"/>
              <a:t>Submission of </a:t>
            </a:r>
            <a:r>
              <a:rPr lang="en-US" altLang="ko-KR" sz="2000" dirty="0" err="1" smtClean="0"/>
              <a:t>ppt&amp;doc</a:t>
            </a:r>
            <a:r>
              <a:rPr lang="en-US" altLang="ko-KR" sz="2000" dirty="0" smtClean="0"/>
              <a:t> file for draft spec </a:t>
            </a:r>
          </a:p>
          <a:p>
            <a:pPr lvl="1"/>
            <a:r>
              <a:rPr lang="en-US" altLang="ko-KR" sz="2000" dirty="0" smtClean="0"/>
              <a:t>Based on </a:t>
            </a:r>
            <a:r>
              <a:rPr lang="en-US" altLang="ko-KR" sz="2000" dirty="0" smtClean="0"/>
              <a:t>PFD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Current Status</a:t>
            </a:r>
            <a:endParaRPr lang="ko-KR" altLang="en-US" dirty="0"/>
          </a:p>
        </p:txBody>
      </p:sp>
      <p:sp>
        <p:nvSpPr>
          <p:cNvPr id="5" name="TextBox 4"/>
          <p:cNvSpPr txBox="1">
            <a:spLocks noChangeArrowheads="1"/>
          </p:cNvSpPr>
          <p:nvPr/>
        </p:nvSpPr>
        <p:spPr bwMode="auto">
          <a:xfrm>
            <a:off x="4405314" y="6038848"/>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4</a:t>
            </a:r>
            <a:endParaRPr kumimoji="0" lang="en-US" altLang="ko-KR" sz="1400" dirty="0">
              <a:latin typeface="Times New Roman" pitchFamily="18" charset="0"/>
              <a:cs typeface="Times New Roman" pitchFamily="18" charset="0"/>
            </a:endParaRPr>
          </a:p>
        </p:txBody>
      </p:sp>
      <p:sp>
        <p:nvSpPr>
          <p:cNvPr id="7" name="내용 개체 틀 2"/>
          <p:cNvSpPr>
            <a:spLocks noGrp="1"/>
          </p:cNvSpPr>
          <p:nvPr>
            <p:ph idx="1"/>
          </p:nvPr>
        </p:nvSpPr>
        <p:spPr>
          <a:xfrm>
            <a:off x="457200" y="1371600"/>
            <a:ext cx="8229600" cy="5029200"/>
          </a:xfrm>
        </p:spPr>
        <p:txBody>
          <a:bodyPr>
            <a:normAutofit/>
          </a:bodyPr>
          <a:lstStyle/>
          <a:p>
            <a:pPr>
              <a:buNone/>
            </a:pPr>
            <a:endParaRPr lang="en-US" sz="2400" dirty="0" smtClean="0"/>
          </a:p>
        </p:txBody>
      </p:sp>
      <p:pic>
        <p:nvPicPr>
          <p:cNvPr id="41991" name="Picture 7" descr="https://www.paypalobjects.com/webstatic/emea/emea-step-by-step-arrows.png"/>
          <p:cNvPicPr>
            <a:picLocks noChangeAspect="1" noChangeArrowheads="1"/>
          </p:cNvPicPr>
          <p:nvPr/>
        </p:nvPicPr>
        <p:blipFill>
          <a:blip r:embed="rId2"/>
          <a:srcRect/>
          <a:stretch>
            <a:fillRect/>
          </a:stretch>
        </p:blipFill>
        <p:spPr bwMode="auto">
          <a:xfrm>
            <a:off x="2500298" y="1928802"/>
            <a:ext cx="4629150" cy="3305175"/>
          </a:xfrm>
          <a:prstGeom prst="rect">
            <a:avLst/>
          </a:prstGeom>
          <a:noFill/>
        </p:spPr>
      </p:pic>
      <p:sp>
        <p:nvSpPr>
          <p:cNvPr id="9" name="오른쪽 화살표 8"/>
          <p:cNvSpPr/>
          <p:nvPr/>
        </p:nvSpPr>
        <p:spPr>
          <a:xfrm rot="18479304">
            <a:off x="2164526" y="3039339"/>
            <a:ext cx="1000132" cy="360992"/>
          </a:xfrm>
          <a:prstGeom prst="rightArrow">
            <a:avLst/>
          </a:prstGeom>
          <a:solidFill>
            <a:schemeClr val="tx1">
              <a:alpha val="3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 name="TextBox 10"/>
          <p:cNvSpPr txBox="1"/>
          <p:nvPr/>
        </p:nvSpPr>
        <p:spPr>
          <a:xfrm>
            <a:off x="1142976" y="3929066"/>
            <a:ext cx="2214578" cy="1200329"/>
          </a:xfrm>
          <a:prstGeom prst="rect">
            <a:avLst/>
          </a:prstGeom>
          <a:noFill/>
        </p:spPr>
        <p:txBody>
          <a:bodyPr wrap="square" rtlCol="0">
            <a:spAutoFit/>
          </a:bodyPr>
          <a:lstStyle/>
          <a:p>
            <a:r>
              <a:rPr lang="en-US" altLang="ko-KR" sz="3600" dirty="0" smtClean="0"/>
              <a:t>We are still here !!</a:t>
            </a:r>
            <a:endParaRPr lang="ko-KR" altLang="en-US"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TGD to PFD</a:t>
            </a:r>
            <a:endParaRPr lang="ko-KR" altLang="en-US" dirty="0"/>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4</a:t>
            </a:r>
            <a:endParaRPr kumimoji="0" lang="en-US" altLang="ko-KR" sz="1400" dirty="0">
              <a:latin typeface="Times New Roman" pitchFamily="18" charset="0"/>
              <a:cs typeface="Times New Roman" pitchFamily="18" charset="0"/>
            </a:endParaRPr>
          </a:p>
        </p:txBody>
      </p:sp>
      <p:sp>
        <p:nvSpPr>
          <p:cNvPr id="7" name="내용 개체 틀 2"/>
          <p:cNvSpPr>
            <a:spLocks noGrp="1"/>
          </p:cNvSpPr>
          <p:nvPr>
            <p:ph idx="1"/>
          </p:nvPr>
        </p:nvSpPr>
        <p:spPr>
          <a:xfrm>
            <a:off x="457200" y="1371600"/>
            <a:ext cx="8229600" cy="5029200"/>
          </a:xfrm>
        </p:spPr>
        <p:txBody>
          <a:bodyPr>
            <a:normAutofit/>
          </a:bodyPr>
          <a:lstStyle/>
          <a:p>
            <a:r>
              <a:rPr lang="en-US" altLang="ko-KR" sz="2400" dirty="0" smtClean="0"/>
              <a:t>We had four meetings for TGD (July `12 ~ Jan. `13)</a:t>
            </a:r>
          </a:p>
          <a:p>
            <a:r>
              <a:rPr lang="en-US" altLang="ko-KR" sz="2400" dirty="0" smtClean="0"/>
              <a:t>Now it is time to finalize TGD and move to PFD</a:t>
            </a:r>
          </a:p>
          <a:p>
            <a:pPr lvl="1"/>
            <a:r>
              <a:rPr lang="en-US" altLang="ko-KR" sz="2000" dirty="0" smtClean="0"/>
              <a:t>We can update TGD after first finalization if we need to change</a:t>
            </a:r>
          </a:p>
          <a:p>
            <a:r>
              <a:rPr lang="en-US" altLang="ko-KR" sz="2400" dirty="0" smtClean="0"/>
              <a:t>In order to save time, we should discuss some issues before the PFD working</a:t>
            </a:r>
          </a:p>
          <a:p>
            <a:pPr lvl="1"/>
            <a:r>
              <a:rPr lang="en-US" altLang="ko-KR" sz="2000" dirty="0" smtClean="0"/>
              <a:t>Call for Proposal</a:t>
            </a:r>
          </a:p>
          <a:p>
            <a:pPr lvl="1"/>
            <a:r>
              <a:rPr lang="en-US" altLang="ko-KR" sz="2000" dirty="0" smtClean="0"/>
              <a:t>Minimum technical </a:t>
            </a:r>
            <a:r>
              <a:rPr lang="en-US" altLang="ko-KR" sz="2000" dirty="0" smtClean="0"/>
              <a:t>depth </a:t>
            </a:r>
            <a:r>
              <a:rPr lang="en-US" altLang="ko-KR" sz="2000" dirty="0" smtClean="0"/>
              <a:t>of PFD/proposal</a:t>
            </a:r>
            <a:endParaRPr lang="en-US" altLang="ko-KR" sz="2000" dirty="0" smtClean="0"/>
          </a:p>
          <a:p>
            <a:pPr lvl="1"/>
            <a:r>
              <a:rPr lang="en-US" altLang="ko-KR" sz="2000" dirty="0" smtClean="0"/>
              <a:t>Determining specific value in PFD/proposal</a:t>
            </a:r>
          </a:p>
          <a:p>
            <a:pPr lvl="1"/>
            <a:r>
              <a:rPr lang="en-US" altLang="ko-KR" sz="2000" dirty="0" smtClean="0"/>
              <a:t>Proposal selection criteria</a:t>
            </a:r>
          </a:p>
          <a:p>
            <a:pPr lvl="1"/>
            <a:endParaRPr lang="en-US" altLang="ko-KR" sz="20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제목 1"/>
          <p:cNvSpPr>
            <a:spLocks noGrp="1"/>
          </p:cNvSpPr>
          <p:nvPr>
            <p:ph type="title"/>
          </p:nvPr>
        </p:nvSpPr>
        <p:spPr>
          <a:xfrm>
            <a:off x="457200" y="457200"/>
            <a:ext cx="8229600" cy="1471602"/>
          </a:xfrm>
        </p:spPr>
        <p:txBody>
          <a:bodyPr>
            <a:normAutofit/>
          </a:bodyPr>
          <a:lstStyle/>
          <a:p>
            <a:r>
              <a:rPr lang="en-US" sz="4000" dirty="0" smtClean="0"/>
              <a:t>Official </a:t>
            </a:r>
            <a:r>
              <a:rPr lang="en-US" sz="4000" dirty="0" smtClean="0"/>
              <a:t>documents (example from DCN: 264r3)</a:t>
            </a:r>
            <a:endParaRPr lang="ko-KR" altLang="en-US" dirty="0"/>
          </a:p>
        </p:txBody>
      </p:sp>
      <p:sp>
        <p:nvSpPr>
          <p:cNvPr id="6" name="내용 개체 틀 2"/>
          <p:cNvSpPr>
            <a:spLocks noGrp="1"/>
          </p:cNvSpPr>
          <p:nvPr>
            <p:ph idx="1"/>
          </p:nvPr>
        </p:nvSpPr>
        <p:spPr>
          <a:xfrm>
            <a:off x="457200" y="2000240"/>
            <a:ext cx="8229600" cy="4400560"/>
          </a:xfrm>
        </p:spPr>
        <p:txBody>
          <a:bodyPr>
            <a:normAutofit/>
          </a:bodyPr>
          <a:lstStyle/>
          <a:p>
            <a:r>
              <a:rPr lang="en-US" sz="2400" i="1" dirty="0" smtClean="0"/>
              <a:t>Technical Guidance Document (TGD)</a:t>
            </a:r>
          </a:p>
          <a:p>
            <a:pPr lvl="1"/>
            <a:r>
              <a:rPr lang="en-GB" sz="2000" dirty="0" smtClean="0"/>
              <a:t>Ex) Data rate: Typically &lt;10Mbps, Up to 20Mbps</a:t>
            </a:r>
          </a:p>
          <a:p>
            <a:pPr lvl="1"/>
            <a:r>
              <a:rPr lang="en-GB" sz="2000" dirty="0" smtClean="0"/>
              <a:t>Ex) </a:t>
            </a:r>
            <a:r>
              <a:rPr lang="en-US" altLang="ko-KR" sz="2000" dirty="0" smtClean="0"/>
              <a:t>PAC features include relative positioning</a:t>
            </a:r>
            <a:endParaRPr lang="en-US" sz="2000" dirty="0" smtClean="0"/>
          </a:p>
          <a:p>
            <a:r>
              <a:rPr lang="en-US" sz="2400" i="1" dirty="0" smtClean="0"/>
              <a:t>PAC Framework Document (PFD)</a:t>
            </a:r>
          </a:p>
          <a:p>
            <a:pPr lvl="1"/>
            <a:r>
              <a:rPr lang="en-US" sz="2000" dirty="0" smtClean="0"/>
              <a:t>Ex) Supported data rate: 1 Mbps(optional), 5Mbps, 10Mbps, 20Mbps(optional)</a:t>
            </a:r>
          </a:p>
          <a:p>
            <a:pPr lvl="1"/>
            <a:r>
              <a:rPr lang="en-US" sz="2000" dirty="0" smtClean="0"/>
              <a:t>Ex) Resolution of relative positioning:  1m (optional), 10m</a:t>
            </a:r>
          </a:p>
          <a:p>
            <a:r>
              <a:rPr lang="en-US" sz="2400" i="1" dirty="0" smtClean="0"/>
              <a:t>Draft Specification </a:t>
            </a:r>
          </a:p>
          <a:p>
            <a:pPr lvl="1"/>
            <a:r>
              <a:rPr lang="en-US" altLang="ko-KR" sz="2000" dirty="0" smtClean="0"/>
              <a:t>Ex) Bandwidth, MCS, etc.</a:t>
            </a:r>
          </a:p>
          <a:p>
            <a:pPr lvl="1"/>
            <a:r>
              <a:rPr lang="en-US" altLang="ko-KR" sz="2000" dirty="0" smtClean="0"/>
              <a:t>Ex) Frame structure/Signaling for </a:t>
            </a:r>
            <a:r>
              <a:rPr lang="en-US" sz="2000" dirty="0" smtClean="0"/>
              <a:t>relative positioning, </a:t>
            </a:r>
            <a:endParaRPr lang="en-US" altLang="ko-KR"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제목 1"/>
          <p:cNvSpPr>
            <a:spLocks noGrp="1"/>
          </p:cNvSpPr>
          <p:nvPr>
            <p:ph type="title"/>
          </p:nvPr>
        </p:nvSpPr>
        <p:spPr>
          <a:xfrm>
            <a:off x="0" y="357166"/>
            <a:ext cx="8686800" cy="944562"/>
          </a:xfrm>
        </p:spPr>
        <p:txBody>
          <a:bodyPr>
            <a:normAutofit/>
          </a:bodyPr>
          <a:lstStyle/>
          <a:p>
            <a:r>
              <a:rPr lang="en-US" altLang="ko-KR" sz="4000" dirty="0" smtClean="0">
                <a:latin typeface="Times New Roman" pitchFamily="18" charset="0"/>
                <a:ea typeface="굴림" pitchFamily="50" charset="-127"/>
                <a:cs typeface="Times New Roman" pitchFamily="18" charset="0"/>
              </a:rPr>
              <a:t>Proposed procedure </a:t>
            </a:r>
            <a:r>
              <a:rPr lang="en-US" altLang="ko-KR" sz="4000" dirty="0" smtClean="0">
                <a:latin typeface="Times New Roman" pitchFamily="18" charset="0"/>
                <a:ea typeface="굴림" pitchFamily="50" charset="-127"/>
                <a:cs typeface="Times New Roman" pitchFamily="18" charset="0"/>
              </a:rPr>
              <a:t>for </a:t>
            </a:r>
            <a:r>
              <a:rPr lang="en-US" altLang="ko-KR" sz="4000" dirty="0" smtClean="0">
                <a:latin typeface="Times New Roman" pitchFamily="18" charset="0"/>
                <a:ea typeface="굴림" pitchFamily="50" charset="-127"/>
                <a:cs typeface="Times New Roman" pitchFamily="18" charset="0"/>
              </a:rPr>
              <a:t>PFD</a:t>
            </a:r>
            <a:endParaRPr lang="ko-KR" altLang="en-US" dirty="0"/>
          </a:p>
        </p:txBody>
      </p:sp>
      <p:sp>
        <p:nvSpPr>
          <p:cNvPr id="11" name="내용 개체 틀 2"/>
          <p:cNvSpPr>
            <a:spLocks noGrp="1"/>
          </p:cNvSpPr>
          <p:nvPr>
            <p:ph idx="1"/>
          </p:nvPr>
        </p:nvSpPr>
        <p:spPr>
          <a:xfrm>
            <a:off x="4572000" y="1643050"/>
            <a:ext cx="4400552" cy="4486292"/>
          </a:xfrm>
        </p:spPr>
        <p:txBody>
          <a:bodyPr>
            <a:normAutofit/>
          </a:bodyPr>
          <a:lstStyle/>
          <a:p>
            <a:r>
              <a:rPr lang="en-US" altLang="ko-KR" sz="2000" dirty="0" smtClean="0"/>
              <a:t>January meeting</a:t>
            </a:r>
          </a:p>
          <a:p>
            <a:pPr lvl="1"/>
            <a:r>
              <a:rPr lang="en-US" altLang="ko-KR" sz="1600" dirty="0" smtClean="0"/>
              <a:t>Finalization of TGD</a:t>
            </a:r>
          </a:p>
          <a:p>
            <a:pPr lvl="1"/>
            <a:r>
              <a:rPr lang="en-US" altLang="ko-KR" sz="1600" dirty="0" smtClean="0"/>
              <a:t>Call for Proposal</a:t>
            </a:r>
          </a:p>
          <a:p>
            <a:r>
              <a:rPr lang="en-US" altLang="ko-KR" sz="2000" dirty="0" smtClean="0"/>
              <a:t>March meeting</a:t>
            </a:r>
          </a:p>
          <a:p>
            <a:pPr lvl="1"/>
            <a:r>
              <a:rPr lang="en-US" altLang="ko-KR" sz="1600" dirty="0" smtClean="0"/>
              <a:t>Selection Criteria discussion</a:t>
            </a:r>
          </a:p>
          <a:p>
            <a:r>
              <a:rPr lang="en-US" altLang="ko-KR" sz="2000" dirty="0" smtClean="0"/>
              <a:t>One week before May meeting</a:t>
            </a:r>
          </a:p>
          <a:p>
            <a:pPr lvl="1"/>
            <a:r>
              <a:rPr lang="en-US" altLang="ko-KR" sz="1600" dirty="0" smtClean="0"/>
              <a:t>Submission deadline</a:t>
            </a:r>
          </a:p>
          <a:p>
            <a:r>
              <a:rPr lang="en-US" altLang="ko-KR" sz="2000" dirty="0" smtClean="0"/>
              <a:t>May/July meeting</a:t>
            </a:r>
          </a:p>
          <a:p>
            <a:pPr lvl="1"/>
            <a:r>
              <a:rPr lang="en-US" altLang="ko-KR" sz="1600" dirty="0" smtClean="0"/>
              <a:t>Proposal presentation</a:t>
            </a:r>
          </a:p>
          <a:p>
            <a:pPr lvl="1"/>
            <a:r>
              <a:rPr lang="en-US" altLang="ko-KR" sz="1600" dirty="0" smtClean="0"/>
              <a:t>Proposal evaluation</a:t>
            </a:r>
          </a:p>
          <a:p>
            <a:r>
              <a:rPr lang="en-US" altLang="ko-KR" sz="2000" dirty="0" smtClean="0"/>
              <a:t>September meeting</a:t>
            </a:r>
          </a:p>
          <a:p>
            <a:pPr lvl="1"/>
            <a:r>
              <a:rPr lang="en-US" altLang="ko-KR" sz="1600" dirty="0" smtClean="0"/>
              <a:t>PFD work</a:t>
            </a:r>
            <a:endParaRPr lang="en-US" altLang="ko-KR" sz="1600" dirty="0" smtClean="0"/>
          </a:p>
        </p:txBody>
      </p:sp>
      <p:pic>
        <p:nvPicPr>
          <p:cNvPr id="84994" name="Picture 2"/>
          <p:cNvPicPr>
            <a:picLocks noChangeAspect="1" noChangeArrowheads="1"/>
          </p:cNvPicPr>
          <p:nvPr/>
        </p:nvPicPr>
        <p:blipFill>
          <a:blip r:embed="rId2"/>
          <a:srcRect/>
          <a:stretch>
            <a:fillRect/>
          </a:stretch>
        </p:blipFill>
        <p:spPr bwMode="auto">
          <a:xfrm>
            <a:off x="428596" y="1285860"/>
            <a:ext cx="3829050" cy="49149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 (Tentative)</a:t>
            </a:r>
            <a:endParaRPr lang="ko-KR" altLang="en-US" dirty="0"/>
          </a:p>
        </p:txBody>
      </p:sp>
      <p:sp>
        <p:nvSpPr>
          <p:cNvPr id="3" name="내용 개체 틀 2"/>
          <p:cNvSpPr>
            <a:spLocks noGrp="1"/>
          </p:cNvSpPr>
          <p:nvPr>
            <p:ph idx="1"/>
          </p:nvPr>
        </p:nvSpPr>
        <p:spPr>
          <a:xfrm>
            <a:off x="457200" y="1371600"/>
            <a:ext cx="8229600" cy="4700606"/>
          </a:xfrm>
        </p:spPr>
        <p:txBody>
          <a:bodyPr>
            <a:normAutofit/>
          </a:bodyPr>
          <a:lstStyle/>
          <a:p>
            <a:r>
              <a:rPr lang="en-US" altLang="ko-KR" sz="2000" dirty="0" smtClean="0">
                <a:solidFill>
                  <a:srgbClr val="FF0000"/>
                </a:solidFill>
              </a:rPr>
              <a:t>TG formation						Mar 12</a:t>
            </a:r>
          </a:p>
          <a:p>
            <a:r>
              <a:rPr lang="en-US" altLang="ko-KR" sz="2000" dirty="0" smtClean="0">
                <a:solidFill>
                  <a:srgbClr val="FF0000"/>
                </a:solidFill>
              </a:rPr>
              <a:t>Call for Application					April 12</a:t>
            </a:r>
          </a:p>
          <a:p>
            <a:r>
              <a:rPr lang="en-US" altLang="ko-KR" sz="2000" dirty="0" smtClean="0">
                <a:solidFill>
                  <a:srgbClr val="FF0000"/>
                </a:solidFill>
              </a:rPr>
              <a:t>Application presentation				May 12</a:t>
            </a:r>
          </a:p>
          <a:p>
            <a:r>
              <a:rPr lang="en-US" altLang="ko-KR" sz="2000" dirty="0" smtClean="0"/>
              <a:t>TGD approval/Call for proposal				</a:t>
            </a:r>
            <a:r>
              <a:rPr lang="en-US" altLang="ko-KR" sz="2000" dirty="0" smtClean="0"/>
              <a:t>Jan 13</a:t>
            </a:r>
            <a:endParaRPr lang="en-US" altLang="ko-KR" sz="2000" dirty="0" smtClean="0"/>
          </a:p>
          <a:p>
            <a:r>
              <a:rPr lang="en-US" altLang="ko-KR" sz="2000" dirty="0" smtClean="0"/>
              <a:t>Selection Criteria					Mar 13</a:t>
            </a:r>
          </a:p>
          <a:p>
            <a:r>
              <a:rPr lang="en-US" altLang="ko-KR" sz="2000" dirty="0" smtClean="0"/>
              <a:t>Proposal </a:t>
            </a:r>
            <a:r>
              <a:rPr lang="en-US" altLang="ko-KR" sz="2000" dirty="0" smtClean="0"/>
              <a:t>presentation			</a:t>
            </a:r>
            <a:r>
              <a:rPr lang="en-US" altLang="ko-KR" sz="2000" dirty="0" smtClean="0"/>
              <a:t>		July 13</a:t>
            </a:r>
            <a:endParaRPr lang="en-US" altLang="ko-KR" sz="2000" dirty="0" smtClean="0"/>
          </a:p>
          <a:p>
            <a:r>
              <a:rPr lang="en-US" altLang="ko-KR" sz="2000" dirty="0" smtClean="0"/>
              <a:t>PAC </a:t>
            </a:r>
            <a:r>
              <a:rPr lang="en-US" altLang="ko-KR" sz="2000" dirty="0" smtClean="0"/>
              <a:t>Framework Document/Call for contribution		</a:t>
            </a:r>
            <a:r>
              <a:rPr lang="en-US" altLang="ko-KR" sz="2000" dirty="0" smtClean="0"/>
              <a:t>Mar 14</a:t>
            </a:r>
            <a:endParaRPr lang="en-US" altLang="ko-KR" sz="2000" dirty="0" smtClean="0"/>
          </a:p>
          <a:p>
            <a:r>
              <a:rPr lang="en-US" altLang="ko-KR" sz="2000" dirty="0" smtClean="0"/>
              <a:t>Contribution presentation				</a:t>
            </a:r>
            <a:r>
              <a:rPr lang="en-US" altLang="ko-KR" sz="2000" dirty="0" smtClean="0"/>
              <a:t>July 14</a:t>
            </a:r>
            <a:endParaRPr lang="en-US" altLang="ko-KR" sz="2000" dirty="0" smtClean="0"/>
          </a:p>
          <a:p>
            <a:r>
              <a:rPr lang="en-US" altLang="ko-KR" sz="2000" dirty="0" smtClean="0"/>
              <a:t>Draft spec (P802.15.8 D1.0) complete/First Letter Ballot	</a:t>
            </a:r>
            <a:r>
              <a:rPr lang="en-US" altLang="ko-KR" sz="2000" dirty="0" smtClean="0"/>
              <a:t>Jan 15</a:t>
            </a:r>
            <a:endParaRPr lang="en-US" altLang="ko-KR" sz="2000" dirty="0" smtClean="0"/>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5</a:t>
            </a:r>
            <a:endParaRPr kumimoji="0" lang="en-US" altLang="ko-KR"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a:xfrm>
            <a:off x="457200" y="1371600"/>
            <a:ext cx="8229600" cy="5029200"/>
          </a:xfrm>
        </p:spPr>
        <p:txBody>
          <a:bodyPr>
            <a:normAutofit/>
          </a:bodyPr>
          <a:lstStyle/>
          <a:p>
            <a:r>
              <a:rPr lang="en-US" altLang="ko-KR" sz="2400" dirty="0" smtClean="0"/>
              <a:t>This contribution proposed the procedure </a:t>
            </a:r>
            <a:r>
              <a:rPr lang="en-US" altLang="ko-KR" sz="2400" dirty="0" smtClean="0"/>
              <a:t>for PAC Framework Document</a:t>
            </a:r>
            <a:endParaRPr lang="en-US" altLang="ko-KR" sz="2400" dirty="0" smtClean="0"/>
          </a:p>
          <a:p>
            <a:r>
              <a:rPr lang="en-US" altLang="ko-KR" sz="2400" dirty="0" smtClean="0"/>
              <a:t>In order to </a:t>
            </a:r>
            <a:r>
              <a:rPr lang="en-US" altLang="ko-KR" sz="2400" dirty="0" smtClean="0"/>
              <a:t>facilitate the PFD, </a:t>
            </a:r>
            <a:r>
              <a:rPr lang="en-US" altLang="ko-KR" sz="2400" dirty="0" smtClean="0"/>
              <a:t>we </a:t>
            </a:r>
            <a:r>
              <a:rPr lang="en-US" altLang="ko-KR" sz="2400" dirty="0" smtClean="0"/>
              <a:t>should </a:t>
            </a:r>
            <a:r>
              <a:rPr lang="en-US" altLang="ko-KR" sz="2400" dirty="0" smtClean="0"/>
              <a:t>discuss </a:t>
            </a:r>
            <a:r>
              <a:rPr lang="en-US" altLang="ko-KR" sz="2400" dirty="0" smtClean="0"/>
              <a:t>some issues before the PFD working</a:t>
            </a:r>
          </a:p>
          <a:p>
            <a:pPr lvl="1"/>
            <a:r>
              <a:rPr lang="en-US" altLang="ko-KR" sz="2000" dirty="0" smtClean="0"/>
              <a:t>Call for Proposal</a:t>
            </a:r>
          </a:p>
          <a:p>
            <a:pPr lvl="1"/>
            <a:r>
              <a:rPr lang="en-US" altLang="ko-KR" sz="2000" dirty="0" smtClean="0"/>
              <a:t>Minimum technical depth of PFD/proposal</a:t>
            </a:r>
          </a:p>
          <a:p>
            <a:pPr lvl="1"/>
            <a:r>
              <a:rPr lang="en-US" altLang="ko-KR" sz="2000" dirty="0" smtClean="0"/>
              <a:t>Determining specific value in PFD/proposal</a:t>
            </a:r>
          </a:p>
          <a:p>
            <a:pPr lvl="1"/>
            <a:r>
              <a:rPr lang="en-US" altLang="ko-KR" sz="2000" dirty="0" smtClean="0"/>
              <a:t>Proposal selection criteria</a:t>
            </a:r>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6</a:t>
            </a:r>
            <a:endParaRPr kumimoji="0" lang="en-US" altLang="ko-KR"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a:t>
            </a:r>
            <a:endParaRPr lang="ko-KR" altLang="en-US" dirty="0"/>
          </a:p>
        </p:txBody>
      </p:sp>
      <p:sp>
        <p:nvSpPr>
          <p:cNvPr id="3" name="내용 개체 틀 2"/>
          <p:cNvSpPr>
            <a:spLocks noGrp="1"/>
          </p:cNvSpPr>
          <p:nvPr>
            <p:ph idx="1"/>
          </p:nvPr>
        </p:nvSpPr>
        <p:spPr>
          <a:xfrm>
            <a:off x="457200" y="1371600"/>
            <a:ext cx="8229600" cy="5029200"/>
          </a:xfrm>
        </p:spPr>
        <p:txBody>
          <a:bodyPr>
            <a:normAutofit/>
          </a:bodyPr>
          <a:lstStyle/>
          <a:p>
            <a:r>
              <a:rPr lang="en-US" sz="2400" dirty="0" smtClean="0"/>
              <a:t>Request that TG8 adopt the </a:t>
            </a:r>
            <a:r>
              <a:rPr lang="en-US" sz="2400" dirty="0" smtClean="0"/>
              <a:t>PFD procedure </a:t>
            </a:r>
            <a:r>
              <a:rPr lang="en-US" sz="2400" dirty="0" smtClean="0"/>
              <a:t>presented in </a:t>
            </a:r>
            <a:r>
              <a:rPr lang="en-US" sz="2400" dirty="0" smtClean="0"/>
              <a:t>DCN46r0 </a:t>
            </a:r>
            <a:endParaRPr lang="en-US" sz="2400" dirty="0" smtClean="0"/>
          </a:p>
          <a:p>
            <a:pPr lvl="1"/>
            <a:r>
              <a:rPr lang="en-US" sz="2000" dirty="0" smtClean="0"/>
              <a:t>Moved </a:t>
            </a:r>
            <a:r>
              <a:rPr lang="en-US" sz="2000" dirty="0" smtClean="0"/>
              <a:t>by</a:t>
            </a:r>
            <a:endParaRPr lang="en-US" sz="2000" dirty="0" smtClean="0"/>
          </a:p>
          <a:p>
            <a:pPr lvl="1"/>
            <a:r>
              <a:rPr lang="en-US" sz="2000" dirty="0" smtClean="0"/>
              <a:t>Seconded </a:t>
            </a:r>
            <a:r>
              <a:rPr lang="en-US" sz="2000" dirty="0" smtClean="0"/>
              <a:t>by</a:t>
            </a:r>
            <a:endParaRPr lang="en-US" sz="2000" dirty="0" smtClean="0"/>
          </a:p>
          <a:p>
            <a:pPr lvl="1"/>
            <a:endParaRPr lang="en-US" sz="2000" dirty="0" smtClean="0"/>
          </a:p>
          <a:p>
            <a:pPr lvl="1"/>
            <a:r>
              <a:rPr lang="en-US" sz="2000" dirty="0" smtClean="0"/>
              <a:t>Yes: </a:t>
            </a:r>
            <a:r>
              <a:rPr lang="en-US" sz="2000" dirty="0" smtClean="0"/>
              <a:t>, </a:t>
            </a:r>
            <a:r>
              <a:rPr lang="en-US" sz="2000" dirty="0" smtClean="0"/>
              <a:t>No</a:t>
            </a:r>
            <a:r>
              <a:rPr lang="en-US" sz="2000" dirty="0" smtClean="0"/>
              <a:t>: , </a:t>
            </a:r>
            <a:r>
              <a:rPr lang="en-US" sz="2000" dirty="0" smtClean="0"/>
              <a:t>Abstain</a:t>
            </a:r>
            <a:r>
              <a:rPr lang="en-US" sz="2000" dirty="0" smtClean="0"/>
              <a:t>:</a:t>
            </a:r>
            <a:endParaRPr lang="en-US" sz="2000" dirty="0" smtClean="0"/>
          </a:p>
          <a:p>
            <a:pPr lvl="1"/>
            <a:r>
              <a:rPr lang="en-US" sz="2000" dirty="0" smtClean="0"/>
              <a:t>Motion </a:t>
            </a:r>
            <a:r>
              <a:rPr lang="en-US" sz="2000" dirty="0" smtClean="0"/>
              <a:t>passed/failed</a:t>
            </a:r>
            <a:endParaRPr lang="en-US" sz="2000" dirty="0" smtClean="0"/>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9</a:t>
            </a:r>
            <a:endParaRPr kumimoji="0" lang="en-US" altLang="ko-KR"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167524</TotalTime>
  <Words>365</Words>
  <Application>Microsoft Office PowerPoint</Application>
  <PresentationFormat>화면 슬라이드 쇼(4:3)</PresentationFormat>
  <Paragraphs>90</Paragraphs>
  <Slides>9</Slides>
  <Notes>1</Notes>
  <HiddenSlides>0</HiddenSlides>
  <MMClips>0</MMClips>
  <ScaleCrop>false</ScaleCrop>
  <HeadingPairs>
    <vt:vector size="4" baseType="variant">
      <vt:variant>
        <vt:lpstr>테마</vt:lpstr>
      </vt:variant>
      <vt:variant>
        <vt:i4>2</vt:i4>
      </vt:variant>
      <vt:variant>
        <vt:lpstr>슬라이드 제목</vt:lpstr>
      </vt:variant>
      <vt:variant>
        <vt:i4>9</vt:i4>
      </vt:variant>
    </vt:vector>
  </HeadingPairs>
  <TitlesOfParts>
    <vt:vector size="11" baseType="lpstr">
      <vt:lpstr>Office Theme</vt:lpstr>
      <vt:lpstr>Custom Design</vt:lpstr>
      <vt:lpstr>슬라이드 1</vt:lpstr>
      <vt:lpstr>Approved TG procedure (May 2012)</vt:lpstr>
      <vt:lpstr>Current Status</vt:lpstr>
      <vt:lpstr>TGD to PFD</vt:lpstr>
      <vt:lpstr>Official documents (example from DCN: 264r3)</vt:lpstr>
      <vt:lpstr>Proposed procedure for PFD</vt:lpstr>
      <vt:lpstr>Timeline (Tentative)</vt:lpstr>
      <vt:lpstr>Conclusion</vt:lpstr>
      <vt:lpstr>Motion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resolutions for 15.7 May 2010 meeting</dc:title>
  <dc:creator>Soo-Young Chang</dc:creator>
  <cp:lastModifiedBy>Suhwook Kim</cp:lastModifiedBy>
  <cp:revision>2251</cp:revision>
  <dcterms:created xsi:type="dcterms:W3CDTF">2010-05-03T18:32:55Z</dcterms:created>
  <dcterms:modified xsi:type="dcterms:W3CDTF">2013-01-15T13:53:13Z</dcterms:modified>
</cp:coreProperties>
</file>