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9" r:id="rId4"/>
    <p:sldId id="260" r:id="rId5"/>
    <p:sldId id="262" r:id="rId6"/>
    <p:sldId id="263" r:id="rId7"/>
    <p:sldId id="261"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57" autoAdjust="0"/>
    <p:restoredTop sz="86453" autoAdjust="0"/>
  </p:normalViewPr>
  <p:slideViewPr>
    <p:cSldViewPr showGuides="1">
      <p:cViewPr>
        <p:scale>
          <a:sx n="70" d="100"/>
          <a:sy n="70" d="100"/>
        </p:scale>
        <p:origin x="-72" y="-78"/>
      </p:cViewPr>
      <p:guideLst>
        <p:guide orient="horz" pos="2160"/>
        <p:guide pos="2880"/>
      </p:guideLst>
    </p:cSldViewPr>
  </p:slideViewPr>
  <p:outlineViewPr>
    <p:cViewPr>
      <p:scale>
        <a:sx n="33" d="100"/>
        <a:sy n="33" d="100"/>
      </p:scale>
      <p:origin x="0" y="2100"/>
    </p:cViewPr>
  </p:outlineViewPr>
  <p:notesTextViewPr>
    <p:cViewPr>
      <p:scale>
        <a:sx n="1" d="1"/>
        <a:sy n="1" d="1"/>
      </p:scale>
      <p:origin x="0" y="0"/>
    </p:cViewPr>
  </p:notesTextViewPr>
  <p:notesViewPr>
    <p:cSldViewPr>
      <p:cViewPr varScale="1">
        <p:scale>
          <a:sx n="61" d="100"/>
          <a:sy n="61" d="100"/>
        </p:scale>
        <p:origin x="-2058" y="-7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AEA2C9-9059-4A76-87DC-91066FBCDDEF}" type="datetimeFigureOut">
              <a:rPr kumimoji="1" lang="ja-JP" altLang="en-US" smtClean="0"/>
              <a:t>2013/1/15</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BDA014-7703-495F-9904-70CB2CEA9577}" type="slidenum">
              <a:rPr kumimoji="1" lang="ja-JP" altLang="en-US" smtClean="0"/>
              <a:t>‹#›</a:t>
            </a:fld>
            <a:endParaRPr kumimoji="1" lang="ja-JP" altLang="en-US"/>
          </a:p>
        </p:txBody>
      </p:sp>
    </p:spTree>
    <p:extLst>
      <p:ext uri="{BB962C8B-B14F-4D97-AF65-F5344CB8AC3E}">
        <p14:creationId xmlns:p14="http://schemas.microsoft.com/office/powerpoint/2010/main" val="29603790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5BDA014-7703-495F-9904-70CB2CEA9577}" type="slidenum">
              <a:rPr kumimoji="1" lang="ja-JP" altLang="en-US" smtClean="0"/>
              <a:t>1</a:t>
            </a:fld>
            <a:endParaRPr kumimoji="1" lang="ja-JP" altLang="en-US"/>
          </a:p>
        </p:txBody>
      </p:sp>
    </p:spTree>
    <p:extLst>
      <p:ext uri="{BB962C8B-B14F-4D97-AF65-F5344CB8AC3E}">
        <p14:creationId xmlns:p14="http://schemas.microsoft.com/office/powerpoint/2010/main" val="139465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68335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77382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342345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680066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6012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18353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8" name="Rectangle 5"/>
          <p:cNvSpPr>
            <a:spLocks noGrp="1" noChangeArrowheads="1"/>
          </p:cNvSpPr>
          <p:nvPr>
            <p:ph type="ftr" sz="quarter" idx="11"/>
          </p:nvPr>
        </p:nvSpPr>
        <p:spPr>
          <a:ln/>
        </p:spPr>
        <p:txBody>
          <a:bodyPr/>
          <a:lstStyle>
            <a:lvl1pPr>
              <a:defRPr/>
            </a:lvl1pPr>
          </a:lstStyle>
          <a:p>
            <a:endParaRPr kumimoji="1" lang="ja-JP" altLang="en-US"/>
          </a:p>
        </p:txBody>
      </p:sp>
      <p:sp>
        <p:nvSpPr>
          <p:cNvPr id="9"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26430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4" name="Rectangle 5"/>
          <p:cNvSpPr>
            <a:spLocks noGrp="1" noChangeArrowheads="1"/>
          </p:cNvSpPr>
          <p:nvPr>
            <p:ph type="ftr" sz="quarter" idx="11"/>
          </p:nvPr>
        </p:nvSpPr>
        <p:spPr>
          <a:ln/>
        </p:spPr>
        <p:txBody>
          <a:bodyPr/>
          <a:lstStyle>
            <a:lvl1pPr>
              <a:defRPr/>
            </a:lvl1pPr>
          </a:lstStyle>
          <a:p>
            <a:endParaRPr kumimoji="1" lang="ja-JP" altLang="en-US"/>
          </a:p>
        </p:txBody>
      </p:sp>
      <p:sp>
        <p:nvSpPr>
          <p:cNvPr id="5"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429244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3" name="Rectangle 5"/>
          <p:cNvSpPr>
            <a:spLocks noGrp="1" noChangeArrowheads="1"/>
          </p:cNvSpPr>
          <p:nvPr>
            <p:ph type="ftr" sz="quarter" idx="11"/>
          </p:nvPr>
        </p:nvSpPr>
        <p:spPr>
          <a:ln/>
        </p:spPr>
        <p:txBody>
          <a:bodyPr/>
          <a:lstStyle>
            <a:lvl1pPr>
              <a:defRPr/>
            </a:lvl1pPr>
          </a:lstStyle>
          <a:p>
            <a:endParaRPr kumimoji="1" lang="ja-JP" altLang="en-US"/>
          </a:p>
        </p:txBody>
      </p:sp>
      <p:sp>
        <p:nvSpPr>
          <p:cNvPr id="4"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42400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514316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742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zh-CN"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ea typeface="+mn-ea"/>
              </a:defRPr>
            </a:lvl1pPr>
          </a:lstStyle>
          <a:p>
            <a:fld id="{F6816395-D1EC-4FDD-ADDF-98B43E0294A1}" type="datetimeFigureOut">
              <a:rPr kumimoji="1" lang="ja-JP" altLang="en-US" smtClean="0"/>
              <a:pPr/>
              <a:t>2013/1/15</a:t>
            </a:fld>
            <a:endParaRPr kumimoji="1" lang="ja-JP"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ea typeface="+mn-ea"/>
              </a:defRPr>
            </a:lvl1pPr>
          </a:lstStyle>
          <a:p>
            <a:endParaRPr kumimoji="1" lang="ja-JP"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fld id="{690A14BF-E132-4BDE-B1CB-39223ACD2D34}" type="slidenum">
              <a:rPr kumimoji="1" lang="ja-JP" altLang="en-US" smtClean="0"/>
              <a:pPr/>
              <a:t>‹#›</a:t>
            </a:fld>
            <a:endParaRPr kumimoji="1" lang="ja-JP" alt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t>IEEE </a:t>
            </a:r>
            <a:r>
              <a:rPr lang="en-US" altLang="zh-CN" sz="1400" b="1" dirty="0" smtClean="0"/>
              <a:t>802.</a:t>
            </a:r>
            <a:r>
              <a:rPr lang="en-US" altLang="ja-JP" sz="1400" b="1" dirty="0" smtClean="0">
                <a:effectLst/>
              </a:rPr>
              <a:t>15-13-0041-01-004n</a:t>
            </a: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1329916" cy="276999"/>
          </a:xfrm>
          <a:prstGeom prst="rect">
            <a:avLst/>
          </a:prstGeom>
          <a:noFill/>
          <a:ln w="9525">
            <a:noFill/>
            <a:miter lim="800000"/>
            <a:headEnd/>
            <a:tailEnd/>
          </a:ln>
        </p:spPr>
        <p:txBody>
          <a:bodyPr wrap="square" lIns="0" tIns="0" rIns="0" bIns="0">
            <a:spAutoFit/>
          </a:bodyPr>
          <a:lstStyle/>
          <a:p>
            <a:pPr eaLnBrk="0" hangingPunct="0">
              <a:defRPr/>
            </a:pPr>
            <a:r>
              <a:rPr lang="en-US" altLang="zh-CN"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76200" y="800708"/>
            <a:ext cx="8991600" cy="5478423"/>
          </a:xfrm>
          <a:prstGeom prst="rect">
            <a:avLst/>
          </a:prstGeom>
          <a:noFill/>
          <a:ln w="12700">
            <a:noFill/>
            <a:miter lim="800000"/>
            <a:headEnd type="none" w="sm" len="sm"/>
            <a:tailEnd type="none" w="sm" len="sm"/>
          </a:ln>
          <a:effectLst/>
        </p:spPr>
        <p:txBody>
          <a:bodyP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lgn="ctr" eaLnBrk="0" hangingPunct="0">
              <a:defRPr/>
            </a:pPr>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defRPr/>
            </a:pPr>
            <a:endParaRPr lang="en-US" altLang="zh-CN" sz="1800" dirty="0">
              <a:solidFill>
                <a:schemeClr val="tx2"/>
              </a:solidFill>
            </a:endParaRPr>
          </a:p>
          <a:p>
            <a:pPr eaLnBrk="0" hangingPunct="0">
              <a:defRPr/>
            </a:pPr>
            <a:r>
              <a:rPr lang="en-US" altLang="zh-CN" sz="1800" b="1" dirty="0">
                <a:solidFill>
                  <a:schemeClr val="tx2"/>
                </a:solidFill>
              </a:rPr>
              <a:t>Submission Title:</a:t>
            </a:r>
            <a:r>
              <a:rPr lang="en-US" altLang="zh-CN" sz="1800" dirty="0">
                <a:solidFill>
                  <a:schemeClr val="tx2"/>
                </a:solidFill>
              </a:rPr>
              <a:t>	</a:t>
            </a:r>
            <a:r>
              <a:rPr lang="en-US" altLang="zh-CN" sz="1800" dirty="0" smtClean="0"/>
              <a:t>C</a:t>
            </a:r>
            <a:r>
              <a:rPr lang="en-US" altLang="ja-JP" sz="1800" dirty="0" smtClean="0"/>
              <a:t>oexistent t</a:t>
            </a:r>
            <a:r>
              <a:rPr lang="en-US" sz="1800" dirty="0" smtClean="0"/>
              <a:t>echnical proposal</a:t>
            </a:r>
            <a:r>
              <a:rPr lang="ja-JP" altLang="en-US" sz="1800" dirty="0" smtClean="0"/>
              <a:t> </a:t>
            </a:r>
            <a:r>
              <a:rPr lang="en-US" sz="1800" dirty="0" smtClean="0"/>
              <a:t>for </a:t>
            </a:r>
            <a:r>
              <a:rPr lang="en-US" sz="1800" dirty="0"/>
              <a:t>wearable 15.4n </a:t>
            </a:r>
            <a:r>
              <a:rPr lang="en-US" sz="1800" dirty="0" smtClean="0"/>
              <a:t>device</a:t>
            </a:r>
            <a:endParaRPr lang="en-US" altLang="zh-CN" sz="1800" dirty="0">
              <a:solidFill>
                <a:schemeClr val="tx2"/>
              </a:solidFill>
            </a:endParaRPr>
          </a:p>
          <a:p>
            <a:pPr eaLnBrk="0" hangingPunct="0">
              <a:defRPr/>
            </a:pPr>
            <a:r>
              <a:rPr lang="en-US" altLang="zh-CN" sz="1800" b="1" dirty="0">
                <a:solidFill>
                  <a:schemeClr val="tx2"/>
                </a:solidFill>
              </a:rPr>
              <a:t>Date </a:t>
            </a:r>
            <a:r>
              <a:rPr lang="en-US" altLang="zh-CN" sz="1800" b="1" dirty="0"/>
              <a:t>Submitted:	</a:t>
            </a:r>
            <a:r>
              <a:rPr lang="en-US" altLang="zh-CN" sz="1800" dirty="0" smtClean="0"/>
              <a:t>January 14, 2013</a:t>
            </a:r>
            <a:r>
              <a:rPr lang="en-US" altLang="zh-CN" sz="1800" dirty="0"/>
              <a:t>	</a:t>
            </a:r>
          </a:p>
          <a:p>
            <a:pPr eaLnBrk="0" hangingPunct="0">
              <a:defRPr/>
            </a:pPr>
            <a:r>
              <a:rPr lang="en-US" altLang="zh-CN" sz="1800" b="1" dirty="0" smtClean="0"/>
              <a:t>Source:</a:t>
            </a:r>
          </a:p>
          <a:p>
            <a:pPr marL="182563" eaLnBrk="0" hangingPunct="0">
              <a:defRPr/>
            </a:pPr>
            <a:r>
              <a:rPr lang="en-US" altLang="zh-CN" sz="1800" dirty="0"/>
              <a:t>Kenichi Mori (individual), </a:t>
            </a:r>
            <a:r>
              <a:rPr lang="en-US" altLang="zh-CN" sz="1800" dirty="0" err="1" smtClean="0"/>
              <a:t>Shinsuke</a:t>
            </a:r>
            <a:r>
              <a:rPr lang="en-US" altLang="zh-CN" sz="1800" dirty="0" smtClean="0"/>
              <a:t> </a:t>
            </a:r>
            <a:r>
              <a:rPr lang="en-US" altLang="zh-CN" sz="1800" dirty="0"/>
              <a:t>Hara (</a:t>
            </a:r>
            <a:r>
              <a:rPr lang="en-US" altLang="zh-CN" sz="1800" dirty="0" err="1"/>
              <a:t>QoL</a:t>
            </a:r>
            <a:r>
              <a:rPr lang="en-US" altLang="zh-CN" sz="1800" dirty="0"/>
              <a:t>-SN</a:t>
            </a:r>
            <a:r>
              <a:rPr lang="en-US" altLang="zh-CN" sz="1800" dirty="0" smtClean="0"/>
              <a:t>), </a:t>
            </a:r>
            <a:r>
              <a:rPr lang="en-US" altLang="zh-CN" sz="1800" dirty="0"/>
              <a:t>Kaoru </a:t>
            </a:r>
            <a:r>
              <a:rPr lang="en-US" altLang="zh-CN" sz="1800" dirty="0" err="1"/>
              <a:t>Yokoo</a:t>
            </a:r>
            <a:r>
              <a:rPr lang="en-US" altLang="zh-CN" sz="1800" dirty="0"/>
              <a:t> (Individual</a:t>
            </a:r>
            <a:r>
              <a:rPr lang="en-US" altLang="zh-CN" sz="1800" dirty="0" smtClean="0"/>
              <a:t>)</a:t>
            </a:r>
            <a:endParaRPr lang="en-US" altLang="zh-CN" sz="1800" dirty="0"/>
          </a:p>
          <a:p>
            <a:pPr marL="182563" eaLnBrk="0" hangingPunct="0">
              <a:defRPr/>
            </a:pPr>
            <a:r>
              <a:rPr lang="en-US" altLang="zh-CN" sz="1800" dirty="0"/>
              <a:t>ken1.morius@gmail.com, </a:t>
            </a:r>
            <a:r>
              <a:rPr lang="en-US" altLang="zh-CN" sz="1800" dirty="0" smtClean="0"/>
              <a:t>shinsukehara0122@gmail.com, </a:t>
            </a:r>
            <a:r>
              <a:rPr lang="en-US" altLang="zh-CN" sz="1800" dirty="0"/>
              <a:t>kaoru.yokoo.ieee@gmail.com</a:t>
            </a:r>
          </a:p>
          <a:p>
            <a:pPr marL="182563" eaLnBrk="0" hangingPunct="0">
              <a:defRPr/>
            </a:pPr>
            <a:r>
              <a:rPr lang="en-US" altLang="zh-CN" sz="1800" dirty="0" smtClean="0"/>
              <a:t>Masahiro </a:t>
            </a:r>
            <a:r>
              <a:rPr lang="en-US" altLang="zh-CN" sz="1800" dirty="0"/>
              <a:t>Kuroda (</a:t>
            </a:r>
            <a:r>
              <a:rPr lang="en-US" altLang="zh-CN" sz="1800" dirty="0" err="1"/>
              <a:t>QoL</a:t>
            </a:r>
            <a:r>
              <a:rPr lang="en-US" altLang="zh-CN" sz="1800" dirty="0"/>
              <a:t>-SN,NICT)</a:t>
            </a:r>
          </a:p>
          <a:p>
            <a:pPr marL="182563" eaLnBrk="0" hangingPunct="0">
              <a:defRPr/>
            </a:pPr>
            <a:r>
              <a:rPr lang="en-US" altLang="zh-CN" sz="1800" dirty="0" smtClean="0"/>
              <a:t>marsh@nict.go.jp</a:t>
            </a:r>
            <a:endParaRPr lang="en-US" altLang="zh-CN" sz="1800" dirty="0"/>
          </a:p>
          <a:p>
            <a:pPr eaLnBrk="0" hangingPunct="0">
              <a:spcBef>
                <a:spcPts val="600"/>
              </a:spcBef>
              <a:spcAft>
                <a:spcPts val="600"/>
              </a:spcAft>
              <a:defRPr/>
            </a:pPr>
            <a:r>
              <a:rPr lang="en-US" altLang="zh-CN" sz="1600" b="1" dirty="0" smtClean="0"/>
              <a:t>Abstract</a:t>
            </a:r>
            <a:r>
              <a:rPr lang="en-US" altLang="zh-CN" sz="1600" b="1" dirty="0"/>
              <a:t>:</a:t>
            </a:r>
            <a:r>
              <a:rPr lang="en-US" altLang="zh-CN" sz="1600" dirty="0"/>
              <a:t> </a:t>
            </a:r>
            <a:r>
              <a:rPr lang="en-US" altLang="zh-CN" sz="1600" dirty="0" smtClean="0"/>
              <a:t>Coexistent technical proposal for wearable 15.4n device</a:t>
            </a:r>
            <a:endParaRPr lang="en-US" altLang="zh-CN" sz="1600" dirty="0"/>
          </a:p>
          <a:p>
            <a:pPr eaLnBrk="0" hangingPunct="0">
              <a:spcBef>
                <a:spcPts val="600"/>
              </a:spcBef>
              <a:spcAft>
                <a:spcPts val="600"/>
              </a:spcAft>
              <a:defRPr/>
            </a:pPr>
            <a:r>
              <a:rPr lang="en-US" altLang="zh-CN" sz="1600" b="1" dirty="0"/>
              <a:t>Purpose:</a:t>
            </a:r>
            <a:r>
              <a:rPr lang="en-US" altLang="zh-CN" sz="1600" dirty="0"/>
              <a:t>	</a:t>
            </a:r>
            <a:r>
              <a:rPr lang="en-US" altLang="zh-CN" sz="1600" dirty="0" smtClean="0"/>
              <a:t>Lower power consumption modulation scheme consistent with OQPSK</a:t>
            </a:r>
            <a:br>
              <a:rPr lang="en-US" altLang="zh-CN" sz="1600" dirty="0" smtClean="0"/>
            </a:br>
            <a:r>
              <a:rPr lang="en-US" altLang="zh-CN" sz="1600" b="1" dirty="0" smtClean="0">
                <a:solidFill>
                  <a:schemeClr val="tx2"/>
                </a:solidFill>
              </a:rPr>
              <a:t>Notice</a:t>
            </a:r>
            <a:r>
              <a:rPr lang="en-US" altLang="zh-CN" sz="1600" b="1" dirty="0">
                <a:solidFill>
                  <a:schemeClr val="tx2"/>
                </a:solidFill>
              </a:rPr>
              <a:t>:</a:t>
            </a:r>
            <a:r>
              <a:rPr lang="en-US" altLang="zh-CN"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600" b="1" dirty="0" smtClean="0">
                <a:solidFill>
                  <a:schemeClr val="tx2"/>
                </a:solidFill>
              </a:rPr>
              <a:t/>
            </a:r>
            <a:br>
              <a:rPr lang="en-US" altLang="zh-CN" sz="1600" b="1" dirty="0" smtClean="0">
                <a:solidFill>
                  <a:schemeClr val="tx2"/>
                </a:solidFill>
              </a:rPr>
            </a:br>
            <a:r>
              <a:rPr lang="en-US" altLang="zh-CN" sz="1600" b="1" dirty="0" smtClean="0">
                <a:solidFill>
                  <a:schemeClr val="tx2"/>
                </a:solidFill>
              </a:rPr>
              <a:t>Release</a:t>
            </a:r>
            <a:r>
              <a:rPr lang="en-US" altLang="zh-CN" sz="1600" b="1" dirty="0">
                <a:solidFill>
                  <a:schemeClr val="tx2"/>
                </a:solidFill>
              </a:rPr>
              <a:t>:</a:t>
            </a:r>
            <a:r>
              <a:rPr lang="en-US" altLang="zh-CN" sz="1600" dirty="0">
                <a:solidFill>
                  <a:schemeClr val="tx2"/>
                </a:solidFill>
              </a:rPr>
              <a:t>	The contributor acknowledges and accepts that this contribution becomes the property of IEEE and may be made publicly available by P802.15.</a:t>
            </a:r>
            <a:r>
              <a:rPr lang="en-US" altLang="zh-CN" sz="1800" dirty="0">
                <a:solidFill>
                  <a:schemeClr val="tx2"/>
                </a:solidFill>
              </a:rPr>
              <a:t>	</a:t>
            </a:r>
          </a:p>
        </p:txBody>
      </p:sp>
    </p:spTree>
    <p:extLst>
      <p:ext uri="{BB962C8B-B14F-4D97-AF65-F5344CB8AC3E}">
        <p14:creationId xmlns:p14="http://schemas.microsoft.com/office/powerpoint/2010/main" val="3568419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870992"/>
          </a:xfrm>
        </p:spPr>
        <p:txBody>
          <a:bodyPr/>
          <a:lstStyle/>
          <a:p>
            <a:r>
              <a:rPr lang="en-US" altLang="ja-JP" dirty="0" smtClean="0"/>
              <a:t>Our proposal</a:t>
            </a:r>
            <a:endParaRPr kumimoji="1" lang="ja-JP" altLang="en-US" dirty="0"/>
          </a:p>
        </p:txBody>
      </p:sp>
      <p:sp>
        <p:nvSpPr>
          <p:cNvPr id="3" name="コンテンツ プレースホルダー 2"/>
          <p:cNvSpPr>
            <a:spLocks noGrp="1"/>
          </p:cNvSpPr>
          <p:nvPr>
            <p:ph idx="1"/>
          </p:nvPr>
        </p:nvSpPr>
        <p:spPr>
          <a:xfrm>
            <a:off x="685800" y="1628800"/>
            <a:ext cx="7772400" cy="4114800"/>
          </a:xfrm>
        </p:spPr>
        <p:txBody>
          <a:bodyPr/>
          <a:lstStyle/>
          <a:p>
            <a:pPr marL="0" indent="0">
              <a:buNone/>
            </a:pPr>
            <a:r>
              <a:rPr lang="en-US" altLang="ja-JP" sz="2400" dirty="0" smtClean="0">
                <a:latin typeface="+mj-lt"/>
                <a:ea typeface="+mj-ea"/>
              </a:rPr>
              <a:t>In addition to “15-12-0588-02-004n-technical-proposal-for-wearable-15-4n-device” we discussed at the last meeting, we propose a harmonization in modulation schemes with OQPSK.</a:t>
            </a:r>
          </a:p>
        </p:txBody>
      </p:sp>
    </p:spTree>
    <p:extLst>
      <p:ext uri="{BB962C8B-B14F-4D97-AF65-F5344CB8AC3E}">
        <p14:creationId xmlns:p14="http://schemas.microsoft.com/office/powerpoint/2010/main" val="3225135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870992"/>
          </a:xfrm>
        </p:spPr>
        <p:txBody>
          <a:bodyPr/>
          <a:lstStyle/>
          <a:p>
            <a:r>
              <a:rPr kumimoji="1" lang="en-US" altLang="ja-JP" dirty="0" smtClean="0"/>
              <a:t>GFSK coexistence </a:t>
            </a:r>
            <a:r>
              <a:rPr lang="en-US" altLang="ja-JP" dirty="0" smtClean="0"/>
              <a:t>with OQPSK</a:t>
            </a:r>
            <a:endParaRPr kumimoji="1" lang="ja-JP" altLang="en-US" dirty="0"/>
          </a:p>
        </p:txBody>
      </p:sp>
      <p:sp>
        <p:nvSpPr>
          <p:cNvPr id="3" name="コンテンツ プレースホルダー 2"/>
          <p:cNvSpPr>
            <a:spLocks noGrp="1"/>
          </p:cNvSpPr>
          <p:nvPr>
            <p:ph idx="1"/>
          </p:nvPr>
        </p:nvSpPr>
        <p:spPr>
          <a:xfrm>
            <a:off x="685800" y="1808820"/>
            <a:ext cx="8026660" cy="4114800"/>
          </a:xfrm>
        </p:spPr>
        <p:txBody>
          <a:bodyPr/>
          <a:lstStyle/>
          <a:p>
            <a:pPr marL="182563" indent="-182563"/>
            <a:r>
              <a:rPr lang="en-US" altLang="ja-JP" sz="2400" dirty="0">
                <a:latin typeface="+mj-lt"/>
                <a:ea typeface="+mj-ea"/>
              </a:rPr>
              <a:t>GFSK is common in </a:t>
            </a:r>
            <a:r>
              <a:rPr lang="en-US" altLang="ja-JP" sz="2400" dirty="0" smtClean="0">
                <a:latin typeface="+mj-lt"/>
                <a:ea typeface="+mj-ea"/>
              </a:rPr>
              <a:t>IEEE802.15.6 </a:t>
            </a:r>
            <a:r>
              <a:rPr lang="en-US" altLang="ja-JP" sz="2400" dirty="0">
                <a:latin typeface="+mj-lt"/>
                <a:ea typeface="+mj-ea"/>
              </a:rPr>
              <a:t>and </a:t>
            </a:r>
            <a:r>
              <a:rPr lang="en-US" altLang="ja-JP" sz="2400" dirty="0" smtClean="0">
                <a:latin typeface="+mj-lt"/>
                <a:ea typeface="+mj-ea"/>
              </a:rPr>
              <a:t>15.4g</a:t>
            </a:r>
            <a:endParaRPr lang="en-US" altLang="ja-JP" sz="2400" dirty="0">
              <a:latin typeface="+mj-lt"/>
              <a:ea typeface="+mj-ea"/>
            </a:endParaRPr>
          </a:p>
          <a:p>
            <a:pPr marL="182563" indent="-182563"/>
            <a:r>
              <a:rPr lang="en-US" altLang="ja-JP" sz="2400" dirty="0">
                <a:latin typeface="+mj-lt"/>
                <a:ea typeface="+mj-ea"/>
              </a:rPr>
              <a:t>GFSK is very power-efficient, because it has a constant envelop nature</a:t>
            </a:r>
          </a:p>
          <a:p>
            <a:pPr marL="182563" indent="-182563"/>
            <a:r>
              <a:rPr lang="en-US" altLang="ja-JP" sz="2400" dirty="0">
                <a:latin typeface="+mj-lt"/>
                <a:ea typeface="+mj-ea"/>
              </a:rPr>
              <a:t>Transmission power limit of 10mW should be applied to not only DSSS OQPSK PHY but also GFSK PHY, which </a:t>
            </a:r>
            <a:r>
              <a:rPr lang="en-US" altLang="ja-JP" sz="2400" dirty="0" smtClean="0">
                <a:latin typeface="+mj-lt"/>
                <a:ea typeface="+mj-ea"/>
              </a:rPr>
              <a:t>allows </a:t>
            </a:r>
            <a:r>
              <a:rPr lang="en-US" altLang="ja-JP" sz="2400" dirty="0">
                <a:latin typeface="+mj-lt"/>
                <a:ea typeface="+mj-ea"/>
              </a:rPr>
              <a:t>to support on-body/off-body wireless communications (bed-side monitoring) as well as on-body/on-body and on-body/in-body wireless communications</a:t>
            </a:r>
          </a:p>
          <a:p>
            <a:pPr marL="182563" indent="-182563"/>
            <a:r>
              <a:rPr lang="en-US" altLang="ja-JP" sz="2400" dirty="0" smtClean="0">
                <a:latin typeface="+mj-lt"/>
                <a:ea typeface="+mj-ea"/>
              </a:rPr>
              <a:t>Parameterize the use of BT, such as BT=0.3 or =0.5</a:t>
            </a:r>
            <a:endParaRPr lang="en-US" altLang="ja-JP" sz="2400" dirty="0">
              <a:latin typeface="+mj-lt"/>
              <a:ea typeface="+mj-ea"/>
            </a:endParaRPr>
          </a:p>
        </p:txBody>
      </p:sp>
    </p:spTree>
    <p:extLst>
      <p:ext uri="{BB962C8B-B14F-4D97-AF65-F5344CB8AC3E}">
        <p14:creationId xmlns:p14="http://schemas.microsoft.com/office/powerpoint/2010/main" val="468138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84684"/>
            <a:ext cx="7772400" cy="900100"/>
          </a:xfrm>
        </p:spPr>
        <p:txBody>
          <a:bodyPr/>
          <a:lstStyle/>
          <a:p>
            <a:r>
              <a:rPr lang="en-US" altLang="ja-JP" dirty="0"/>
              <a:t>Our GFSK proposal</a:t>
            </a:r>
          </a:p>
        </p:txBody>
      </p:sp>
      <p:sp>
        <p:nvSpPr>
          <p:cNvPr id="14" name="Text Box 3"/>
          <p:cNvSpPr txBox="1">
            <a:spLocks noChangeArrowheads="1"/>
          </p:cNvSpPr>
          <p:nvPr/>
        </p:nvSpPr>
        <p:spPr bwMode="auto">
          <a:xfrm>
            <a:off x="647564" y="1520788"/>
            <a:ext cx="8244916" cy="1323439"/>
          </a:xfrm>
          <a:prstGeom prst="rect">
            <a:avLst/>
          </a:prstGeom>
          <a:noFill/>
          <a:ln w="9525">
            <a:noFill/>
            <a:miter lim="800000"/>
            <a:headEnd/>
            <a:tailEnd/>
          </a:ln>
          <a:effectLst/>
        </p:spPr>
        <p:txBody>
          <a:bodyPr wrap="square">
            <a:spAutoFit/>
          </a:bodyPr>
          <a:lstStyle/>
          <a:p>
            <a:pPr marL="182563" indent="-182563">
              <a:buFontTx/>
              <a:buChar char="•"/>
            </a:pPr>
            <a:r>
              <a:rPr lang="en-US" altLang="ja-JP" sz="2000" dirty="0">
                <a:latin typeface="+mj-lt"/>
                <a:ea typeface="+mj-ea"/>
              </a:rPr>
              <a:t>Our GFSK </a:t>
            </a:r>
            <a:r>
              <a:rPr lang="en-US" altLang="ja-JP" sz="2000" dirty="0" smtClean="0">
                <a:latin typeface="+mj-lt"/>
                <a:ea typeface="+mj-ea"/>
              </a:rPr>
              <a:t>supports </a:t>
            </a:r>
            <a:r>
              <a:rPr lang="en-US" altLang="ja-JP" sz="2000" dirty="0">
                <a:latin typeface="+mj-lt"/>
                <a:ea typeface="+mj-ea"/>
              </a:rPr>
              <a:t>200kbps-data transmission rate per 500kHz channel </a:t>
            </a:r>
            <a:r>
              <a:rPr lang="en-US" altLang="ja-JP" sz="2000" dirty="0" smtClean="0">
                <a:latin typeface="+mj-lt"/>
                <a:ea typeface="+mj-ea"/>
              </a:rPr>
              <a:t>spacing</a:t>
            </a:r>
          </a:p>
          <a:p>
            <a:pPr marL="182563" indent="-182563">
              <a:buFontTx/>
              <a:buChar char="•"/>
            </a:pPr>
            <a:r>
              <a:rPr lang="en-US" altLang="ja-JP" sz="2000" dirty="0" smtClean="0">
                <a:latin typeface="+mj-lt"/>
                <a:ea typeface="+mj-ea"/>
              </a:rPr>
              <a:t>200kbps is affordable for medical devices to retrieve data from human body including high-demanding 12-lead ECG (16bits, 1ms)</a:t>
            </a:r>
            <a:endParaRPr lang="en-US" altLang="ja-JP" sz="2000" dirty="0">
              <a:latin typeface="+mj-lt"/>
              <a:ea typeface="+mj-ea"/>
            </a:endParaRPr>
          </a:p>
        </p:txBody>
      </p:sp>
      <p:pic>
        <p:nvPicPr>
          <p:cNvPr id="21" name="Picture 4"/>
          <p:cNvPicPr>
            <a:picLocks noChangeAspect="1" noChangeArrowheads="1"/>
          </p:cNvPicPr>
          <p:nvPr/>
        </p:nvPicPr>
        <p:blipFill>
          <a:blip r:embed="rId2" cstate="print"/>
          <a:srcRect/>
          <a:stretch>
            <a:fillRect/>
          </a:stretch>
        </p:blipFill>
        <p:spPr bwMode="auto">
          <a:xfrm>
            <a:off x="395288" y="3124969"/>
            <a:ext cx="4176712" cy="3133725"/>
          </a:xfrm>
          <a:prstGeom prst="rect">
            <a:avLst/>
          </a:prstGeom>
          <a:noFill/>
          <a:ln w="9525">
            <a:noFill/>
            <a:miter lim="800000"/>
            <a:headEnd/>
            <a:tailEnd/>
          </a:ln>
          <a:effectLst/>
        </p:spPr>
      </p:pic>
      <p:sp>
        <p:nvSpPr>
          <p:cNvPr id="22" name="テキスト ボックス 1"/>
          <p:cNvSpPr txBox="1">
            <a:spLocks noChangeArrowheads="1"/>
          </p:cNvSpPr>
          <p:nvPr/>
        </p:nvSpPr>
        <p:spPr bwMode="auto">
          <a:xfrm>
            <a:off x="1331913" y="2924944"/>
            <a:ext cx="2230098" cy="400110"/>
          </a:xfrm>
          <a:prstGeom prst="rect">
            <a:avLst/>
          </a:prstGeom>
          <a:noFill/>
          <a:ln w="9525">
            <a:noFill/>
            <a:miter lim="800000"/>
            <a:headEnd/>
            <a:tailEnd/>
          </a:ln>
        </p:spPr>
        <p:txBody>
          <a:bodyPr wrap="none">
            <a:spAutoFit/>
          </a:bodyPr>
          <a:lstStyle/>
          <a:p>
            <a:r>
              <a:rPr lang="en-US" altLang="ja-JP" sz="2000">
                <a:latin typeface="Times New Roman" pitchFamily="18" charset="0"/>
                <a:cs typeface="Times New Roman" pitchFamily="18" charset="0"/>
              </a:rPr>
              <a:t>Ideal PSD of GFSK</a:t>
            </a:r>
            <a:endParaRPr lang="ja-JP" altLang="en-US" sz="2000">
              <a:latin typeface="Times New Roman" pitchFamily="18" charset="0"/>
              <a:cs typeface="Times New Roman" pitchFamily="18" charset="0"/>
            </a:endParaRPr>
          </a:p>
        </p:txBody>
      </p:sp>
      <p:sp>
        <p:nvSpPr>
          <p:cNvPr id="23" name="テキスト ボックス 2"/>
          <p:cNvSpPr txBox="1">
            <a:spLocks noChangeArrowheads="1"/>
          </p:cNvSpPr>
          <p:nvPr/>
        </p:nvSpPr>
        <p:spPr bwMode="auto">
          <a:xfrm>
            <a:off x="4572000" y="3465004"/>
            <a:ext cx="4321175" cy="2154436"/>
          </a:xfrm>
          <a:prstGeom prst="rect">
            <a:avLst/>
          </a:prstGeom>
          <a:noFill/>
          <a:ln w="9525">
            <a:noFill/>
            <a:miter lim="800000"/>
            <a:headEnd/>
            <a:tailEnd/>
          </a:ln>
        </p:spPr>
        <p:txBody>
          <a:bodyPr>
            <a:spAutoFit/>
          </a:bodyPr>
          <a:lstStyle/>
          <a:p>
            <a:r>
              <a:rPr lang="en-US" altLang="ja-JP" sz="2400" dirty="0" smtClean="0">
                <a:latin typeface="Times New Roman" pitchFamily="18" charset="0"/>
                <a:cs typeface="Times New Roman" pitchFamily="18" charset="0"/>
              </a:rPr>
              <a:t>Simulation condition</a:t>
            </a:r>
          </a:p>
          <a:p>
            <a:r>
              <a:rPr lang="en-US" altLang="ja-JP" sz="2000" dirty="0" smtClean="0">
                <a:latin typeface="Times New Roman" pitchFamily="18" charset="0"/>
                <a:cs typeface="Times New Roman" pitchFamily="18" charset="0"/>
              </a:rPr>
              <a:t>Same </a:t>
            </a:r>
            <a:r>
              <a:rPr lang="en-US" altLang="ja-JP" sz="2000" dirty="0">
                <a:latin typeface="Times New Roman" pitchFamily="18" charset="0"/>
                <a:cs typeface="Times New Roman" pitchFamily="18" charset="0"/>
              </a:rPr>
              <a:t>modulation scheme as</a:t>
            </a:r>
          </a:p>
          <a:p>
            <a:r>
              <a:rPr lang="en-US" altLang="ja-JP" sz="2000" dirty="0">
                <a:latin typeface="Times New Roman" pitchFamily="18" charset="0"/>
                <a:cs typeface="Times New Roman" pitchFamily="18" charset="0"/>
              </a:rPr>
              <a:t>IEEE802.15.4g</a:t>
            </a:r>
          </a:p>
          <a:p>
            <a:r>
              <a:rPr lang="en-US" altLang="ja-JP" sz="2000" dirty="0">
                <a:latin typeface="Times New Roman" pitchFamily="18" charset="0"/>
                <a:cs typeface="Times New Roman" pitchFamily="18" charset="0"/>
              </a:rPr>
              <a:t>Modulation index = 0.5</a:t>
            </a:r>
          </a:p>
          <a:p>
            <a:r>
              <a:rPr lang="en-US" altLang="ja-JP" sz="2000" dirty="0">
                <a:latin typeface="Times New Roman" pitchFamily="18" charset="0"/>
                <a:cs typeface="Times New Roman" pitchFamily="18" charset="0"/>
              </a:rPr>
              <a:t>BT of Gaussian filter = </a:t>
            </a:r>
            <a:r>
              <a:rPr lang="en-US" altLang="ja-JP" sz="2000" dirty="0" smtClean="0">
                <a:latin typeface="Times New Roman" pitchFamily="18" charset="0"/>
                <a:cs typeface="Times New Roman" pitchFamily="18" charset="0"/>
              </a:rPr>
              <a:t>0.5</a:t>
            </a:r>
          </a:p>
          <a:p>
            <a:endParaRPr lang="en-US" altLang="ja-JP" sz="1800" dirty="0">
              <a:latin typeface="Times New Roman" pitchFamily="18" charset="0"/>
              <a:cs typeface="Times New Roman" pitchFamily="18" charset="0"/>
            </a:endParaRPr>
          </a:p>
          <a:p>
            <a:r>
              <a:rPr lang="en-US" altLang="ja-JP" sz="1200" dirty="0">
                <a:latin typeface="Times New Roman" pitchFamily="18" charset="0"/>
                <a:cs typeface="Times New Roman" pitchFamily="18" charset="0"/>
              </a:rPr>
              <a:t>Note:  </a:t>
            </a:r>
            <a:r>
              <a:rPr lang="en-US" altLang="ja-JP" sz="1200" dirty="0" smtClean="0">
                <a:latin typeface="Times New Roman" pitchFamily="18" charset="0"/>
                <a:cs typeface="Times New Roman" pitchFamily="18" charset="0"/>
              </a:rPr>
              <a:t>An example of  </a:t>
            </a:r>
            <a:r>
              <a:rPr lang="en-US" altLang="ja-JP" sz="1200" dirty="0">
                <a:latin typeface="Times New Roman" pitchFamily="18" charset="0"/>
                <a:cs typeface="Times New Roman" pitchFamily="18" charset="0"/>
              </a:rPr>
              <a:t>BT=0.5 in the Gaussian low pass </a:t>
            </a:r>
            <a:r>
              <a:rPr lang="en-US" altLang="ja-JP" sz="1200" dirty="0" smtClean="0">
                <a:latin typeface="Times New Roman" pitchFamily="18" charset="0"/>
                <a:cs typeface="Times New Roman" pitchFamily="18" charset="0"/>
              </a:rPr>
              <a:t>filter</a:t>
            </a:r>
            <a:r>
              <a:rPr lang="en-US" altLang="ja-JP" sz="1200" dirty="0">
                <a:latin typeface="Times New Roman" pitchFamily="18" charset="0"/>
                <a:cs typeface="Times New Roman" pitchFamily="18" charset="0"/>
              </a:rPr>
              <a:t>.</a:t>
            </a:r>
          </a:p>
        </p:txBody>
      </p:sp>
      <p:cxnSp>
        <p:nvCxnSpPr>
          <p:cNvPr id="24" name="直線矢印コネクタ 23"/>
          <p:cNvCxnSpPr/>
          <p:nvPr/>
        </p:nvCxnSpPr>
        <p:spPr>
          <a:xfrm>
            <a:off x="1763688" y="5465861"/>
            <a:ext cx="1584176" cy="0"/>
          </a:xfrm>
          <a:prstGeom prst="straightConnector1">
            <a:avLst/>
          </a:prstGeom>
          <a:ln w="22225">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2195736" y="5321845"/>
            <a:ext cx="720080" cy="276999"/>
          </a:xfrm>
          <a:prstGeom prst="rect">
            <a:avLst/>
          </a:prstGeom>
          <a:solidFill>
            <a:schemeClr val="bg1"/>
          </a:solidFill>
        </p:spPr>
        <p:txBody>
          <a:bodyPr wrap="square" rtlCol="0">
            <a:spAutoFit/>
          </a:bodyPr>
          <a:lstStyle/>
          <a:p>
            <a:pPr algn="ctr"/>
            <a:r>
              <a:rPr kumimoji="1" lang="en-US" altLang="ja-JP" sz="1200" dirty="0" smtClean="0">
                <a:latin typeface="Times New Roman" pitchFamily="18" charset="0"/>
                <a:cs typeface="Times New Roman" pitchFamily="18" charset="0"/>
              </a:rPr>
              <a:t>500kHz</a:t>
            </a:r>
            <a:endParaRPr kumimoji="1" lang="ja-JP" altLang="en-US" sz="1200" dirty="0">
              <a:latin typeface="Times New Roman" pitchFamily="18" charset="0"/>
              <a:cs typeface="Times New Roman" pitchFamily="18" charset="0"/>
            </a:endParaRPr>
          </a:p>
        </p:txBody>
      </p:sp>
      <p:cxnSp>
        <p:nvCxnSpPr>
          <p:cNvPr id="26" name="直線コネクタ 25"/>
          <p:cNvCxnSpPr/>
          <p:nvPr/>
        </p:nvCxnSpPr>
        <p:spPr>
          <a:xfrm>
            <a:off x="971600" y="4529757"/>
            <a:ext cx="3168352"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1076508" y="4385741"/>
            <a:ext cx="379912" cy="215444"/>
          </a:xfrm>
          <a:prstGeom prst="rect">
            <a:avLst/>
          </a:prstGeom>
          <a:solidFill>
            <a:schemeClr val="bg1"/>
          </a:solidFill>
        </p:spPr>
        <p:txBody>
          <a:bodyPr wrap="none" lIns="0" tIns="0" rIns="0" bIns="0" rtlCol="0" anchor="ctr" anchorCtr="1">
            <a:spAutoFit/>
          </a:bodyPr>
          <a:lstStyle/>
          <a:p>
            <a:r>
              <a:rPr kumimoji="1" lang="en-US" altLang="ja-JP" sz="1400" dirty="0" smtClean="0">
                <a:latin typeface="Times New Roman" pitchFamily="18" charset="0"/>
                <a:cs typeface="Times New Roman" pitchFamily="18" charset="0"/>
              </a:rPr>
              <a:t>-</a:t>
            </a:r>
            <a:r>
              <a:rPr kumimoji="1" lang="en-US" altLang="ja-JP" sz="1000" dirty="0" smtClean="0">
                <a:latin typeface="Times New Roman" pitchFamily="18" charset="0"/>
                <a:cs typeface="Times New Roman" pitchFamily="18" charset="0"/>
              </a:rPr>
              <a:t>46dBr</a:t>
            </a:r>
            <a:endParaRPr kumimoji="1" lang="ja-JP" altLang="en-US" sz="1000" dirty="0">
              <a:latin typeface="Times New Roman" pitchFamily="18" charset="0"/>
              <a:cs typeface="Times New Roman" pitchFamily="18" charset="0"/>
            </a:endParaRPr>
          </a:p>
        </p:txBody>
      </p:sp>
    </p:spTree>
    <p:extLst>
      <p:ext uri="{BB962C8B-B14F-4D97-AF65-F5344CB8AC3E}">
        <p14:creationId xmlns:p14="http://schemas.microsoft.com/office/powerpoint/2010/main" val="3322196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906996"/>
          </a:xfrm>
        </p:spPr>
        <p:txBody>
          <a:bodyPr/>
          <a:lstStyle/>
          <a:p>
            <a:r>
              <a:rPr lang="en-US" altLang="ja-JP" dirty="0"/>
              <a:t>Our GFSK proposal</a:t>
            </a:r>
            <a:r>
              <a:rPr lang="ja-JP" altLang="en-US" dirty="0"/>
              <a:t> </a:t>
            </a:r>
            <a:r>
              <a:rPr lang="en-US" altLang="ja-JP" dirty="0"/>
              <a:t>(cont</a:t>
            </a:r>
            <a:r>
              <a:rPr lang="en-US" altLang="ja-JP" dirty="0" smtClean="0"/>
              <a:t>.)</a:t>
            </a:r>
            <a:endParaRPr kumimoji="1" lang="ja-JP" altLang="en-US" dirty="0"/>
          </a:p>
        </p:txBody>
      </p:sp>
      <p:sp>
        <p:nvSpPr>
          <p:cNvPr id="3" name="コンテンツ プレースホルダー 2"/>
          <p:cNvSpPr>
            <a:spLocks noGrp="1"/>
          </p:cNvSpPr>
          <p:nvPr>
            <p:ph idx="1"/>
          </p:nvPr>
        </p:nvSpPr>
        <p:spPr>
          <a:xfrm>
            <a:off x="719572" y="1448780"/>
            <a:ext cx="7772400" cy="2347900"/>
          </a:xfrm>
        </p:spPr>
        <p:txBody>
          <a:bodyPr/>
          <a:lstStyle/>
          <a:p>
            <a:pPr rtl="0" fontAlgn="base"/>
            <a:r>
              <a:rPr kumimoji="1" lang="en-US" altLang="ja-JP" sz="2000" dirty="0" smtClean="0">
                <a:solidFill>
                  <a:schemeClr val="tx1"/>
                </a:solidFill>
                <a:effectLst/>
                <a:latin typeface="+mj-ea"/>
                <a:ea typeface="+mj-ea"/>
              </a:rPr>
              <a:t>Our band plan is shown as below</a:t>
            </a:r>
          </a:p>
          <a:p>
            <a:pPr marL="0" indent="0" rtl="0" fontAlgn="base">
              <a:buNone/>
            </a:pPr>
            <a:r>
              <a:rPr lang="en-US" altLang="ja-JP" sz="1800" dirty="0">
                <a:latin typeface="+mj-ea"/>
                <a:ea typeface="+mj-ea"/>
              </a:rPr>
              <a:t> </a:t>
            </a:r>
            <a:r>
              <a:rPr lang="en-US" altLang="ja-JP" sz="1800" dirty="0" smtClean="0">
                <a:latin typeface="+mj-ea"/>
                <a:ea typeface="+mj-ea"/>
              </a:rPr>
              <a:t>    </a:t>
            </a:r>
            <a:r>
              <a:rPr kumimoji="1" lang="en-US" altLang="ja-JP" sz="1800" dirty="0" smtClean="0">
                <a:solidFill>
                  <a:schemeClr val="tx1"/>
                </a:solidFill>
                <a:effectLst/>
                <a:latin typeface="+mj-ea"/>
                <a:ea typeface="+mj-ea"/>
              </a:rPr>
              <a:t>a) Good coexistence with OQPSK</a:t>
            </a:r>
            <a:endParaRPr lang="ja-JP" altLang="ja-JP" sz="1800" dirty="0" smtClean="0">
              <a:effectLst/>
              <a:latin typeface="+mj-ea"/>
              <a:ea typeface="+mj-ea"/>
            </a:endParaRPr>
          </a:p>
          <a:p>
            <a:pPr marL="0" indent="0" rtl="0" fontAlgn="base">
              <a:buNone/>
            </a:pPr>
            <a:r>
              <a:rPr lang="en-US" altLang="ja-JP" sz="1800" dirty="0" smtClean="0">
                <a:latin typeface="+mj-ea"/>
                <a:ea typeface="+mj-ea"/>
              </a:rPr>
              <a:t>     </a:t>
            </a:r>
            <a:r>
              <a:rPr kumimoji="1" lang="en-US" altLang="ja-JP" sz="1800" dirty="0" smtClean="0">
                <a:solidFill>
                  <a:schemeClr val="tx1"/>
                </a:solidFill>
                <a:effectLst/>
                <a:latin typeface="+mj-ea"/>
                <a:ea typeface="+mj-ea"/>
              </a:rPr>
              <a:t>b) Large number of channels (see annex)</a:t>
            </a:r>
            <a:endParaRPr lang="ja-JP" altLang="ja-JP" sz="1800" dirty="0" smtClean="0">
              <a:effectLst/>
              <a:latin typeface="+mj-ea"/>
              <a:ea typeface="+mj-ea"/>
            </a:endParaRPr>
          </a:p>
          <a:p>
            <a:pPr marL="0" indent="0" rtl="0" fontAlgn="base">
              <a:buNone/>
            </a:pPr>
            <a:r>
              <a:rPr lang="en-US" altLang="ja-JP" sz="1800" dirty="0" smtClean="0">
                <a:latin typeface="+mj-ea"/>
                <a:ea typeface="+mj-ea"/>
              </a:rPr>
              <a:t>     </a:t>
            </a:r>
            <a:r>
              <a:rPr kumimoji="1" lang="en-US" altLang="ja-JP" sz="1800" dirty="0" smtClean="0">
                <a:solidFill>
                  <a:schemeClr val="tx1"/>
                </a:solidFill>
                <a:effectLst/>
                <a:latin typeface="+mj-ea"/>
                <a:ea typeface="+mj-ea"/>
              </a:rPr>
              <a:t>c) Channel overlapping by 0.5 channel bandwidth if needed</a:t>
            </a:r>
            <a:endParaRPr lang="ja-JP" altLang="ja-JP" sz="1800" dirty="0" smtClean="0">
              <a:effectLst/>
              <a:latin typeface="+mj-ea"/>
              <a:ea typeface="+mj-ea"/>
            </a:endParaRPr>
          </a:p>
          <a:p>
            <a:pPr marL="0" indent="0" rtl="0" fontAlgn="base">
              <a:buNone/>
            </a:pPr>
            <a:r>
              <a:rPr lang="en-US" altLang="ja-JP" sz="1800" dirty="0">
                <a:latin typeface="+mj-ea"/>
                <a:ea typeface="+mj-ea"/>
              </a:rPr>
              <a:t> </a:t>
            </a:r>
            <a:r>
              <a:rPr lang="en-US" altLang="ja-JP" sz="1800" dirty="0" smtClean="0">
                <a:latin typeface="+mj-ea"/>
                <a:ea typeface="+mj-ea"/>
              </a:rPr>
              <a:t>         </a:t>
            </a:r>
            <a:r>
              <a:rPr kumimoji="1" lang="en-US" altLang="ja-JP" sz="1800" dirty="0" smtClean="0">
                <a:solidFill>
                  <a:schemeClr val="tx1"/>
                </a:solidFill>
                <a:effectLst/>
                <a:latin typeface="+mj-ea"/>
                <a:ea typeface="+mj-ea"/>
              </a:rPr>
              <a:t>- relax ACLR spec that gives impact to an out-band system</a:t>
            </a:r>
            <a:br>
              <a:rPr kumimoji="1" lang="en-US" altLang="ja-JP" sz="1800" dirty="0" smtClean="0">
                <a:solidFill>
                  <a:schemeClr val="tx1"/>
                </a:solidFill>
                <a:effectLst/>
                <a:latin typeface="+mj-ea"/>
                <a:ea typeface="+mj-ea"/>
              </a:rPr>
            </a:br>
            <a:r>
              <a:rPr lang="en-US" altLang="ja-JP" sz="1800" dirty="0">
                <a:latin typeface="+mj-ea"/>
                <a:ea typeface="+mj-ea"/>
              </a:rPr>
              <a:t> </a:t>
            </a:r>
            <a:r>
              <a:rPr lang="en-US" altLang="ja-JP" sz="1800" dirty="0" smtClean="0">
                <a:latin typeface="+mj-ea"/>
                <a:ea typeface="+mj-ea"/>
              </a:rPr>
              <a:t>         </a:t>
            </a:r>
            <a:r>
              <a:rPr kumimoji="1" lang="en-US" altLang="ja-JP" sz="1800" dirty="0" smtClean="0">
                <a:solidFill>
                  <a:schemeClr val="tx1"/>
                </a:solidFill>
                <a:effectLst/>
                <a:latin typeface="+mj-ea"/>
                <a:ea typeface="+mj-ea"/>
              </a:rPr>
              <a:t>- easy to find unoccupied frequency band</a:t>
            </a:r>
            <a:endParaRPr lang="ja-JP" altLang="ja-JP" sz="1800" dirty="0" smtClean="0">
              <a:effectLst/>
              <a:latin typeface="+mj-ea"/>
              <a:ea typeface="+mj-ea"/>
            </a:endParaRPr>
          </a:p>
          <a:p>
            <a:pPr marL="0" indent="0" rtl="0" fontAlgn="base">
              <a:buNone/>
            </a:pPr>
            <a:r>
              <a:rPr lang="en-US" altLang="ja-JP" sz="1800" dirty="0">
                <a:latin typeface="+mj-ea"/>
                <a:ea typeface="+mj-ea"/>
              </a:rPr>
              <a:t> </a:t>
            </a:r>
            <a:r>
              <a:rPr lang="en-US" altLang="ja-JP" sz="1800" dirty="0" smtClean="0">
                <a:latin typeface="+mj-ea"/>
                <a:ea typeface="+mj-ea"/>
              </a:rPr>
              <a:t>    </a:t>
            </a:r>
            <a:r>
              <a:rPr kumimoji="1" lang="en-US" altLang="ja-JP" sz="1800" dirty="0" smtClean="0">
                <a:solidFill>
                  <a:schemeClr val="tx1"/>
                </a:solidFill>
                <a:effectLst/>
                <a:latin typeface="+mj-ea"/>
                <a:ea typeface="+mj-ea"/>
              </a:rPr>
              <a:t>d) Support up to 400kbps by 2 channels aggregation</a:t>
            </a:r>
            <a:endParaRPr lang="ja-JP" altLang="ja-JP" sz="1800" dirty="0" smtClean="0">
              <a:effectLst/>
              <a:latin typeface="+mj-ea"/>
              <a:ea typeface="+mj-ea"/>
            </a:endParaRPr>
          </a:p>
          <a:p>
            <a:endParaRPr kumimoji="1" lang="ja-JP" altLang="en-US" sz="1800" dirty="0">
              <a:latin typeface="+mj-ea"/>
              <a:ea typeface="+mj-ea"/>
            </a:endParaRPr>
          </a:p>
        </p:txBody>
      </p:sp>
      <p:cxnSp>
        <p:nvCxnSpPr>
          <p:cNvPr id="9" name="直線矢印コネクタ 8"/>
          <p:cNvCxnSpPr/>
          <p:nvPr/>
        </p:nvCxnSpPr>
        <p:spPr>
          <a:xfrm>
            <a:off x="250825" y="4427538"/>
            <a:ext cx="8569325"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5"/>
          <p:cNvSpPr txBox="1">
            <a:spLocks noChangeArrowheads="1"/>
          </p:cNvSpPr>
          <p:nvPr/>
        </p:nvSpPr>
        <p:spPr bwMode="auto">
          <a:xfrm>
            <a:off x="8243888" y="4005263"/>
            <a:ext cx="614271" cy="369332"/>
          </a:xfrm>
          <a:prstGeom prst="rect">
            <a:avLst/>
          </a:prstGeom>
          <a:noFill/>
          <a:ln w="9525">
            <a:noFill/>
            <a:miter lim="800000"/>
            <a:headEnd/>
            <a:tailEnd/>
          </a:ln>
        </p:spPr>
        <p:txBody>
          <a:bodyPr wrap="none">
            <a:spAutoFit/>
          </a:bodyPr>
          <a:lstStyle/>
          <a:p>
            <a:r>
              <a:rPr lang="en-US" altLang="ja-JP" sz="1800">
                <a:latin typeface="+mj-lt"/>
                <a:ea typeface="+mj-ea"/>
              </a:rPr>
              <a:t>freq.</a:t>
            </a:r>
            <a:endParaRPr lang="ja-JP" altLang="en-US" sz="1800">
              <a:latin typeface="+mj-lt"/>
              <a:ea typeface="+mj-ea"/>
            </a:endParaRPr>
          </a:p>
        </p:txBody>
      </p:sp>
      <p:sp>
        <p:nvSpPr>
          <p:cNvPr id="11" name="フリーフォーム 10"/>
          <p:cNvSpPr/>
          <p:nvPr/>
        </p:nvSpPr>
        <p:spPr>
          <a:xfrm>
            <a:off x="755650" y="3860800"/>
            <a:ext cx="1438275" cy="508000"/>
          </a:xfrm>
          <a:custGeom>
            <a:avLst/>
            <a:gdLst>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4825 h 514350"/>
              <a:gd name="connsiteX4" fmla="*/ 0 w 1438275"/>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9588 h 514350"/>
              <a:gd name="connsiteX4" fmla="*/ 0 w 1440656"/>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2445 h 514350"/>
              <a:gd name="connsiteX4" fmla="*/ 0 w 1440656"/>
              <a:gd name="connsiteY4" fmla="*/ 514350 h 514350"/>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7207 h 514350"/>
              <a:gd name="connsiteX4" fmla="*/ 0 w 1438275"/>
              <a:gd name="connsiteY4" fmla="*/ 514350 h 514350"/>
              <a:gd name="connsiteX0" fmla="*/ 0 w 1438275"/>
              <a:gd name="connsiteY0" fmla="*/ 507206 h 507207"/>
              <a:gd name="connsiteX1" fmla="*/ 140493 w 1438275"/>
              <a:gd name="connsiteY1" fmla="*/ 0 h 507207"/>
              <a:gd name="connsiteX2" fmla="*/ 1295400 w 1438275"/>
              <a:gd name="connsiteY2" fmla="*/ 2381 h 507207"/>
              <a:gd name="connsiteX3" fmla="*/ 1438275 w 1438275"/>
              <a:gd name="connsiteY3" fmla="*/ 507207 h 507207"/>
              <a:gd name="connsiteX4" fmla="*/ 0 w 1438275"/>
              <a:gd name="connsiteY4" fmla="*/ 507206 h 50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275" h="507207">
                <a:moveTo>
                  <a:pt x="0" y="507206"/>
                </a:moveTo>
                <a:lnTo>
                  <a:pt x="140493" y="0"/>
                </a:lnTo>
                <a:lnTo>
                  <a:pt x="1295400" y="2381"/>
                </a:lnTo>
                <a:lnTo>
                  <a:pt x="1438275" y="507207"/>
                </a:lnTo>
                <a:lnTo>
                  <a:pt x="0" y="507206"/>
                </a:lnTo>
                <a:close/>
              </a:path>
            </a:pathLst>
          </a:custGeom>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latin typeface="+mj-lt"/>
                <a:ea typeface="+mj-ea"/>
              </a:rPr>
              <a:t>OQPSK</a:t>
            </a:r>
          </a:p>
          <a:p>
            <a:pPr algn="ctr">
              <a:defRPr/>
            </a:pPr>
            <a:r>
              <a:rPr lang="en-US" altLang="ja-JP" sz="1400" b="1" dirty="0">
                <a:solidFill>
                  <a:schemeClr val="tx1"/>
                </a:solidFill>
                <a:latin typeface="+mj-lt"/>
                <a:ea typeface="+mj-ea"/>
              </a:rPr>
              <a:t>2MHz mode</a:t>
            </a:r>
            <a:endParaRPr lang="ja-JP" altLang="en-US" sz="1400" b="1" dirty="0">
              <a:solidFill>
                <a:schemeClr val="tx1"/>
              </a:solidFill>
              <a:latin typeface="+mj-lt"/>
              <a:ea typeface="+mj-ea"/>
            </a:endParaRPr>
          </a:p>
        </p:txBody>
      </p:sp>
      <p:sp>
        <p:nvSpPr>
          <p:cNvPr id="12" name="フリーフォーム 11"/>
          <p:cNvSpPr/>
          <p:nvPr/>
        </p:nvSpPr>
        <p:spPr>
          <a:xfrm>
            <a:off x="755650"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cxnSp>
        <p:nvCxnSpPr>
          <p:cNvPr id="13" name="直線コネクタ 12"/>
          <p:cNvCxnSpPr/>
          <p:nvPr/>
        </p:nvCxnSpPr>
        <p:spPr>
          <a:xfrm>
            <a:off x="755650" y="3860800"/>
            <a:ext cx="0" cy="12969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 name="フリーフォーム 13"/>
          <p:cNvSpPr/>
          <p:nvPr/>
        </p:nvSpPr>
        <p:spPr>
          <a:xfrm>
            <a:off x="1116013"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15" name="フリーフォーム 14"/>
          <p:cNvSpPr/>
          <p:nvPr/>
        </p:nvSpPr>
        <p:spPr>
          <a:xfrm>
            <a:off x="1476375"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16" name="フリーフォーム 15"/>
          <p:cNvSpPr/>
          <p:nvPr/>
        </p:nvSpPr>
        <p:spPr>
          <a:xfrm>
            <a:off x="1835150"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17" name="フリーフォーム 16"/>
          <p:cNvSpPr/>
          <p:nvPr/>
        </p:nvSpPr>
        <p:spPr>
          <a:xfrm>
            <a:off x="2195513" y="3860800"/>
            <a:ext cx="1438275" cy="508000"/>
          </a:xfrm>
          <a:custGeom>
            <a:avLst/>
            <a:gdLst>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4825 h 514350"/>
              <a:gd name="connsiteX4" fmla="*/ 0 w 1438275"/>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9588 h 514350"/>
              <a:gd name="connsiteX4" fmla="*/ 0 w 1440656"/>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2445 h 514350"/>
              <a:gd name="connsiteX4" fmla="*/ 0 w 1440656"/>
              <a:gd name="connsiteY4" fmla="*/ 514350 h 514350"/>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7207 h 514350"/>
              <a:gd name="connsiteX4" fmla="*/ 0 w 1438275"/>
              <a:gd name="connsiteY4" fmla="*/ 514350 h 514350"/>
              <a:gd name="connsiteX0" fmla="*/ 0 w 1438275"/>
              <a:gd name="connsiteY0" fmla="*/ 507206 h 507207"/>
              <a:gd name="connsiteX1" fmla="*/ 140493 w 1438275"/>
              <a:gd name="connsiteY1" fmla="*/ 0 h 507207"/>
              <a:gd name="connsiteX2" fmla="*/ 1295400 w 1438275"/>
              <a:gd name="connsiteY2" fmla="*/ 2381 h 507207"/>
              <a:gd name="connsiteX3" fmla="*/ 1438275 w 1438275"/>
              <a:gd name="connsiteY3" fmla="*/ 507207 h 507207"/>
              <a:gd name="connsiteX4" fmla="*/ 0 w 1438275"/>
              <a:gd name="connsiteY4" fmla="*/ 507206 h 50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275" h="507207">
                <a:moveTo>
                  <a:pt x="0" y="507206"/>
                </a:moveTo>
                <a:lnTo>
                  <a:pt x="140493" y="0"/>
                </a:lnTo>
                <a:lnTo>
                  <a:pt x="1295400" y="2381"/>
                </a:lnTo>
                <a:lnTo>
                  <a:pt x="1438275" y="507207"/>
                </a:lnTo>
                <a:lnTo>
                  <a:pt x="0" y="507206"/>
                </a:lnTo>
                <a:close/>
              </a:path>
            </a:pathLst>
          </a:custGeom>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latin typeface="+mj-lt"/>
                <a:ea typeface="+mj-ea"/>
              </a:rPr>
              <a:t>OQPSK</a:t>
            </a:r>
          </a:p>
          <a:p>
            <a:pPr algn="ctr">
              <a:defRPr/>
            </a:pPr>
            <a:r>
              <a:rPr lang="en-US" altLang="ja-JP" sz="1400" b="1" dirty="0">
                <a:solidFill>
                  <a:schemeClr val="tx1"/>
                </a:solidFill>
                <a:latin typeface="+mj-lt"/>
                <a:ea typeface="+mj-ea"/>
              </a:rPr>
              <a:t>2MHz mode</a:t>
            </a:r>
            <a:endParaRPr lang="ja-JP" altLang="en-US" sz="1400" b="1" dirty="0">
              <a:solidFill>
                <a:schemeClr val="tx1"/>
              </a:solidFill>
              <a:latin typeface="+mj-lt"/>
              <a:ea typeface="+mj-ea"/>
            </a:endParaRPr>
          </a:p>
        </p:txBody>
      </p:sp>
      <p:sp>
        <p:nvSpPr>
          <p:cNvPr id="18" name="フリーフォーム 17"/>
          <p:cNvSpPr/>
          <p:nvPr/>
        </p:nvSpPr>
        <p:spPr>
          <a:xfrm>
            <a:off x="2195513"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19" name="フリーフォーム 18"/>
          <p:cNvSpPr/>
          <p:nvPr/>
        </p:nvSpPr>
        <p:spPr>
          <a:xfrm>
            <a:off x="2555875"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20" name="フリーフォーム 19"/>
          <p:cNvSpPr/>
          <p:nvPr/>
        </p:nvSpPr>
        <p:spPr>
          <a:xfrm>
            <a:off x="2916238"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21" name="フリーフォーム 20"/>
          <p:cNvSpPr/>
          <p:nvPr/>
        </p:nvSpPr>
        <p:spPr>
          <a:xfrm>
            <a:off x="3276600"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22" name="フリーフォーム 21"/>
          <p:cNvSpPr/>
          <p:nvPr/>
        </p:nvSpPr>
        <p:spPr>
          <a:xfrm>
            <a:off x="4140200" y="3860800"/>
            <a:ext cx="1438275" cy="508000"/>
          </a:xfrm>
          <a:custGeom>
            <a:avLst/>
            <a:gdLst>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4825 h 514350"/>
              <a:gd name="connsiteX4" fmla="*/ 0 w 1438275"/>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9588 h 514350"/>
              <a:gd name="connsiteX4" fmla="*/ 0 w 1440656"/>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2445 h 514350"/>
              <a:gd name="connsiteX4" fmla="*/ 0 w 1440656"/>
              <a:gd name="connsiteY4" fmla="*/ 514350 h 514350"/>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7207 h 514350"/>
              <a:gd name="connsiteX4" fmla="*/ 0 w 1438275"/>
              <a:gd name="connsiteY4" fmla="*/ 514350 h 514350"/>
              <a:gd name="connsiteX0" fmla="*/ 0 w 1438275"/>
              <a:gd name="connsiteY0" fmla="*/ 507206 h 507207"/>
              <a:gd name="connsiteX1" fmla="*/ 140493 w 1438275"/>
              <a:gd name="connsiteY1" fmla="*/ 0 h 507207"/>
              <a:gd name="connsiteX2" fmla="*/ 1295400 w 1438275"/>
              <a:gd name="connsiteY2" fmla="*/ 2381 h 507207"/>
              <a:gd name="connsiteX3" fmla="*/ 1438275 w 1438275"/>
              <a:gd name="connsiteY3" fmla="*/ 507207 h 507207"/>
              <a:gd name="connsiteX4" fmla="*/ 0 w 1438275"/>
              <a:gd name="connsiteY4" fmla="*/ 507206 h 50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275" h="507207">
                <a:moveTo>
                  <a:pt x="0" y="507206"/>
                </a:moveTo>
                <a:lnTo>
                  <a:pt x="140493" y="0"/>
                </a:lnTo>
                <a:lnTo>
                  <a:pt x="1295400" y="2381"/>
                </a:lnTo>
                <a:lnTo>
                  <a:pt x="1438275" y="507207"/>
                </a:lnTo>
                <a:lnTo>
                  <a:pt x="0" y="507206"/>
                </a:lnTo>
                <a:close/>
              </a:path>
            </a:pathLst>
          </a:custGeom>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latin typeface="+mj-lt"/>
                <a:ea typeface="+mj-ea"/>
              </a:rPr>
              <a:t>OQPSK</a:t>
            </a:r>
          </a:p>
          <a:p>
            <a:pPr algn="ctr">
              <a:defRPr/>
            </a:pPr>
            <a:r>
              <a:rPr lang="en-US" altLang="ja-JP" sz="1400" b="1" dirty="0">
                <a:solidFill>
                  <a:schemeClr val="tx1"/>
                </a:solidFill>
                <a:latin typeface="+mj-lt"/>
                <a:ea typeface="+mj-ea"/>
              </a:rPr>
              <a:t>2MHz mode</a:t>
            </a:r>
            <a:endParaRPr lang="ja-JP" altLang="en-US" sz="1400" b="1" dirty="0">
              <a:solidFill>
                <a:schemeClr val="tx1"/>
              </a:solidFill>
              <a:latin typeface="+mj-lt"/>
              <a:ea typeface="+mj-ea"/>
            </a:endParaRPr>
          </a:p>
        </p:txBody>
      </p:sp>
      <p:sp>
        <p:nvSpPr>
          <p:cNvPr id="23" name="フリーフォーム 22"/>
          <p:cNvSpPr/>
          <p:nvPr/>
        </p:nvSpPr>
        <p:spPr>
          <a:xfrm>
            <a:off x="5940425" y="3860800"/>
            <a:ext cx="2303463" cy="508000"/>
          </a:xfrm>
          <a:custGeom>
            <a:avLst/>
            <a:gdLst>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4825 h 514350"/>
              <a:gd name="connsiteX4" fmla="*/ 0 w 1438275"/>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9588 h 514350"/>
              <a:gd name="connsiteX4" fmla="*/ 0 w 1440656"/>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2445 h 514350"/>
              <a:gd name="connsiteX4" fmla="*/ 0 w 1440656"/>
              <a:gd name="connsiteY4" fmla="*/ 514350 h 514350"/>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7207 h 514350"/>
              <a:gd name="connsiteX4" fmla="*/ 0 w 1438275"/>
              <a:gd name="connsiteY4" fmla="*/ 514350 h 514350"/>
              <a:gd name="connsiteX0" fmla="*/ 0 w 1438275"/>
              <a:gd name="connsiteY0" fmla="*/ 507206 h 507207"/>
              <a:gd name="connsiteX1" fmla="*/ 140493 w 1438275"/>
              <a:gd name="connsiteY1" fmla="*/ 0 h 507207"/>
              <a:gd name="connsiteX2" fmla="*/ 1295400 w 1438275"/>
              <a:gd name="connsiteY2" fmla="*/ 2381 h 507207"/>
              <a:gd name="connsiteX3" fmla="*/ 1438275 w 1438275"/>
              <a:gd name="connsiteY3" fmla="*/ 507207 h 507207"/>
              <a:gd name="connsiteX4" fmla="*/ 0 w 1438275"/>
              <a:gd name="connsiteY4" fmla="*/ 507206 h 50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275" h="507207">
                <a:moveTo>
                  <a:pt x="0" y="507206"/>
                </a:moveTo>
                <a:lnTo>
                  <a:pt x="140493" y="0"/>
                </a:lnTo>
                <a:lnTo>
                  <a:pt x="1295400" y="2381"/>
                </a:lnTo>
                <a:lnTo>
                  <a:pt x="1438275" y="507207"/>
                </a:lnTo>
                <a:lnTo>
                  <a:pt x="0" y="507206"/>
                </a:lnTo>
                <a:close/>
              </a:path>
            </a:pathLst>
          </a:custGeom>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latin typeface="+mj-lt"/>
                <a:ea typeface="+mj-ea"/>
              </a:rPr>
              <a:t>OFDM</a:t>
            </a:r>
          </a:p>
          <a:p>
            <a:pPr algn="ctr">
              <a:defRPr/>
            </a:pPr>
            <a:r>
              <a:rPr lang="en-US" altLang="ja-JP" sz="1400" b="1" dirty="0">
                <a:solidFill>
                  <a:schemeClr val="tx1"/>
                </a:solidFill>
                <a:latin typeface="+mj-lt"/>
                <a:ea typeface="+mj-ea"/>
              </a:rPr>
              <a:t>(DTV)</a:t>
            </a:r>
          </a:p>
        </p:txBody>
      </p:sp>
      <p:cxnSp>
        <p:nvCxnSpPr>
          <p:cNvPr id="24" name="直線コネクタ 23"/>
          <p:cNvCxnSpPr/>
          <p:nvPr/>
        </p:nvCxnSpPr>
        <p:spPr>
          <a:xfrm>
            <a:off x="2195513" y="3860800"/>
            <a:ext cx="0" cy="12969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3635375" y="3860800"/>
            <a:ext cx="0" cy="12969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5580063" y="3860800"/>
            <a:ext cx="0" cy="12969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5940425" y="3860800"/>
            <a:ext cx="0" cy="12969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 name="テキスト ボックス 42"/>
          <p:cNvSpPr txBox="1">
            <a:spLocks noChangeArrowheads="1"/>
          </p:cNvSpPr>
          <p:nvPr/>
        </p:nvSpPr>
        <p:spPr bwMode="auto">
          <a:xfrm>
            <a:off x="5462075" y="3763089"/>
            <a:ext cx="649217" cy="246221"/>
          </a:xfrm>
          <a:prstGeom prst="rect">
            <a:avLst/>
          </a:prstGeom>
          <a:solidFill>
            <a:schemeClr val="bg1">
              <a:alpha val="70195"/>
            </a:schemeClr>
          </a:solidFill>
          <a:ln w="9525">
            <a:noFill/>
            <a:miter lim="800000"/>
            <a:headEnd/>
            <a:tailEnd/>
          </a:ln>
        </p:spPr>
        <p:txBody>
          <a:bodyPr wrap="none" lIns="0" tIns="0" rIns="0" bIns="0" anchor="ctr" anchorCtr="1">
            <a:spAutoFit/>
          </a:bodyPr>
          <a:lstStyle/>
          <a:p>
            <a:r>
              <a:rPr lang="en-US" altLang="ja-JP" sz="1600" dirty="0">
                <a:latin typeface="+mj-lt"/>
                <a:ea typeface="+mj-ea"/>
              </a:rPr>
              <a:t>500kHz</a:t>
            </a:r>
            <a:endParaRPr lang="ja-JP" altLang="en-US" sz="1600" dirty="0">
              <a:latin typeface="+mj-lt"/>
              <a:ea typeface="+mj-ea"/>
            </a:endParaRPr>
          </a:p>
        </p:txBody>
      </p:sp>
      <p:grpSp>
        <p:nvGrpSpPr>
          <p:cNvPr id="29" name="グループ化 53"/>
          <p:cNvGrpSpPr>
            <a:grpSpLocks/>
          </p:cNvGrpSpPr>
          <p:nvPr/>
        </p:nvGrpSpPr>
        <p:grpSpPr bwMode="auto">
          <a:xfrm>
            <a:off x="3779838" y="4292600"/>
            <a:ext cx="215900" cy="288925"/>
            <a:chOff x="3635896" y="4509120"/>
            <a:chExt cx="216024" cy="288032"/>
          </a:xfrm>
        </p:grpSpPr>
        <p:sp>
          <p:nvSpPr>
            <p:cNvPr id="30" name="平行四辺形 29"/>
            <p:cNvSpPr/>
            <p:nvPr/>
          </p:nvSpPr>
          <p:spPr>
            <a:xfrm>
              <a:off x="3635896" y="4509120"/>
              <a:ext cx="216024" cy="288032"/>
            </a:xfrm>
            <a:prstGeom prst="parallelogram">
              <a:avLst/>
            </a:prstGeom>
            <a:solidFill>
              <a:schemeClr val="bg1"/>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cxnSp>
          <p:nvCxnSpPr>
            <p:cNvPr id="31" name="直線コネクタ 30"/>
            <p:cNvCxnSpPr/>
            <p:nvPr/>
          </p:nvCxnSpPr>
          <p:spPr>
            <a:xfrm flipH="1">
              <a:off x="3635896" y="4509120"/>
              <a:ext cx="71478"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flipH="1">
              <a:off x="3780441" y="4509120"/>
              <a:ext cx="71479"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3" name="直線矢印コネクタ 32"/>
          <p:cNvCxnSpPr/>
          <p:nvPr/>
        </p:nvCxnSpPr>
        <p:spPr>
          <a:xfrm>
            <a:off x="179388" y="6271852"/>
            <a:ext cx="8569325"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テキスト ボックス 55"/>
          <p:cNvSpPr txBox="1">
            <a:spLocks noChangeArrowheads="1"/>
          </p:cNvSpPr>
          <p:nvPr/>
        </p:nvSpPr>
        <p:spPr bwMode="auto">
          <a:xfrm>
            <a:off x="8172450" y="5768615"/>
            <a:ext cx="614271" cy="369332"/>
          </a:xfrm>
          <a:prstGeom prst="rect">
            <a:avLst/>
          </a:prstGeom>
          <a:noFill/>
          <a:ln w="9525">
            <a:noFill/>
            <a:miter lim="800000"/>
            <a:headEnd/>
            <a:tailEnd/>
          </a:ln>
        </p:spPr>
        <p:txBody>
          <a:bodyPr wrap="none">
            <a:spAutoFit/>
          </a:bodyPr>
          <a:lstStyle/>
          <a:p>
            <a:r>
              <a:rPr lang="en-US" altLang="ja-JP" sz="1800">
                <a:latin typeface="+mj-lt"/>
                <a:ea typeface="+mj-ea"/>
              </a:rPr>
              <a:t>freq.</a:t>
            </a:r>
            <a:endParaRPr lang="ja-JP" altLang="en-US" sz="1800">
              <a:latin typeface="+mj-lt"/>
              <a:ea typeface="+mj-ea"/>
            </a:endParaRPr>
          </a:p>
        </p:txBody>
      </p:sp>
      <p:sp>
        <p:nvSpPr>
          <p:cNvPr id="35" name="テキスト ボックス 56"/>
          <p:cNvSpPr txBox="1">
            <a:spLocks noChangeArrowheads="1"/>
          </p:cNvSpPr>
          <p:nvPr/>
        </p:nvSpPr>
        <p:spPr bwMode="auto">
          <a:xfrm>
            <a:off x="107950" y="4005833"/>
            <a:ext cx="551754" cy="461665"/>
          </a:xfrm>
          <a:prstGeom prst="rect">
            <a:avLst/>
          </a:prstGeom>
          <a:noFill/>
          <a:ln w="9525">
            <a:noFill/>
            <a:miter lim="800000"/>
            <a:headEnd/>
            <a:tailEnd/>
          </a:ln>
        </p:spPr>
        <p:txBody>
          <a:bodyPr wrap="none">
            <a:spAutoFit/>
          </a:bodyPr>
          <a:lstStyle/>
          <a:p>
            <a:r>
              <a:rPr lang="en-US" altLang="ja-JP" sz="2400">
                <a:latin typeface="+mj-lt"/>
                <a:ea typeface="+mj-ea"/>
              </a:rPr>
              <a:t>a,b</a:t>
            </a:r>
            <a:endParaRPr lang="ja-JP" altLang="en-US" sz="2400">
              <a:latin typeface="+mj-lt"/>
              <a:ea typeface="+mj-ea"/>
            </a:endParaRPr>
          </a:p>
        </p:txBody>
      </p:sp>
      <p:sp>
        <p:nvSpPr>
          <p:cNvPr id="36" name="テキスト ボックス 58"/>
          <p:cNvSpPr txBox="1">
            <a:spLocks noChangeArrowheads="1"/>
          </p:cNvSpPr>
          <p:nvPr/>
        </p:nvSpPr>
        <p:spPr bwMode="auto">
          <a:xfrm>
            <a:off x="5148263" y="4581525"/>
            <a:ext cx="320922" cy="461665"/>
          </a:xfrm>
          <a:prstGeom prst="rect">
            <a:avLst/>
          </a:prstGeom>
          <a:noFill/>
          <a:ln w="9525">
            <a:noFill/>
            <a:miter lim="800000"/>
            <a:headEnd/>
            <a:tailEnd/>
          </a:ln>
        </p:spPr>
        <p:txBody>
          <a:bodyPr wrap="none">
            <a:spAutoFit/>
          </a:bodyPr>
          <a:lstStyle/>
          <a:p>
            <a:r>
              <a:rPr lang="en-US" altLang="ja-JP" sz="2400">
                <a:latin typeface="+mj-lt"/>
                <a:ea typeface="+mj-ea"/>
              </a:rPr>
              <a:t>c</a:t>
            </a:r>
            <a:endParaRPr lang="ja-JP" altLang="en-US" sz="2400">
              <a:latin typeface="+mj-lt"/>
              <a:ea typeface="+mj-ea"/>
            </a:endParaRPr>
          </a:p>
        </p:txBody>
      </p:sp>
      <p:cxnSp>
        <p:nvCxnSpPr>
          <p:cNvPr id="37" name="直線コネクタ 36"/>
          <p:cNvCxnSpPr/>
          <p:nvPr/>
        </p:nvCxnSpPr>
        <p:spPr>
          <a:xfrm>
            <a:off x="2700338" y="5479690"/>
            <a:ext cx="0" cy="1009650"/>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38" name="テキスト ボックス 62"/>
          <p:cNvSpPr txBox="1">
            <a:spLocks noChangeArrowheads="1"/>
          </p:cNvSpPr>
          <p:nvPr/>
        </p:nvSpPr>
        <p:spPr bwMode="auto">
          <a:xfrm>
            <a:off x="323850" y="5224102"/>
            <a:ext cx="6192838" cy="400050"/>
          </a:xfrm>
          <a:prstGeom prst="rect">
            <a:avLst/>
          </a:prstGeom>
          <a:noFill/>
          <a:ln w="9525">
            <a:noFill/>
            <a:miter lim="800000"/>
            <a:headEnd/>
            <a:tailEnd/>
          </a:ln>
        </p:spPr>
        <p:txBody>
          <a:bodyPr>
            <a:spAutoFit/>
          </a:bodyPr>
          <a:lstStyle/>
          <a:p>
            <a:r>
              <a:rPr lang="en-US" altLang="ja-JP" sz="2000">
                <a:latin typeface="+mj-lt"/>
                <a:ea typeface="+mj-ea"/>
              </a:rPr>
              <a:t>frequency boundary between 4n and another system</a:t>
            </a:r>
            <a:endParaRPr lang="ja-JP" altLang="en-US" sz="2000">
              <a:latin typeface="+mj-lt"/>
              <a:ea typeface="+mj-ea"/>
            </a:endParaRPr>
          </a:p>
        </p:txBody>
      </p:sp>
      <p:sp>
        <p:nvSpPr>
          <p:cNvPr id="39" name="フリーフォーム 38"/>
          <p:cNvSpPr/>
          <p:nvPr/>
        </p:nvSpPr>
        <p:spPr>
          <a:xfrm>
            <a:off x="5580063"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cxnSp>
        <p:nvCxnSpPr>
          <p:cNvPr id="40" name="直線コネクタ 39"/>
          <p:cNvCxnSpPr/>
          <p:nvPr/>
        </p:nvCxnSpPr>
        <p:spPr>
          <a:xfrm>
            <a:off x="2051050" y="5624152"/>
            <a:ext cx="0" cy="836613"/>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1" name="テキスト ボックス 67"/>
          <p:cNvSpPr txBox="1">
            <a:spLocks noChangeArrowheads="1"/>
          </p:cNvSpPr>
          <p:nvPr/>
        </p:nvSpPr>
        <p:spPr bwMode="auto">
          <a:xfrm>
            <a:off x="3419475" y="5624152"/>
            <a:ext cx="3816350" cy="585788"/>
          </a:xfrm>
          <a:prstGeom prst="rect">
            <a:avLst/>
          </a:prstGeom>
          <a:noFill/>
          <a:ln w="9525">
            <a:noFill/>
            <a:miter lim="800000"/>
            <a:headEnd/>
            <a:tailEnd/>
          </a:ln>
        </p:spPr>
        <p:txBody>
          <a:bodyPr>
            <a:spAutoFit/>
          </a:bodyPr>
          <a:lstStyle/>
          <a:p>
            <a:r>
              <a:rPr lang="en-US" altLang="ja-JP" sz="1600">
                <a:latin typeface="+mj-lt"/>
                <a:ea typeface="+mj-ea"/>
              </a:rPr>
              <a:t>Half shift can relax leakage power spec to an out-band systems</a:t>
            </a:r>
            <a:endParaRPr lang="ja-JP" altLang="en-US" sz="1600">
              <a:latin typeface="+mj-lt"/>
              <a:ea typeface="+mj-ea"/>
            </a:endParaRPr>
          </a:p>
        </p:txBody>
      </p:sp>
      <p:sp>
        <p:nvSpPr>
          <p:cNvPr id="42" name="フリーフォーム 41"/>
          <p:cNvSpPr/>
          <p:nvPr/>
        </p:nvSpPr>
        <p:spPr>
          <a:xfrm>
            <a:off x="611188" y="5697177"/>
            <a:ext cx="1438275" cy="506413"/>
          </a:xfrm>
          <a:custGeom>
            <a:avLst/>
            <a:gdLst>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4825 h 514350"/>
              <a:gd name="connsiteX4" fmla="*/ 0 w 1438275"/>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9588 h 514350"/>
              <a:gd name="connsiteX4" fmla="*/ 0 w 1440656"/>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2445 h 514350"/>
              <a:gd name="connsiteX4" fmla="*/ 0 w 1440656"/>
              <a:gd name="connsiteY4" fmla="*/ 514350 h 514350"/>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7207 h 514350"/>
              <a:gd name="connsiteX4" fmla="*/ 0 w 1438275"/>
              <a:gd name="connsiteY4" fmla="*/ 514350 h 514350"/>
              <a:gd name="connsiteX0" fmla="*/ 0 w 1438275"/>
              <a:gd name="connsiteY0" fmla="*/ 507206 h 507207"/>
              <a:gd name="connsiteX1" fmla="*/ 140493 w 1438275"/>
              <a:gd name="connsiteY1" fmla="*/ 0 h 507207"/>
              <a:gd name="connsiteX2" fmla="*/ 1295400 w 1438275"/>
              <a:gd name="connsiteY2" fmla="*/ 2381 h 507207"/>
              <a:gd name="connsiteX3" fmla="*/ 1438275 w 1438275"/>
              <a:gd name="connsiteY3" fmla="*/ 507207 h 507207"/>
              <a:gd name="connsiteX4" fmla="*/ 0 w 1438275"/>
              <a:gd name="connsiteY4" fmla="*/ 507206 h 50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275" h="507207">
                <a:moveTo>
                  <a:pt x="0" y="507206"/>
                </a:moveTo>
                <a:lnTo>
                  <a:pt x="140493" y="0"/>
                </a:lnTo>
                <a:lnTo>
                  <a:pt x="1295400" y="2381"/>
                </a:lnTo>
                <a:lnTo>
                  <a:pt x="1438275" y="507207"/>
                </a:lnTo>
                <a:lnTo>
                  <a:pt x="0" y="507206"/>
                </a:lnTo>
                <a:close/>
              </a:path>
            </a:pathLst>
          </a:custGeom>
          <a:solidFill>
            <a:srgbClr val="FFC000"/>
          </a:solid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b="1" dirty="0">
              <a:solidFill>
                <a:schemeClr val="tx1"/>
              </a:solidFill>
              <a:latin typeface="+mj-lt"/>
              <a:ea typeface="+mj-ea"/>
            </a:endParaRPr>
          </a:p>
        </p:txBody>
      </p:sp>
      <p:cxnSp>
        <p:nvCxnSpPr>
          <p:cNvPr id="43" name="直線矢印コネクタ 42"/>
          <p:cNvCxnSpPr/>
          <p:nvPr/>
        </p:nvCxnSpPr>
        <p:spPr>
          <a:xfrm flipH="1">
            <a:off x="2051050" y="5984515"/>
            <a:ext cx="649288" cy="0"/>
          </a:xfrm>
          <a:prstGeom prst="straightConnector1">
            <a:avLst/>
          </a:prstGeom>
          <a:ln w="28575">
            <a:solidFill>
              <a:srgbClr val="FF00FF"/>
            </a:solidFill>
            <a:tailEnd type="triangle" w="lg" len="lg"/>
          </a:ln>
        </p:spPr>
        <p:style>
          <a:lnRef idx="1">
            <a:schemeClr val="accent1"/>
          </a:lnRef>
          <a:fillRef idx="0">
            <a:schemeClr val="accent1"/>
          </a:fillRef>
          <a:effectRef idx="0">
            <a:schemeClr val="accent1"/>
          </a:effectRef>
          <a:fontRef idx="minor">
            <a:schemeClr val="tx1"/>
          </a:fontRef>
        </p:style>
      </p:cxnSp>
      <p:sp>
        <p:nvSpPr>
          <p:cNvPr id="44" name="フリーフォーム 43"/>
          <p:cNvSpPr/>
          <p:nvPr/>
        </p:nvSpPr>
        <p:spPr>
          <a:xfrm>
            <a:off x="1258888" y="5697177"/>
            <a:ext cx="1438275" cy="506413"/>
          </a:xfrm>
          <a:custGeom>
            <a:avLst/>
            <a:gdLst>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4825 h 514350"/>
              <a:gd name="connsiteX4" fmla="*/ 0 w 1438275"/>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9588 h 514350"/>
              <a:gd name="connsiteX4" fmla="*/ 0 w 1440656"/>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2445 h 514350"/>
              <a:gd name="connsiteX4" fmla="*/ 0 w 1440656"/>
              <a:gd name="connsiteY4" fmla="*/ 514350 h 514350"/>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7207 h 514350"/>
              <a:gd name="connsiteX4" fmla="*/ 0 w 1438275"/>
              <a:gd name="connsiteY4" fmla="*/ 514350 h 514350"/>
              <a:gd name="connsiteX0" fmla="*/ 0 w 1438275"/>
              <a:gd name="connsiteY0" fmla="*/ 507206 h 507207"/>
              <a:gd name="connsiteX1" fmla="*/ 140493 w 1438275"/>
              <a:gd name="connsiteY1" fmla="*/ 0 h 507207"/>
              <a:gd name="connsiteX2" fmla="*/ 1295400 w 1438275"/>
              <a:gd name="connsiteY2" fmla="*/ 2381 h 507207"/>
              <a:gd name="connsiteX3" fmla="*/ 1438275 w 1438275"/>
              <a:gd name="connsiteY3" fmla="*/ 507207 h 507207"/>
              <a:gd name="connsiteX4" fmla="*/ 0 w 1438275"/>
              <a:gd name="connsiteY4" fmla="*/ 507206 h 50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275" h="507207">
                <a:moveTo>
                  <a:pt x="0" y="507206"/>
                </a:moveTo>
                <a:lnTo>
                  <a:pt x="140493" y="0"/>
                </a:lnTo>
                <a:lnTo>
                  <a:pt x="1295400" y="2381"/>
                </a:lnTo>
                <a:lnTo>
                  <a:pt x="1438275" y="507207"/>
                </a:lnTo>
                <a:lnTo>
                  <a:pt x="0" y="507206"/>
                </a:lnTo>
                <a:close/>
              </a:path>
            </a:pathLst>
          </a:custGeom>
          <a:noFill/>
          <a:ln w="19050">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b="1" dirty="0">
              <a:solidFill>
                <a:schemeClr val="tx1"/>
              </a:solidFill>
              <a:latin typeface="+mj-lt"/>
              <a:ea typeface="+mj-ea"/>
            </a:endParaRPr>
          </a:p>
        </p:txBody>
      </p:sp>
      <p:sp>
        <p:nvSpPr>
          <p:cNvPr id="45" name="テキスト ボックス 75"/>
          <p:cNvSpPr txBox="1">
            <a:spLocks noChangeArrowheads="1"/>
          </p:cNvSpPr>
          <p:nvPr/>
        </p:nvSpPr>
        <p:spPr bwMode="auto">
          <a:xfrm>
            <a:off x="179388" y="5624152"/>
            <a:ext cx="320922" cy="461665"/>
          </a:xfrm>
          <a:prstGeom prst="rect">
            <a:avLst/>
          </a:prstGeom>
          <a:noFill/>
          <a:ln w="9525">
            <a:noFill/>
            <a:miter lim="800000"/>
            <a:headEnd/>
            <a:tailEnd/>
          </a:ln>
        </p:spPr>
        <p:txBody>
          <a:bodyPr wrap="none">
            <a:spAutoFit/>
          </a:bodyPr>
          <a:lstStyle/>
          <a:p>
            <a:r>
              <a:rPr lang="en-US" altLang="ja-JP" sz="2400">
                <a:latin typeface="+mj-lt"/>
                <a:ea typeface="+mj-ea"/>
              </a:rPr>
              <a:t>c</a:t>
            </a:r>
            <a:endParaRPr lang="ja-JP" altLang="en-US" sz="2400">
              <a:latin typeface="+mj-lt"/>
              <a:ea typeface="+mj-ea"/>
            </a:endParaRPr>
          </a:p>
        </p:txBody>
      </p:sp>
      <p:sp>
        <p:nvSpPr>
          <p:cNvPr id="46" name="左中かっこ 45"/>
          <p:cNvSpPr/>
          <p:nvPr/>
        </p:nvSpPr>
        <p:spPr>
          <a:xfrm rot="16200000">
            <a:off x="1008063" y="4760912"/>
            <a:ext cx="215900" cy="720725"/>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latin typeface="+mj-lt"/>
              <a:ea typeface="+mj-ea"/>
            </a:endParaRPr>
          </a:p>
        </p:txBody>
      </p:sp>
      <p:sp>
        <p:nvSpPr>
          <p:cNvPr id="47" name="左中かっこ 46"/>
          <p:cNvSpPr/>
          <p:nvPr/>
        </p:nvSpPr>
        <p:spPr>
          <a:xfrm rot="16200000">
            <a:off x="1727994" y="4761706"/>
            <a:ext cx="215900" cy="71913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latin typeface="+mj-lt"/>
              <a:ea typeface="+mj-ea"/>
            </a:endParaRPr>
          </a:p>
        </p:txBody>
      </p:sp>
      <p:sp>
        <p:nvSpPr>
          <p:cNvPr id="48" name="テキスト ボックス 78"/>
          <p:cNvSpPr txBox="1">
            <a:spLocks noChangeArrowheads="1"/>
          </p:cNvSpPr>
          <p:nvPr/>
        </p:nvSpPr>
        <p:spPr bwMode="auto">
          <a:xfrm>
            <a:off x="971550" y="4831990"/>
            <a:ext cx="338554" cy="461665"/>
          </a:xfrm>
          <a:prstGeom prst="rect">
            <a:avLst/>
          </a:prstGeom>
          <a:noFill/>
          <a:ln w="9525">
            <a:noFill/>
            <a:miter lim="800000"/>
            <a:headEnd/>
            <a:tailEnd/>
          </a:ln>
        </p:spPr>
        <p:txBody>
          <a:bodyPr wrap="none">
            <a:spAutoFit/>
          </a:bodyPr>
          <a:lstStyle/>
          <a:p>
            <a:r>
              <a:rPr lang="en-US" altLang="ja-JP" sz="2400">
                <a:latin typeface="+mj-lt"/>
                <a:ea typeface="+mj-ea"/>
              </a:rPr>
              <a:t>d</a:t>
            </a:r>
            <a:endParaRPr lang="ja-JP" altLang="en-US" sz="2400">
              <a:latin typeface="+mj-lt"/>
              <a:ea typeface="+mj-ea"/>
            </a:endParaRPr>
          </a:p>
        </p:txBody>
      </p:sp>
    </p:spTree>
    <p:extLst>
      <p:ext uri="{BB962C8B-B14F-4D97-AF65-F5344CB8AC3E}">
        <p14:creationId xmlns:p14="http://schemas.microsoft.com/office/powerpoint/2010/main" val="3577645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9"/>
          <p:cNvGraphicFramePr>
            <a:graphicFrameLocks noGrp="1"/>
          </p:cNvGraphicFramePr>
          <p:nvPr>
            <p:extLst>
              <p:ext uri="{D42A27DB-BD31-4B8C-83A1-F6EECF244321}">
                <p14:modId xmlns:p14="http://schemas.microsoft.com/office/powerpoint/2010/main" val="420023141"/>
              </p:ext>
            </p:extLst>
          </p:nvPr>
        </p:nvGraphicFramePr>
        <p:xfrm>
          <a:off x="359532" y="2564904"/>
          <a:ext cx="8371656" cy="2270319"/>
        </p:xfrm>
        <a:graphic>
          <a:graphicData uri="http://schemas.openxmlformats.org/drawingml/2006/table">
            <a:tbl>
              <a:tblPr firstRow="1" bandRow="1">
                <a:tableStyleId>{5C22544A-7EE6-4342-B048-85BDC9FD1C3A}</a:tableStyleId>
              </a:tblPr>
              <a:tblGrid>
                <a:gridCol w="2214972"/>
                <a:gridCol w="1548172"/>
                <a:gridCol w="1476164"/>
                <a:gridCol w="1368152"/>
                <a:gridCol w="1764196"/>
              </a:tblGrid>
              <a:tr h="823104">
                <a:tc>
                  <a:txBody>
                    <a:bodyPr/>
                    <a:lstStyle/>
                    <a:p>
                      <a:pPr algn="ctr"/>
                      <a:r>
                        <a:rPr lang="en-US" sz="1600" dirty="0" smtClean="0"/>
                        <a:t>Frequency</a:t>
                      </a:r>
                      <a:r>
                        <a:rPr lang="en-US" sz="1600" baseline="0" dirty="0" smtClean="0"/>
                        <a:t> Band [MHz]</a:t>
                      </a:r>
                    </a:p>
                    <a:p>
                      <a:pPr algn="ctr"/>
                      <a:r>
                        <a:rPr lang="en-US" sz="1600" b="1" baseline="0" dirty="0" smtClean="0"/>
                        <a:t>(BW)</a:t>
                      </a:r>
                      <a:endParaRPr lang="en-US" sz="1600" b="1" dirty="0"/>
                    </a:p>
                  </a:txBody>
                  <a:tcPr marT="45728" marB="45728"/>
                </a:tc>
                <a:tc>
                  <a:txBody>
                    <a:bodyPr/>
                    <a:lstStyle/>
                    <a:p>
                      <a:pPr algn="ctr"/>
                      <a:r>
                        <a:rPr lang="en-US" sz="1600" dirty="0" smtClean="0"/>
                        <a:t>Modulation</a:t>
                      </a:r>
                      <a:endParaRPr lang="en-US" sz="1600" b="1" dirty="0"/>
                    </a:p>
                  </a:txBody>
                  <a:tcPr marT="45728" marB="45728"/>
                </a:tc>
                <a:tc>
                  <a:txBody>
                    <a:bodyPr/>
                    <a:lstStyle/>
                    <a:p>
                      <a:pPr algn="ctr"/>
                      <a:r>
                        <a:rPr lang="en-US" sz="1600" dirty="0" smtClean="0"/>
                        <a:t>Bit</a:t>
                      </a:r>
                      <a:r>
                        <a:rPr lang="en-US" sz="1600" baseline="0" dirty="0" smtClean="0"/>
                        <a:t> Rate [kb/s]</a:t>
                      </a:r>
                      <a:endParaRPr lang="en-US" sz="1600" b="1" dirty="0"/>
                    </a:p>
                  </a:txBody>
                  <a:tcPr marT="45728" marB="45728"/>
                </a:tc>
                <a:tc>
                  <a:txBody>
                    <a:bodyPr/>
                    <a:lstStyle/>
                    <a:p>
                      <a:pPr algn="ctr"/>
                      <a:r>
                        <a:rPr lang="en-US" sz="1600" b="1" dirty="0" smtClean="0"/>
                        <a:t>Channel</a:t>
                      </a:r>
                    </a:p>
                    <a:p>
                      <a:pPr algn="ctr"/>
                      <a:r>
                        <a:rPr lang="en-US" sz="1600" b="1" dirty="0" smtClean="0"/>
                        <a:t>Spacing</a:t>
                      </a:r>
                    </a:p>
                    <a:p>
                      <a:pPr algn="ctr"/>
                      <a:r>
                        <a:rPr lang="en-US" sz="1600" b="1" dirty="0" smtClean="0"/>
                        <a:t>[kHz]</a:t>
                      </a:r>
                      <a:endParaRPr lang="en-US" sz="1600" b="1" dirty="0"/>
                    </a:p>
                  </a:txBody>
                  <a:tcPr marT="45728" marB="45728"/>
                </a:tc>
                <a:tc>
                  <a:txBody>
                    <a:bodyPr/>
                    <a:lstStyle/>
                    <a:p>
                      <a:pPr algn="ctr"/>
                      <a:r>
                        <a:rPr lang="en-US" sz="1600" b="1" dirty="0" smtClean="0"/>
                        <a:t>Number</a:t>
                      </a:r>
                      <a:r>
                        <a:rPr lang="en-US" sz="1600" b="1" baseline="0" dirty="0" smtClean="0"/>
                        <a:t> of Channels</a:t>
                      </a:r>
                      <a:endParaRPr lang="en-US" sz="1600" b="1" dirty="0"/>
                    </a:p>
                  </a:txBody>
                  <a:tcPr marT="45728" marB="45728"/>
                </a:tc>
              </a:tr>
              <a:tr h="482405">
                <a:tc>
                  <a:txBody>
                    <a:bodyPr/>
                    <a:lstStyle/>
                    <a:p>
                      <a:pPr algn="ctr"/>
                      <a:r>
                        <a:rPr lang="en-US" sz="1800" dirty="0" smtClean="0"/>
                        <a:t>174 – 216 (42MHz)</a:t>
                      </a:r>
                      <a:endParaRPr lang="en-US" sz="1800" dirty="0"/>
                    </a:p>
                  </a:txBody>
                  <a:tcPr marT="45728" marB="45728"/>
                </a:tc>
                <a:tc>
                  <a:txBody>
                    <a:bodyPr/>
                    <a:lstStyle/>
                    <a:p>
                      <a:pPr algn="ctr"/>
                      <a:r>
                        <a:rPr lang="en-US" sz="1800" dirty="0" smtClean="0"/>
                        <a:t>Filtered FSK</a:t>
                      </a:r>
                      <a:endParaRPr lang="en-US" sz="1800" dirty="0"/>
                    </a:p>
                  </a:txBody>
                  <a:tcPr marT="45728" marB="45728"/>
                </a:tc>
                <a:tc>
                  <a:txBody>
                    <a:bodyPr/>
                    <a:lstStyle/>
                    <a:p>
                      <a:pPr algn="ctr"/>
                      <a:r>
                        <a:rPr lang="en-US" sz="1800" dirty="0" smtClean="0"/>
                        <a:t>200</a:t>
                      </a:r>
                      <a:endParaRPr lang="en-US" sz="1800" dirty="0"/>
                    </a:p>
                  </a:txBody>
                  <a:tcPr marT="45728" marB="45728"/>
                </a:tc>
                <a:tc>
                  <a:txBody>
                    <a:bodyPr/>
                    <a:lstStyle/>
                    <a:p>
                      <a:pPr algn="ctr"/>
                      <a:r>
                        <a:rPr lang="en-US" sz="1800" dirty="0" smtClean="0"/>
                        <a:t>400</a:t>
                      </a:r>
                      <a:endParaRPr lang="en-US" sz="1800" dirty="0"/>
                    </a:p>
                  </a:txBody>
                  <a:tcPr marT="45728" marB="45728"/>
                </a:tc>
                <a:tc>
                  <a:txBody>
                    <a:bodyPr/>
                    <a:lstStyle/>
                    <a:p>
                      <a:pPr algn="ctr"/>
                      <a:r>
                        <a:rPr lang="en-US" sz="1800" dirty="0" smtClean="0"/>
                        <a:t>105</a:t>
                      </a:r>
                      <a:endParaRPr lang="en-US" sz="1800" dirty="0"/>
                    </a:p>
                  </a:txBody>
                  <a:tcPr marT="45728" marB="45728"/>
                </a:tc>
              </a:tr>
              <a:tr h="482405">
                <a:tc>
                  <a:txBody>
                    <a:bodyPr/>
                    <a:lstStyle/>
                    <a:p>
                      <a:pPr algn="ctr"/>
                      <a:r>
                        <a:rPr lang="en-US" sz="1800" dirty="0" smtClean="0"/>
                        <a:t>407-425 (18MHz)</a:t>
                      </a:r>
                      <a:endParaRPr lang="en-US" sz="1800" dirty="0"/>
                    </a:p>
                  </a:txBody>
                  <a:tcPr marT="45728" marB="45728"/>
                </a:tc>
                <a:tc>
                  <a:txBody>
                    <a:bodyPr/>
                    <a:lstStyle/>
                    <a:p>
                      <a:pPr algn="ctr"/>
                      <a:r>
                        <a:rPr lang="en-US" sz="1800" dirty="0" smtClean="0"/>
                        <a:t>Filtered FSK</a:t>
                      </a:r>
                      <a:endParaRPr lang="en-US" sz="1800" dirty="0"/>
                    </a:p>
                  </a:txBody>
                  <a:tcPr marT="45728" marB="45728"/>
                </a:tc>
                <a:tc>
                  <a:txBody>
                    <a:bodyPr/>
                    <a:lstStyle/>
                    <a:p>
                      <a:pPr algn="ctr"/>
                      <a:r>
                        <a:rPr lang="en-US" sz="1800" dirty="0" smtClean="0"/>
                        <a:t>200</a:t>
                      </a:r>
                      <a:endParaRPr lang="en-US" sz="1800" dirty="0"/>
                    </a:p>
                  </a:txBody>
                  <a:tcPr marT="45728" marB="45728"/>
                </a:tc>
                <a:tc>
                  <a:txBody>
                    <a:bodyPr/>
                    <a:lstStyle/>
                    <a:p>
                      <a:pPr algn="ctr"/>
                      <a:r>
                        <a:rPr lang="en-US" sz="1800" dirty="0" smtClean="0"/>
                        <a:t>400</a:t>
                      </a:r>
                      <a:endParaRPr lang="en-US" sz="1800" dirty="0"/>
                    </a:p>
                  </a:txBody>
                  <a:tcPr marT="45728" marB="45728"/>
                </a:tc>
                <a:tc>
                  <a:txBody>
                    <a:bodyPr/>
                    <a:lstStyle/>
                    <a:p>
                      <a:pPr algn="ctr"/>
                      <a:r>
                        <a:rPr lang="en-US" sz="1800" dirty="0" smtClean="0"/>
                        <a:t>45</a:t>
                      </a:r>
                      <a:endParaRPr lang="en-US" sz="1800" dirty="0"/>
                    </a:p>
                  </a:txBody>
                  <a:tcPr marT="45728" marB="45728"/>
                </a:tc>
              </a:tr>
              <a:tr h="482405">
                <a:tc>
                  <a:txBody>
                    <a:bodyPr/>
                    <a:lstStyle/>
                    <a:p>
                      <a:pPr algn="ctr"/>
                      <a:r>
                        <a:rPr lang="en-US" sz="1800" dirty="0" smtClean="0"/>
                        <a:t>608-630 (22MHz)</a:t>
                      </a:r>
                      <a:endParaRPr lang="en-US" sz="1800" dirty="0"/>
                    </a:p>
                  </a:txBody>
                  <a:tcPr marT="45728" marB="45728"/>
                </a:tc>
                <a:tc>
                  <a:txBody>
                    <a:bodyPr/>
                    <a:lstStyle/>
                    <a:p>
                      <a:pPr algn="ctr"/>
                      <a:r>
                        <a:rPr lang="en-US" sz="1800" dirty="0" smtClean="0"/>
                        <a:t>Filtered</a:t>
                      </a:r>
                      <a:r>
                        <a:rPr lang="en-US" sz="1800" baseline="0" dirty="0" smtClean="0"/>
                        <a:t> FSK</a:t>
                      </a:r>
                      <a:endParaRPr lang="en-US" sz="1800" dirty="0"/>
                    </a:p>
                  </a:txBody>
                  <a:tcPr marT="45728" marB="45728"/>
                </a:tc>
                <a:tc>
                  <a:txBody>
                    <a:bodyPr/>
                    <a:lstStyle/>
                    <a:p>
                      <a:pPr algn="ctr"/>
                      <a:r>
                        <a:rPr lang="en-US" sz="1800" dirty="0" smtClean="0"/>
                        <a:t>200</a:t>
                      </a:r>
                      <a:endParaRPr lang="en-US" sz="1800" dirty="0"/>
                    </a:p>
                  </a:txBody>
                  <a:tcPr marT="45728" marB="45728"/>
                </a:tc>
                <a:tc>
                  <a:txBody>
                    <a:bodyPr/>
                    <a:lstStyle/>
                    <a:p>
                      <a:pPr algn="ctr"/>
                      <a:r>
                        <a:rPr lang="en-US" sz="1800" dirty="0" smtClean="0"/>
                        <a:t>400</a:t>
                      </a:r>
                      <a:endParaRPr lang="en-US" sz="1800" dirty="0"/>
                    </a:p>
                  </a:txBody>
                  <a:tcPr marT="45728" marB="45728"/>
                </a:tc>
                <a:tc>
                  <a:txBody>
                    <a:bodyPr/>
                    <a:lstStyle/>
                    <a:p>
                      <a:pPr algn="ctr"/>
                      <a:r>
                        <a:rPr lang="en-US" sz="1800" dirty="0" smtClean="0"/>
                        <a:t>55</a:t>
                      </a:r>
                      <a:endParaRPr lang="en-US" sz="1800" dirty="0"/>
                    </a:p>
                  </a:txBody>
                  <a:tcPr marT="45728" marB="45728"/>
                </a:tc>
              </a:tr>
            </a:tbl>
          </a:graphicData>
        </a:graphic>
      </p:graphicFrame>
      <p:sp>
        <p:nvSpPr>
          <p:cNvPr id="6" name="テキスト ボックス 5"/>
          <p:cNvSpPr txBox="1"/>
          <p:nvPr/>
        </p:nvSpPr>
        <p:spPr>
          <a:xfrm>
            <a:off x="359532" y="1628799"/>
            <a:ext cx="8604956" cy="1200329"/>
          </a:xfrm>
          <a:prstGeom prst="rect">
            <a:avLst/>
          </a:prstGeom>
          <a:noFill/>
        </p:spPr>
        <p:txBody>
          <a:bodyPr wrap="square" rtlCol="0">
            <a:spAutoFit/>
          </a:bodyPr>
          <a:lstStyle/>
          <a:p>
            <a:r>
              <a:rPr lang="en-US" altLang="ja-JP" sz="2400" dirty="0" smtClean="0">
                <a:latin typeface="+mj-lt"/>
                <a:ea typeface="+mj-ea"/>
              </a:rPr>
              <a:t>In a case without considering channel overlapping</a:t>
            </a:r>
          </a:p>
          <a:p>
            <a:endParaRPr lang="en-US" altLang="ja-JP" sz="2400" dirty="0" smtClean="0">
              <a:latin typeface="+mj-lt"/>
              <a:ea typeface="+mj-ea"/>
            </a:endParaRPr>
          </a:p>
          <a:p>
            <a:endParaRPr kumimoji="1" lang="ja-JP" altLang="en-US" sz="2400" dirty="0">
              <a:latin typeface="+mj-lt"/>
              <a:ea typeface="+mj-ea"/>
            </a:endParaRPr>
          </a:p>
        </p:txBody>
      </p:sp>
      <p:sp>
        <p:nvSpPr>
          <p:cNvPr id="2" name="タイトル 1"/>
          <p:cNvSpPr>
            <a:spLocks noGrp="1"/>
          </p:cNvSpPr>
          <p:nvPr>
            <p:ph type="title"/>
          </p:nvPr>
        </p:nvSpPr>
        <p:spPr/>
        <p:txBody>
          <a:bodyPr/>
          <a:lstStyle/>
          <a:p>
            <a:r>
              <a:rPr lang="en-US" altLang="ja-JP" dirty="0" smtClean="0"/>
              <a:t>Band Plan</a:t>
            </a:r>
            <a:endParaRPr kumimoji="1" lang="ja-JP" altLang="en-US" dirty="0"/>
          </a:p>
        </p:txBody>
      </p:sp>
    </p:spTree>
    <p:extLst>
      <p:ext uri="{BB962C8B-B14F-4D97-AF65-F5344CB8AC3E}">
        <p14:creationId xmlns:p14="http://schemas.microsoft.com/office/powerpoint/2010/main" val="1279967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870992"/>
          </a:xfrm>
        </p:spPr>
        <p:txBody>
          <a:bodyPr/>
          <a:lstStyle/>
          <a:p>
            <a:r>
              <a:rPr kumimoji="1" lang="en-US" altLang="ja-JP" dirty="0" smtClean="0"/>
              <a:t>Summary</a:t>
            </a:r>
            <a:endParaRPr kumimoji="1" lang="ja-JP" altLang="en-US" dirty="0"/>
          </a:p>
        </p:txBody>
      </p:sp>
      <p:sp>
        <p:nvSpPr>
          <p:cNvPr id="3" name="コンテンツ プレースホルダー 2"/>
          <p:cNvSpPr>
            <a:spLocks noGrp="1"/>
          </p:cNvSpPr>
          <p:nvPr>
            <p:ph idx="1"/>
          </p:nvPr>
        </p:nvSpPr>
        <p:spPr>
          <a:xfrm>
            <a:off x="685800" y="1981200"/>
            <a:ext cx="7772400" cy="4328120"/>
          </a:xfrm>
        </p:spPr>
        <p:txBody>
          <a:bodyPr/>
          <a:lstStyle/>
          <a:p>
            <a:r>
              <a:rPr kumimoji="1" lang="en-US" altLang="ja-JP" sz="2400" dirty="0" smtClean="0">
                <a:latin typeface="+mj-lt"/>
              </a:rPr>
              <a:t>Filtered FSK and/or O-QPSK are preferable for wearable devices used for healthcare applications in hospitals and clinics and filter type is </a:t>
            </a:r>
            <a:r>
              <a:rPr lang="en-US" altLang="ja-JP" sz="2400" dirty="0" smtClean="0">
                <a:latin typeface="+mj-lt"/>
              </a:rPr>
              <a:t>proposed</a:t>
            </a:r>
            <a:r>
              <a:rPr kumimoji="1" lang="en-US" altLang="ja-JP" sz="2400" dirty="0" smtClean="0">
                <a:latin typeface="+mj-lt"/>
              </a:rPr>
              <a:t/>
            </a:r>
            <a:br>
              <a:rPr kumimoji="1" lang="en-US" altLang="ja-JP" sz="2400" dirty="0" smtClean="0">
                <a:latin typeface="+mj-lt"/>
              </a:rPr>
            </a:br>
            <a:endParaRPr kumimoji="1" lang="en-US" altLang="ja-JP" sz="2400" dirty="0" smtClean="0">
              <a:latin typeface="+mj-lt"/>
            </a:endParaRPr>
          </a:p>
          <a:p>
            <a:r>
              <a:rPr kumimoji="1" lang="en-US" altLang="ja-JP" sz="2400" dirty="0" smtClean="0">
                <a:latin typeface="+mj-lt"/>
              </a:rPr>
              <a:t>Band plan is </a:t>
            </a:r>
            <a:r>
              <a:rPr lang="en-US" altLang="ja-JP" sz="2400" dirty="0" smtClean="0">
                <a:latin typeface="+mj-lt"/>
              </a:rPr>
              <a:t>proposed</a:t>
            </a:r>
            <a:endParaRPr kumimoji="1" lang="ja-JP" altLang="en-US" sz="2400" dirty="0">
              <a:latin typeface="+mj-lt"/>
            </a:endParaRPr>
          </a:p>
        </p:txBody>
      </p:sp>
    </p:spTree>
    <p:extLst>
      <p:ext uri="{BB962C8B-B14F-4D97-AF65-F5344CB8AC3E}">
        <p14:creationId xmlns:p14="http://schemas.microsoft.com/office/powerpoint/2010/main" val="4212544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15-12-0539-00-004n-summary-of-applications-for-tg-4n</Template>
  <TotalTime>581</TotalTime>
  <Words>364</Words>
  <Application>Microsoft Office PowerPoint</Application>
  <PresentationFormat>画面に合わせる (4:3)</PresentationFormat>
  <Paragraphs>85</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PowerPoint プレゼンテーション</vt:lpstr>
      <vt:lpstr>Our proposal</vt:lpstr>
      <vt:lpstr>GFSK coexistence with OQPSK</vt:lpstr>
      <vt:lpstr>Our GFSK proposal</vt:lpstr>
      <vt:lpstr>Our GFSK proposal (cont.)</vt:lpstr>
      <vt:lpstr>Band Plan</vt:lpstr>
      <vt:lpstr>Summary</vt:lpstr>
    </vt:vector>
  </TitlesOfParts>
  <Company>パナソニック株式会社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Kenichi Mori</dc:creator>
  <cp:lastModifiedBy>marsh</cp:lastModifiedBy>
  <cp:revision>45</cp:revision>
  <dcterms:created xsi:type="dcterms:W3CDTF">2012-11-04T11:02:43Z</dcterms:created>
  <dcterms:modified xsi:type="dcterms:W3CDTF">2013-01-15T00:42:26Z</dcterms:modified>
</cp:coreProperties>
</file>