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289" r:id="rId3"/>
    <p:sldId id="290" r:id="rId4"/>
    <p:sldId id="264" r:id="rId5"/>
    <p:sldId id="292" r:id="rId6"/>
    <p:sldId id="265" r:id="rId7"/>
    <p:sldId id="266" r:id="rId8"/>
    <p:sldId id="267" r:id="rId9"/>
    <p:sldId id="268" r:id="rId10"/>
    <p:sldId id="269" r:id="rId11"/>
    <p:sldId id="270" r:id="rId12"/>
    <p:sldId id="271" r:id="rId13"/>
    <p:sldId id="272" r:id="rId14"/>
    <p:sldId id="288" r:id="rId15"/>
    <p:sldId id="29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544" y="-5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13</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13</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January 13</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January 13</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6</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6</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7</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7</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8</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8</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11</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11</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&lt;January 2013&gt;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13-0035-</a:t>
            </a:r>
            <a:r>
              <a:rPr lang="en-US" b="1" dirty="0" smtClean="0"/>
              <a:t>00-</a:t>
            </a:r>
            <a:r>
              <a:rPr lang="en-US" b="1" dirty="0"/>
              <a:t>004k</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ieee802.org/Mike_Spring_Article_on_Stds_Proces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a:t>
            </a:r>
            <a:r>
              <a:rPr lang="en-US" sz="1600" dirty="0" smtClean="0">
                <a:solidFill>
                  <a:srgbClr val="FF0000"/>
                </a:solidFill>
                <a:latin typeface="Times New Roman" pitchFamily="18" charset="0"/>
                <a:ea typeface="ＭＳ Ｐゴシック" pitchFamily="-65" charset="-128"/>
                <a:cs typeface="+mn-cs"/>
              </a:rPr>
              <a:t>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January 2013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January 2013</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Opening Report for </a:t>
            </a:r>
            <a:r>
              <a:rPr lang="en-US" sz="1600" dirty="0" smtClean="0">
                <a:latin typeface="Times New Roman" pitchFamily="18" charset="0"/>
                <a:ea typeface="ＭＳ Ｐゴシック" pitchFamily="-65" charset="-128"/>
                <a:cs typeface="+mn-cs"/>
              </a:rPr>
              <a:t>January 2013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the </a:t>
            </a:r>
            <a:r>
              <a:rPr lang="en-US" sz="1600" dirty="0" smtClean="0">
                <a:latin typeface="Times New Roman" pitchFamily="18" charset="0"/>
                <a:ea typeface="ＭＳ Ｐゴシック" pitchFamily="-65" charset="-128"/>
                <a:cs typeface="+mn-cs"/>
              </a:rPr>
              <a:t>January 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10</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10</a:t>
            </a:fld>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11</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11</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12</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12</a:t>
            </a:fld>
            <a:endParaRPr lang="en-US"/>
          </a:p>
        </p:txBody>
      </p:sp>
      <p:sp>
        <p:nvSpPr>
          <p:cNvPr id="33797" name="Rectangle 2"/>
          <p:cNvSpPr>
            <a:spLocks noGrp="1" noChangeArrowheads="1"/>
          </p:cNvSpPr>
          <p:nvPr>
            <p:ph type="title" idx="4294967295"/>
          </p:nvPr>
        </p:nvSpPr>
        <p:spPr/>
        <p:txBody>
          <a:bodyPr/>
          <a:lstStyle/>
          <a:p>
            <a:r>
              <a:rPr lang="en-US" dirty="0">
                <a:latin typeface="Times New Roman" charset="0"/>
                <a:ea typeface="ＭＳ Ｐゴシック" charset="0"/>
                <a:cs typeface="ＭＳ Ｐゴシック" charset="0"/>
              </a:rPr>
              <a:t>TG4k Officers</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Chair/Secretary:	Ben Rolfe</a:t>
            </a:r>
            <a:endParaRPr lang="en-US" sz="1800" dirty="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Technical Editor	</a:t>
            </a:r>
            <a:r>
              <a:rPr lang="en-US" sz="1800" dirty="0" smtClean="0">
                <a:latin typeface="Arial" charset="0"/>
                <a:ea typeface="ＭＳ Ｐゴシック" charset="0"/>
                <a:cs typeface="ＭＳ Ｐゴシック" charset="0"/>
              </a:rPr>
              <a:t>	Monique Brown</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LB</a:t>
            </a:r>
            <a:r>
              <a:rPr lang="en-US" sz="1800" dirty="0" smtClean="0">
                <a:latin typeface="Arial" charset="0"/>
                <a:ea typeface="ＭＳ Ｐゴシック" charset="0"/>
                <a:cs typeface="ＭＳ Ｐゴシック" charset="0"/>
              </a:rPr>
              <a:t> BRC</a:t>
            </a:r>
            <a:r>
              <a:rPr lang="en-US" sz="1800" dirty="0" smtClean="0">
                <a:latin typeface="Arial" charset="0"/>
                <a:ea typeface="ＭＳ Ｐゴシック" charset="0"/>
                <a:cs typeface="ＭＳ Ｐゴシック" charset="0"/>
              </a:rPr>
              <a:t>: </a:t>
            </a:r>
            <a:r>
              <a:rPr lang="en-US" sz="1800" i="1" dirty="0" err="1"/>
              <a:t>Shu</a:t>
            </a:r>
            <a:r>
              <a:rPr lang="en-US" sz="1800" i="1" dirty="0"/>
              <a:t> Kato, Pat Kinney, Ben Rolfe, Cristina Seibert, Monique Brown, Steve Jillings, </a:t>
            </a:r>
            <a:r>
              <a:rPr lang="en-US" sz="1800" i="1" dirty="0" err="1"/>
              <a:t>Tuncer</a:t>
            </a:r>
            <a:r>
              <a:rPr lang="en-US" sz="1800" i="1" dirty="0"/>
              <a:t> </a:t>
            </a:r>
            <a:r>
              <a:rPr lang="en-US" sz="1800" i="1" dirty="0" err="1"/>
              <a:t>Baykas</a:t>
            </a:r>
            <a:r>
              <a:rPr lang="en-US" sz="1800" i="1" dirty="0"/>
              <a:t>, </a:t>
            </a:r>
            <a:r>
              <a:rPr lang="en-US" sz="1800" i="1" dirty="0" err="1"/>
              <a:t>Wun-Cheol</a:t>
            </a:r>
            <a:r>
              <a:rPr lang="en-US" sz="1800" i="1" dirty="0"/>
              <a:t> </a:t>
            </a:r>
            <a:r>
              <a:rPr lang="en-US" sz="1800" i="1" dirty="0" err="1"/>
              <a:t>Jeong</a:t>
            </a:r>
            <a:r>
              <a:rPr lang="en-US" sz="1800" i="1" dirty="0"/>
              <a:t>, David Howard, James Gilb, Chang Sub Chin, MI-Kyung Oh, and </a:t>
            </a:r>
            <a:r>
              <a:rPr lang="en-US" sz="1800" i="1" dirty="0" err="1"/>
              <a:t>Youcy</a:t>
            </a:r>
            <a:r>
              <a:rPr lang="en-US" sz="1800" i="1" dirty="0"/>
              <a:t> Yang.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13</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13</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381000"/>
            <a:ext cx="7772400" cy="1066800"/>
          </a:xfrm>
        </p:spPr>
        <p:txBody>
          <a:bodyPr/>
          <a:lstStyle/>
          <a:p>
            <a:r>
              <a:rPr lang="en-US">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81000" y="1143000"/>
            <a:ext cx="8382000" cy="5257800"/>
          </a:xfrm>
        </p:spPr>
        <p:txBody>
          <a:bodyPr/>
          <a:lstStyle/>
          <a:p>
            <a:r>
              <a:rPr lang="en-US" sz="2400" dirty="0" smtClean="0">
                <a:solidFill>
                  <a:srgbClr val="0000FF"/>
                </a:solidFill>
                <a:latin typeface="Arial" charset="0"/>
                <a:ea typeface="ＭＳ Ｐゴシック" charset="0"/>
                <a:cs typeface="ＭＳ Ｐゴシック" charset="0"/>
              </a:rPr>
              <a:t>WG </a:t>
            </a:r>
            <a:r>
              <a:rPr lang="en-US" sz="2400" dirty="0">
                <a:solidFill>
                  <a:srgbClr val="0000FF"/>
                </a:solidFill>
                <a:latin typeface="Arial" charset="0"/>
                <a:ea typeface="ＭＳ Ｐゴシック" charset="0"/>
                <a:cs typeface="ＭＳ Ｐゴシック" charset="0"/>
              </a:rPr>
              <a:t>Letter Ballot</a:t>
            </a:r>
          </a:p>
          <a:p>
            <a:pPr lvl="1"/>
            <a:r>
              <a:rPr lang="en-US" sz="1800" dirty="0">
                <a:solidFill>
                  <a:srgbClr val="0000FF"/>
                </a:solidFill>
                <a:latin typeface="Arial" charset="0"/>
                <a:ea typeface="ＭＳ Ｐゴシック" charset="0"/>
              </a:rPr>
              <a:t>Initial Release				Aug 2012</a:t>
            </a:r>
          </a:p>
          <a:p>
            <a:pPr lvl="1"/>
            <a:r>
              <a:rPr lang="en-US" sz="1800" dirty="0">
                <a:solidFill>
                  <a:srgbClr val="0000FF"/>
                </a:solidFill>
                <a:latin typeface="Arial" charset="0"/>
                <a:ea typeface="ＭＳ Ｐゴシック" charset="0"/>
              </a:rPr>
              <a:t>Comment resolution			Sep 2012</a:t>
            </a:r>
          </a:p>
          <a:p>
            <a:pPr lvl="1"/>
            <a:r>
              <a:rPr lang="en-US" sz="1800" dirty="0">
                <a:solidFill>
                  <a:srgbClr val="0000FF"/>
                </a:solidFill>
                <a:latin typeface="Arial" charset="0"/>
                <a:ea typeface="ＭＳ Ｐゴシック" charset="0"/>
              </a:rPr>
              <a:t>Recirculation I release			Oct 2012 </a:t>
            </a:r>
          </a:p>
          <a:p>
            <a:pPr lvl="1"/>
            <a:r>
              <a:rPr lang="en-US" sz="1800" dirty="0">
                <a:solidFill>
                  <a:srgbClr val="0000FF"/>
                </a:solidFill>
                <a:latin typeface="Arial" charset="0"/>
                <a:ea typeface="ＭＳ Ｐゴシック" charset="0"/>
              </a:rPr>
              <a:t>Recirculation I comment resolution		Nov 2012</a:t>
            </a:r>
          </a:p>
          <a:p>
            <a:pPr lvl="1"/>
            <a:r>
              <a:rPr lang="en-US" sz="1800" dirty="0">
                <a:solidFill>
                  <a:srgbClr val="0000FF"/>
                </a:solidFill>
                <a:latin typeface="Arial" charset="0"/>
                <a:ea typeface="ＭＳ Ｐゴシック" charset="0"/>
              </a:rPr>
              <a:t>Recirculation II release			Nov 2012</a:t>
            </a:r>
          </a:p>
          <a:p>
            <a:r>
              <a:rPr lang="en-US" sz="2200" dirty="0" smtClean="0">
                <a:solidFill>
                  <a:srgbClr val="000000"/>
                </a:solidFill>
                <a:latin typeface="Arial" charset="0"/>
                <a:ea typeface="ＭＳ Ｐゴシック" charset="0"/>
              </a:rPr>
              <a:t>Sponsor </a:t>
            </a:r>
            <a:r>
              <a:rPr lang="en-US" sz="2200" dirty="0">
                <a:solidFill>
                  <a:srgbClr val="000000"/>
                </a:solidFill>
                <a:latin typeface="Arial" charset="0"/>
                <a:ea typeface="ＭＳ Ｐゴシック" charset="0"/>
              </a:rPr>
              <a:t>Ballot 	</a:t>
            </a:r>
          </a:p>
          <a:p>
            <a:pPr lvl="1"/>
            <a:r>
              <a:rPr lang="en-US" sz="1800" dirty="0">
                <a:solidFill>
                  <a:srgbClr val="0000FF"/>
                </a:solidFill>
                <a:latin typeface="Arial" charset="0"/>
                <a:ea typeface="ＭＳ Ｐゴシック" charset="0"/>
              </a:rPr>
              <a:t>Initial Release				Dec 2012 </a:t>
            </a:r>
          </a:p>
          <a:p>
            <a:pPr lvl="1"/>
            <a:r>
              <a:rPr lang="en-US" sz="1800" dirty="0">
                <a:solidFill>
                  <a:srgbClr val="000000"/>
                </a:solidFill>
                <a:latin typeface="Arial" charset="0"/>
                <a:ea typeface="ＭＳ Ｐゴシック" charset="0"/>
              </a:rPr>
              <a:t>Comment resolution			Jan 2013</a:t>
            </a:r>
          </a:p>
          <a:p>
            <a:pPr lvl="1"/>
            <a:r>
              <a:rPr lang="en-US" sz="1800" dirty="0">
                <a:solidFill>
                  <a:srgbClr val="000000"/>
                </a:solidFill>
                <a:latin typeface="Arial" charset="0"/>
                <a:ea typeface="ＭＳ Ｐゴシック" charset="0"/>
              </a:rPr>
              <a:t>SB Recirculation I release			Feb 2013</a:t>
            </a:r>
          </a:p>
          <a:p>
            <a:pPr lvl="1"/>
            <a:r>
              <a:rPr lang="en-US" sz="1800" dirty="0">
                <a:solidFill>
                  <a:srgbClr val="000000"/>
                </a:solidFill>
                <a:latin typeface="Arial" charset="0"/>
                <a:ea typeface="ＭＳ Ｐゴシック" charset="0"/>
              </a:rPr>
              <a:t>SB Recirculation II comment resolution	Feb 2013</a:t>
            </a:r>
          </a:p>
          <a:p>
            <a:pPr lvl="1"/>
            <a:r>
              <a:rPr lang="en-US" sz="1800" dirty="0">
                <a:solidFill>
                  <a:srgbClr val="000000"/>
                </a:solidFill>
                <a:latin typeface="Arial" charset="0"/>
                <a:ea typeface="ＭＳ Ｐゴシック" charset="0"/>
              </a:rPr>
              <a:t>SB Recirculation III				Mar 2013</a:t>
            </a:r>
          </a:p>
          <a:p>
            <a:r>
              <a:rPr lang="en-US" sz="2200" dirty="0" err="1">
                <a:solidFill>
                  <a:srgbClr val="000000"/>
                </a:solidFill>
                <a:latin typeface="Arial" charset="0"/>
                <a:ea typeface="ＭＳ Ｐゴシック" charset="0"/>
              </a:rPr>
              <a:t>RevCom</a:t>
            </a:r>
            <a:endParaRPr lang="en-US" sz="2200" dirty="0">
              <a:solidFill>
                <a:srgbClr val="000000"/>
              </a:solidFill>
              <a:latin typeface="Arial" charset="0"/>
              <a:ea typeface="ＭＳ Ｐゴシック" charset="0"/>
            </a:endParaRPr>
          </a:p>
          <a:p>
            <a:pPr lvl="1"/>
            <a:r>
              <a:rPr lang="en-US" sz="1800" dirty="0">
                <a:solidFill>
                  <a:srgbClr val="000000"/>
                </a:solidFill>
                <a:latin typeface="Arial" charset="0"/>
                <a:ea typeface="ＭＳ Ｐゴシック" charset="0"/>
              </a:rPr>
              <a:t>EC conditional approval			Mar 2013</a:t>
            </a:r>
          </a:p>
          <a:p>
            <a:pPr lvl="1"/>
            <a:r>
              <a:rPr lang="en-US" sz="1800" dirty="0" err="1">
                <a:solidFill>
                  <a:srgbClr val="000000"/>
                </a:solidFill>
                <a:latin typeface="Arial" charset="0"/>
                <a:ea typeface="ＭＳ Ｐゴシック" charset="0"/>
              </a:rPr>
              <a:t>RevCom</a:t>
            </a:r>
            <a:r>
              <a:rPr lang="en-US" sz="1800" dirty="0">
                <a:solidFill>
                  <a:srgbClr val="000000"/>
                </a:solidFill>
                <a:latin typeface="Arial" charset="0"/>
                <a:ea typeface="ＭＳ Ｐゴシック" charset="0"/>
              </a:rPr>
              <a:t> approval				Jun 2013</a:t>
            </a:r>
          </a:p>
          <a:p>
            <a:pPr lvl="1"/>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&lt;January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14</a:t>
            </a:fld>
            <a:endParaRPr lang="en-US"/>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1066800"/>
          </a:xfrm>
        </p:spPr>
        <p:txBody>
          <a:bodyPr/>
          <a:lstStyle/>
          <a:p>
            <a:r>
              <a:rPr lang="en-US" dirty="0" smtClean="0"/>
              <a:t>Overview of </a:t>
            </a:r>
            <a:r>
              <a:rPr lang="en-US" dirty="0" smtClean="0"/>
              <a:t>259 </a:t>
            </a:r>
            <a:r>
              <a:rPr lang="en-US" dirty="0" smtClean="0"/>
              <a:t>Comments </a:t>
            </a:r>
            <a:r>
              <a:rPr lang="en-US" sz="2800" dirty="0" smtClean="0"/>
              <a:t>(15-</a:t>
            </a:r>
            <a:r>
              <a:rPr lang="en-US" sz="2800" dirty="0" smtClean="0"/>
              <a:t>13-0032-</a:t>
            </a:r>
            <a:r>
              <a:rPr lang="en-US" sz="2800" dirty="0"/>
              <a:t>0</a:t>
            </a:r>
            <a:r>
              <a:rPr lang="en-US" sz="2800" dirty="0" smtClean="0"/>
              <a:t>0</a:t>
            </a:r>
            <a:r>
              <a:rPr lang="en-US" sz="2800" dirty="0" smtClean="0"/>
              <a:t>)</a:t>
            </a:r>
            <a:endParaRPr lang="en-US" sz="2800" dirty="0"/>
          </a:p>
        </p:txBody>
      </p:sp>
      <p:sp>
        <p:nvSpPr>
          <p:cNvPr id="3" name="Content Placeholder 2"/>
          <p:cNvSpPr>
            <a:spLocks noGrp="1"/>
          </p:cNvSpPr>
          <p:nvPr>
            <p:ph idx="1"/>
          </p:nvPr>
        </p:nvSpPr>
        <p:spPr>
          <a:xfrm>
            <a:off x="609600" y="1219200"/>
            <a:ext cx="3733800" cy="5257800"/>
          </a:xfrm>
        </p:spPr>
        <p:txBody>
          <a:bodyPr/>
          <a:lstStyle/>
          <a:p>
            <a:r>
              <a:rPr lang="en-US" dirty="0" smtClean="0"/>
              <a:t>Clause 3	</a:t>
            </a:r>
            <a:r>
              <a:rPr lang="en-US" dirty="0" smtClean="0"/>
              <a:t>8</a:t>
            </a:r>
            <a:endParaRPr lang="en-US" dirty="0" smtClean="0"/>
          </a:p>
          <a:p>
            <a:r>
              <a:rPr lang="en-US" dirty="0" smtClean="0"/>
              <a:t>Clause 4	</a:t>
            </a:r>
            <a:r>
              <a:rPr lang="en-US" dirty="0" smtClean="0"/>
              <a:t>25</a:t>
            </a:r>
            <a:endParaRPr lang="en-US" dirty="0" smtClean="0"/>
          </a:p>
          <a:p>
            <a:r>
              <a:rPr lang="en-US" dirty="0" smtClean="0"/>
              <a:t>Clause 5	</a:t>
            </a:r>
            <a:r>
              <a:rPr lang="en-US" dirty="0" smtClean="0"/>
              <a:t>147</a:t>
            </a:r>
            <a:endParaRPr lang="en-US" dirty="0" smtClean="0"/>
          </a:p>
          <a:p>
            <a:r>
              <a:rPr lang="en-US" dirty="0" smtClean="0"/>
              <a:t>Clause 6	</a:t>
            </a:r>
            <a:r>
              <a:rPr lang="en-US" dirty="0" smtClean="0"/>
              <a:t>22</a:t>
            </a:r>
            <a:endParaRPr lang="en-US" dirty="0" smtClean="0"/>
          </a:p>
          <a:p>
            <a:r>
              <a:rPr lang="en-US" dirty="0" smtClean="0"/>
              <a:t>Clause 8</a:t>
            </a:r>
            <a:r>
              <a:rPr lang="en-US" dirty="0"/>
              <a:t>	</a:t>
            </a:r>
            <a:r>
              <a:rPr lang="en-US" dirty="0" smtClean="0"/>
              <a:t>10</a:t>
            </a:r>
            <a:endParaRPr lang="en-US" dirty="0" smtClean="0"/>
          </a:p>
          <a:p>
            <a:r>
              <a:rPr lang="en-US" dirty="0" smtClean="0"/>
              <a:t>Clause 9	</a:t>
            </a:r>
            <a:r>
              <a:rPr lang="en-US" dirty="0" smtClean="0"/>
              <a:t>13</a:t>
            </a:r>
            <a:endParaRPr lang="en-US" dirty="0" smtClean="0"/>
          </a:p>
          <a:p>
            <a:r>
              <a:rPr lang="en-US" dirty="0" smtClean="0"/>
              <a:t>Clause 19	</a:t>
            </a:r>
            <a:r>
              <a:rPr lang="en-US" dirty="0" smtClean="0"/>
              <a:t>19</a:t>
            </a:r>
            <a:endParaRPr lang="en-US" dirty="0" smtClean="0"/>
          </a:p>
          <a:p>
            <a:r>
              <a:rPr lang="en-US" dirty="0" smtClean="0"/>
              <a:t>Annex Q	</a:t>
            </a:r>
            <a:r>
              <a:rPr lang="en-US" dirty="0" smtClean="0"/>
              <a:t>9</a:t>
            </a:r>
            <a:endParaRPr lang="en-US" dirty="0" smtClean="0"/>
          </a:p>
        </p:txBody>
      </p:sp>
      <p:sp>
        <p:nvSpPr>
          <p:cNvPr id="4" name="Date Placeholder 3"/>
          <p:cNvSpPr>
            <a:spLocks noGrp="1"/>
          </p:cNvSpPr>
          <p:nvPr>
            <p:ph type="dt" sz="half" idx="10"/>
          </p:nvPr>
        </p:nvSpPr>
        <p:spPr/>
        <p:txBody>
          <a:bodyPr/>
          <a:lstStyle/>
          <a:p>
            <a:pPr>
              <a:defRPr/>
            </a:pPr>
            <a:r>
              <a:rPr lang="en-US" smtClean="0"/>
              <a:t>&lt;January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
        <p:nvSpPr>
          <p:cNvPr id="7" name="TextBox 6"/>
          <p:cNvSpPr txBox="1"/>
          <p:nvPr/>
        </p:nvSpPr>
        <p:spPr>
          <a:xfrm>
            <a:off x="4724400" y="1143000"/>
            <a:ext cx="3733800" cy="2062103"/>
          </a:xfrm>
          <a:prstGeom prst="rect">
            <a:avLst/>
          </a:prstGeom>
          <a:noFill/>
        </p:spPr>
        <p:txBody>
          <a:bodyPr wrap="square" rtlCol="0">
            <a:spAutoFit/>
          </a:bodyPr>
          <a:lstStyle/>
          <a:p>
            <a:r>
              <a:rPr lang="en-US" sz="3200" dirty="0" smtClean="0">
                <a:latin typeface="+mn-lt"/>
              </a:rPr>
              <a:t>Class a</a:t>
            </a:r>
            <a:r>
              <a:rPr lang="en-US" sz="3200" dirty="0" smtClean="0"/>
              <a:t>		42</a:t>
            </a:r>
          </a:p>
          <a:p>
            <a:r>
              <a:rPr lang="en-US" sz="3200" dirty="0" smtClean="0">
                <a:latin typeface="+mn-lt"/>
              </a:rPr>
              <a:t>Class b</a:t>
            </a:r>
            <a:r>
              <a:rPr lang="en-US" sz="3200" dirty="0" smtClean="0"/>
              <a:t>		61</a:t>
            </a:r>
          </a:p>
          <a:p>
            <a:r>
              <a:rPr lang="en-US" sz="3200" dirty="0" smtClean="0">
                <a:latin typeface="+mn-lt"/>
              </a:rPr>
              <a:t>Class c</a:t>
            </a:r>
            <a:r>
              <a:rPr lang="en-US" sz="3200" dirty="0" smtClean="0"/>
              <a:t>		102</a:t>
            </a:r>
          </a:p>
          <a:p>
            <a:r>
              <a:rPr lang="en-US" sz="3200" dirty="0" smtClean="0">
                <a:latin typeface="+mn-lt"/>
              </a:rPr>
              <a:t>Class d</a:t>
            </a:r>
            <a:r>
              <a:rPr lang="en-US" sz="3200" dirty="0" smtClean="0"/>
              <a:t>		55</a:t>
            </a:r>
            <a:endParaRPr lang="en-US" sz="3200" dirty="0"/>
          </a:p>
        </p:txBody>
      </p:sp>
    </p:spTree>
    <p:extLst>
      <p:ext uri="{BB962C8B-B14F-4D97-AF65-F5344CB8AC3E}">
        <p14:creationId xmlns:p14="http://schemas.microsoft.com/office/powerpoint/2010/main" val="30679401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a:t>
            </a:r>
            <a:r>
              <a:rPr lang="en-US" dirty="0" smtClean="0">
                <a:latin typeface="Times New Roman" charset="0"/>
                <a:ea typeface="ＭＳ Ｐゴシック" charset="0"/>
                <a:cs typeface="ＭＳ Ｐゴシック" charset="0"/>
              </a:rPr>
              <a:t>13-001</a:t>
            </a:r>
            <a:r>
              <a:rPr lang="en-US" dirty="0" smtClean="0">
                <a:latin typeface="Times New Roman" charset="0"/>
                <a:ea typeface="ＭＳ Ｐゴシック" charset="0"/>
                <a:cs typeface="ＭＳ Ｐゴシック" charset="0"/>
              </a:rPr>
              <a:t>-00)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371600"/>
            <a:ext cx="87630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Review </a:t>
            </a:r>
            <a:r>
              <a:rPr lang="en-US" sz="2800" b="1" dirty="0"/>
              <a:t>voting and comments from </a:t>
            </a:r>
            <a:r>
              <a:rPr lang="en-US" sz="2800" b="1" dirty="0" smtClean="0"/>
              <a:t>Sponsor Ballot</a:t>
            </a:r>
            <a:endParaRPr lang="en-US" sz="2800" dirty="0" smtClean="0"/>
          </a:p>
          <a:p>
            <a:pPr marL="457200" indent="-457200" eaLnBrk="0" fontAlgn="b" hangingPunct="0">
              <a:buClr>
                <a:srgbClr val="FF0000"/>
              </a:buClr>
              <a:buFont typeface="Wingdings" charset="0"/>
              <a:buChar char="q"/>
            </a:pPr>
            <a:r>
              <a:rPr lang="en-US" sz="2800" b="1" dirty="0" smtClean="0"/>
              <a:t>Categorize comments as per effective use of face to face meeting time </a:t>
            </a:r>
          </a:p>
          <a:p>
            <a:pPr marL="457200" indent="-457200" eaLnBrk="0" fontAlgn="b" hangingPunct="0">
              <a:buClr>
                <a:srgbClr val="FF0000"/>
              </a:buClr>
              <a:buFont typeface="Wingdings" charset="0"/>
              <a:buChar char="q"/>
            </a:pPr>
            <a:r>
              <a:rPr lang="en-US" sz="2800" b="1" dirty="0" smtClean="0"/>
              <a:t>Start </a:t>
            </a:r>
            <a:r>
              <a:rPr lang="en-US" sz="2800" b="1" dirty="0"/>
              <a:t>resolving comments</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Motion </a:t>
            </a:r>
            <a:r>
              <a:rPr lang="en-US" sz="2800" b="1" dirty="0"/>
              <a:t>to approve ballot resolution committee</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Plan </a:t>
            </a:r>
            <a:r>
              <a:rPr lang="en-US" sz="2800" b="1" dirty="0"/>
              <a:t>for conference calls to resolve </a:t>
            </a:r>
            <a:r>
              <a:rPr lang="en-US" sz="2800" b="1" dirty="0" smtClean="0"/>
              <a:t>comments</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smtClean="0">
                <a:latin typeface="Times New Roman" charset="0"/>
                <a:ea typeface="ＭＳ Ｐゴシック" charset="0"/>
                <a:cs typeface="ＭＳ Ｐゴシック" charset="0"/>
              </a:rPr>
              <a:t>Sponsor Ballot results</a:t>
            </a:r>
            <a:endParaRPr lang="en-US"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600200"/>
            <a:ext cx="8305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chemeClr val="tx1"/>
              </a:buClr>
            </a:pPr>
            <a:r>
              <a:rPr lang="en-US" sz="2800" dirty="0" smtClean="0"/>
              <a:t>Sponsor Ballot </a:t>
            </a:r>
            <a:r>
              <a:rPr lang="en-US" sz="2800" dirty="0"/>
              <a:t>concluded with </a:t>
            </a:r>
            <a:r>
              <a:rPr lang="en-US" sz="2800" dirty="0" smtClean="0"/>
              <a:t>results </a:t>
            </a:r>
            <a:r>
              <a:rPr lang="en-US" sz="2800" dirty="0"/>
              <a:t>of </a:t>
            </a:r>
            <a:r>
              <a:rPr lang="en-US" sz="2800" dirty="0" smtClean="0"/>
              <a:t>111 (80%</a:t>
            </a:r>
            <a:r>
              <a:rPr lang="en-US" sz="2800" dirty="0"/>
              <a:t>) responded, </a:t>
            </a:r>
            <a:r>
              <a:rPr lang="en-US" sz="2800" dirty="0" smtClean="0"/>
              <a:t>92 affirmative (92%</a:t>
            </a:r>
            <a:r>
              <a:rPr lang="en-US" sz="2800" dirty="0"/>
              <a:t>), </a:t>
            </a:r>
            <a:r>
              <a:rPr lang="en-US" sz="2800" dirty="0" smtClean="0"/>
              <a:t>7 negative, </a:t>
            </a:r>
            <a:r>
              <a:rPr lang="en-US" sz="2800" dirty="0"/>
              <a:t>and </a:t>
            </a:r>
            <a:r>
              <a:rPr lang="en-US" sz="2800" dirty="0" smtClean="0"/>
              <a:t>12 </a:t>
            </a:r>
            <a:r>
              <a:rPr lang="en-US" sz="2800" dirty="0"/>
              <a:t>abstained </a:t>
            </a:r>
            <a:r>
              <a:rPr lang="en-US" sz="2800" dirty="0" smtClean="0"/>
              <a:t>(10%</a:t>
            </a:r>
            <a:r>
              <a:rPr lang="en-US" sz="2800" dirty="0"/>
              <a:t>).  There were </a:t>
            </a:r>
            <a:r>
              <a:rPr lang="en-US" sz="2800" dirty="0" smtClean="0"/>
              <a:t>259 </a:t>
            </a:r>
            <a:r>
              <a:rPr lang="en-US" sz="2800" dirty="0"/>
              <a:t>comments, </a:t>
            </a:r>
            <a:r>
              <a:rPr lang="en-US" sz="2800" dirty="0" smtClean="0"/>
              <a:t>123 </a:t>
            </a:r>
            <a:r>
              <a:rPr lang="en-US" sz="2800" dirty="0"/>
              <a:t>marked as must be satisfied. </a:t>
            </a:r>
            <a:endParaRPr lang="en-US" sz="2800" dirty="0" smtClean="0"/>
          </a:p>
        </p:txBody>
      </p:sp>
    </p:spTree>
    <p:extLst>
      <p:ext uri="{BB962C8B-B14F-4D97-AF65-F5344CB8AC3E}">
        <p14:creationId xmlns:p14="http://schemas.microsoft.com/office/powerpoint/2010/main" val="247291928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6</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6</a:t>
            </a:fld>
            <a:endParaRPr lang="en-US"/>
          </a:p>
        </p:txBody>
      </p:sp>
      <p:sp>
        <p:nvSpPr>
          <p:cNvPr id="23557" name="Rectangle 4"/>
          <p:cNvSpPr>
            <a:spLocks noGrp="1" noChangeArrowheads="1"/>
          </p:cNvSpPr>
          <p:nvPr>
            <p:ph type="title" idx="4294967295"/>
          </p:nvPr>
        </p:nvSpPr>
        <p:spPr>
          <a:xfrm>
            <a:off x="152400" y="381000"/>
            <a:ext cx="8382000" cy="1066800"/>
          </a:xfrm>
        </p:spPr>
        <p:txBody>
          <a:bodyPr/>
          <a:lstStyle/>
          <a:p>
            <a:r>
              <a:rPr lang="en-US" b="1" dirty="0">
                <a:latin typeface="Times New Roman" charset="0"/>
                <a:ea typeface="ＭＳ Ｐゴシック" charset="0"/>
                <a:cs typeface="ＭＳ Ｐゴシック" charset="0"/>
              </a:rPr>
              <a:t>TG4k Meetings This </a:t>
            </a:r>
            <a:r>
              <a:rPr lang="en-US" b="1" dirty="0" smtClean="0">
                <a:latin typeface="Times New Roman" charset="0"/>
                <a:ea typeface="ＭＳ Ｐゴシック" charset="0"/>
                <a:cs typeface="ＭＳ Ｐゴシック" charset="0"/>
              </a:rPr>
              <a:t>Week </a:t>
            </a:r>
            <a:r>
              <a:rPr lang="en-US" dirty="0" smtClean="0">
                <a:latin typeface="Times New Roman" charset="0"/>
                <a:ea typeface="ＭＳ Ｐゴシック" charset="0"/>
                <a:cs typeface="ＭＳ Ｐゴシック" charset="0"/>
              </a:rPr>
              <a:t>(15-</a:t>
            </a:r>
            <a:r>
              <a:rPr lang="en-US" dirty="0" smtClean="0">
                <a:latin typeface="Times New Roman" charset="0"/>
                <a:ea typeface="ＭＳ Ｐゴシック" charset="0"/>
                <a:cs typeface="ＭＳ Ｐゴシック" charset="0"/>
              </a:rPr>
              <a:t>13-001-</a:t>
            </a:r>
            <a:r>
              <a:rPr lang="en-US" dirty="0" smtClean="0">
                <a:latin typeface="Times New Roman" charset="0"/>
                <a:ea typeface="ＭＳ Ｐゴシック" charset="0"/>
                <a:cs typeface="ＭＳ Ｐゴシック" charset="0"/>
              </a:rPr>
              <a:t>00)</a:t>
            </a:r>
            <a:endParaRPr lang="en-US"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790278268"/>
              </p:ext>
            </p:extLst>
          </p:nvPr>
        </p:nvGraphicFramePr>
        <p:xfrm>
          <a:off x="152400" y="1295400"/>
          <a:ext cx="8763000" cy="5103355"/>
        </p:xfrm>
        <a:graphic>
          <a:graphicData uri="http://schemas.openxmlformats.org/drawingml/2006/table">
            <a:tbl>
              <a:tblPr/>
              <a:tblGrid>
                <a:gridCol w="762000"/>
                <a:gridCol w="2209800"/>
                <a:gridCol w="1828800"/>
                <a:gridCol w="1828800"/>
                <a:gridCol w="2133600"/>
              </a:tblGrid>
              <a:tr h="61874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(Plaza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(Plaza A</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(Plaza A</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(Plaza A</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41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Class</a:t>
                      </a:r>
                      <a:r>
                        <a:rPr lang="en-US" sz="1600" baseline="0" dirty="0" smtClean="0"/>
                        <a:t> “a” c</a:t>
                      </a:r>
                      <a:r>
                        <a:rPr lang="en-US" sz="1600" dirty="0" smtClean="0"/>
                        <a:t>omment resolution</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800" dirty="0" smtClean="0"/>
                        <a:t>Class</a:t>
                      </a:r>
                      <a:r>
                        <a:rPr lang="en-US" sz="1800" baseline="0" dirty="0" smtClean="0"/>
                        <a:t> “b” c</a:t>
                      </a:r>
                      <a:r>
                        <a:rPr lang="en-US" sz="1800" dirty="0" smtClean="0"/>
                        <a:t>omment resolution</a:t>
                      </a:r>
                      <a:endParaRPr lang="en-US" sz="18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31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Class</a:t>
                      </a:r>
                      <a:r>
                        <a:rPr lang="en-US" sz="1600" baseline="0" dirty="0" smtClean="0"/>
                        <a:t> “a” c</a:t>
                      </a:r>
                      <a:r>
                        <a:rPr lang="en-US" sz="1600" dirty="0" smtClean="0"/>
                        <a:t>omment resolution</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Class</a:t>
                      </a:r>
                      <a:r>
                        <a:rPr lang="en-US" sz="1600" baseline="0" dirty="0" smtClean="0"/>
                        <a:t> “b” c</a:t>
                      </a:r>
                      <a:r>
                        <a:rPr lang="en-US" sz="1600" dirty="0" smtClean="0"/>
                        <a:t>omment resolution</a:t>
                      </a: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84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smtClean="0"/>
                        <a:t>Opening report, review </a:t>
                      </a:r>
                      <a:r>
                        <a:rPr lang="en-US" sz="1600" dirty="0" smtClean="0"/>
                        <a:t>SB </a:t>
                      </a:r>
                      <a:r>
                        <a:rPr lang="en-US" sz="1600" dirty="0" smtClean="0"/>
                        <a:t>results</a:t>
                      </a:r>
                      <a:r>
                        <a:rPr lang="en-US" sz="1600" baseline="0" dirty="0" smtClean="0"/>
                        <a:t>, </a:t>
                      </a:r>
                      <a:r>
                        <a:rPr lang="en-US" sz="1600" baseline="0" dirty="0" smtClean="0"/>
                        <a:t>categorize comments, start resolution of class “a”</a:t>
                      </a:r>
                      <a:endParaRPr lang="en-US" sz="1600" dirty="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Class</a:t>
                      </a:r>
                      <a:r>
                        <a:rPr lang="en-US" sz="1600" baseline="0" dirty="0" smtClean="0"/>
                        <a:t> “a” c</a:t>
                      </a:r>
                      <a:r>
                        <a:rPr lang="en-US" sz="1600" dirty="0" smtClean="0"/>
                        <a:t>omment resolution</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Class</a:t>
                      </a:r>
                      <a:r>
                        <a:rPr lang="en-US" sz="1600" baseline="0" dirty="0" smtClean="0"/>
                        <a:t> “b” c</a:t>
                      </a:r>
                      <a:r>
                        <a:rPr lang="en-US" sz="1600" dirty="0" smtClean="0"/>
                        <a:t>omment resolution</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Class</a:t>
                      </a:r>
                      <a:r>
                        <a:rPr lang="en-US" sz="1600" baseline="0" dirty="0" smtClean="0"/>
                        <a:t> “b” c</a:t>
                      </a:r>
                      <a:r>
                        <a:rPr lang="en-US" sz="1600" dirty="0" smtClean="0"/>
                        <a:t>omment resolution</a:t>
                      </a: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51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Class</a:t>
                      </a:r>
                      <a:r>
                        <a:rPr lang="en-US" sz="1600" baseline="0" dirty="0" smtClean="0"/>
                        <a:t> “a” c</a:t>
                      </a:r>
                      <a:r>
                        <a:rPr lang="en-US" sz="1600" dirty="0" smtClean="0"/>
                        <a:t>omment </a:t>
                      </a:r>
                      <a:r>
                        <a:rPr lang="en-US" sz="1600" dirty="0" smtClean="0"/>
                        <a:t>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Class</a:t>
                      </a:r>
                      <a:r>
                        <a:rPr lang="en-US" sz="1600" baseline="0" dirty="0" smtClean="0"/>
                        <a:t> “a” c</a:t>
                      </a:r>
                      <a:r>
                        <a:rPr lang="en-US" sz="1600" dirty="0" smtClean="0"/>
                        <a:t>omment resolution</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Class</a:t>
                      </a:r>
                      <a:r>
                        <a:rPr lang="en-US" sz="1600" baseline="0" dirty="0" smtClean="0"/>
                        <a:t> “b” c</a:t>
                      </a:r>
                      <a:r>
                        <a:rPr lang="en-US" sz="1600" dirty="0" smtClean="0"/>
                        <a:t>omment resolution</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Approve Ballot Resolution Committee, </a:t>
                      </a:r>
                      <a:r>
                        <a:rPr lang="en-US" sz="1600" baseline="0" dirty="0" smtClean="0"/>
                        <a:t>closing report</a:t>
                      </a: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7</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8</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9</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13716</TotalTime>
  <Words>1612</Words>
  <Application>Microsoft Macintosh PowerPoint</Application>
  <PresentationFormat>On-screen Show (4:3)</PresentationFormat>
  <Paragraphs>264</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TG4k PAR Scope of Proposed Standard </vt:lpstr>
      <vt:lpstr>Purpose of Proposed Standard</vt:lpstr>
      <vt:lpstr>Meeting Goals (Agenda 15-13-001-00)</vt:lpstr>
      <vt:lpstr>Sponsor Ballot results</vt:lpstr>
      <vt:lpstr>TG4k Meetings This Week (15-13-001-00)</vt:lpstr>
      <vt:lpstr>Instructions for the WG Chair</vt:lpstr>
      <vt:lpstr>Participants, Patents, and Duty to Inform</vt:lpstr>
      <vt:lpstr>Patent Related Links</vt:lpstr>
      <vt:lpstr>Call for Potentially Essential Patents</vt:lpstr>
      <vt:lpstr>Other Guidelines for IEEE WG Meetings</vt:lpstr>
      <vt:lpstr>TG4k Officers</vt:lpstr>
      <vt:lpstr>Chair’s Role</vt:lpstr>
      <vt:lpstr>TG4k Schedule</vt:lpstr>
      <vt:lpstr>Overview of 259 Comments (15-13-0032-00)</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Vancouver</dc:title>
  <dc:subject>IEEE 802.15 &lt;TG4k Opening Report&gt;</dc:subject>
  <dc:creator>Pat Kinney</dc:creator>
  <cp:keywords/>
  <dc:description>&lt;15-13-0035-00-004k&gt;</dc:description>
  <cp:lastModifiedBy>Pat Kinney</cp:lastModifiedBy>
  <cp:revision>437</cp:revision>
  <cp:lastPrinted>1998-02-10T13:28:06Z</cp:lastPrinted>
  <dcterms:created xsi:type="dcterms:W3CDTF">2009-07-12T16:25:16Z</dcterms:created>
  <dcterms:modified xsi:type="dcterms:W3CDTF">2013-01-15T15:38:19Z</dcterms:modified>
  <cp:category/>
</cp:coreProperties>
</file>