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 id="29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584"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January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January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&lt;January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13-0035-</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January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January 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January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January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a:t>
            </a:r>
            <a:r>
              <a:rPr lang="en-US" sz="1800" dirty="0" smtClean="0">
                <a:latin typeface="Arial" charset="0"/>
                <a:ea typeface="ＭＳ Ｐゴシック" charset="0"/>
                <a:cs typeface="ＭＳ Ｐゴシック" charset="0"/>
              </a:rPr>
              <a:t> BRC</a:t>
            </a:r>
            <a:r>
              <a:rPr lang="en-US" sz="1800" dirty="0" smtClean="0">
                <a:latin typeface="Arial" charset="0"/>
                <a:ea typeface="ＭＳ Ｐゴシック" charset="0"/>
                <a:cs typeface="ＭＳ Ｐゴシック" charset="0"/>
              </a:rPr>
              <a:t>: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00"/>
                </a:solidFill>
                <a:latin typeface="Arial" charset="0"/>
                <a:ea typeface="ＭＳ Ｐゴシック" charset="0"/>
              </a:rPr>
              <a:t>Comment resolution			Jan 2013</a:t>
            </a:r>
          </a:p>
          <a:p>
            <a:pPr lvl="1"/>
            <a:r>
              <a:rPr lang="en-US" sz="1800" dirty="0">
                <a:solidFill>
                  <a:srgbClr val="000000"/>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II comment resolution	Feb 2013</a:t>
            </a:r>
          </a:p>
          <a:p>
            <a:pPr lvl="1"/>
            <a:r>
              <a:rPr lang="en-US" sz="1800" dirty="0">
                <a:solidFill>
                  <a:srgbClr val="000000"/>
                </a:solidFill>
                <a:latin typeface="Arial" charset="0"/>
                <a:ea typeface="ＭＳ Ｐゴシック" charset="0"/>
              </a:rPr>
              <a:t>SB Recirculation III				Mar 2013</a:t>
            </a:r>
          </a:p>
          <a:p>
            <a:r>
              <a:rPr lang="en-US" sz="2200" dirty="0" err="1">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Mar 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Jun 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259 </a:t>
            </a:r>
            <a:r>
              <a:rPr lang="en-US" dirty="0" smtClean="0"/>
              <a:t>Comments </a:t>
            </a:r>
            <a:r>
              <a:rPr lang="en-US" sz="2800" dirty="0" smtClean="0"/>
              <a:t>(15-</a:t>
            </a:r>
            <a:r>
              <a:rPr lang="en-US" sz="2800" dirty="0" smtClean="0"/>
              <a:t>13-0032-</a:t>
            </a:r>
            <a:r>
              <a:rPr lang="en-US" sz="2800" dirty="0"/>
              <a:t>0</a:t>
            </a:r>
            <a:r>
              <a:rPr lang="en-US" sz="2800" dirty="0" smtClean="0"/>
              <a:t>0</a:t>
            </a:r>
            <a:r>
              <a:rPr lang="en-US" sz="2800" dirty="0" smtClean="0"/>
              <a:t>)</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a:t>
            </a:r>
            <a:r>
              <a:rPr lang="en-US" dirty="0" smtClean="0"/>
              <a:t>8</a:t>
            </a:r>
            <a:endParaRPr lang="en-US" dirty="0" smtClean="0"/>
          </a:p>
          <a:p>
            <a:r>
              <a:rPr lang="en-US" dirty="0" smtClean="0"/>
              <a:t>Clause 4	</a:t>
            </a:r>
            <a:r>
              <a:rPr lang="en-US" dirty="0" smtClean="0"/>
              <a:t>25</a:t>
            </a:r>
            <a:endParaRPr lang="en-US" dirty="0" smtClean="0"/>
          </a:p>
          <a:p>
            <a:r>
              <a:rPr lang="en-US" dirty="0" smtClean="0"/>
              <a:t>Clause 5	</a:t>
            </a:r>
            <a:r>
              <a:rPr lang="en-US" dirty="0" smtClean="0"/>
              <a:t>147</a:t>
            </a:r>
            <a:endParaRPr lang="en-US" dirty="0" smtClean="0"/>
          </a:p>
          <a:p>
            <a:r>
              <a:rPr lang="en-US" dirty="0" smtClean="0"/>
              <a:t>Clause 6	</a:t>
            </a:r>
            <a:r>
              <a:rPr lang="en-US" dirty="0" smtClean="0"/>
              <a:t>22</a:t>
            </a:r>
            <a:endParaRPr lang="en-US" dirty="0" smtClean="0"/>
          </a:p>
          <a:p>
            <a:r>
              <a:rPr lang="en-US" dirty="0" smtClean="0"/>
              <a:t>Clause 8</a:t>
            </a:r>
            <a:r>
              <a:rPr lang="en-US" dirty="0"/>
              <a:t>	</a:t>
            </a:r>
            <a:r>
              <a:rPr lang="en-US" dirty="0" smtClean="0"/>
              <a:t>10</a:t>
            </a:r>
            <a:endParaRPr lang="en-US" dirty="0" smtClean="0"/>
          </a:p>
          <a:p>
            <a:r>
              <a:rPr lang="en-US" dirty="0" smtClean="0"/>
              <a:t>Clause 9	</a:t>
            </a:r>
            <a:r>
              <a:rPr lang="en-US" dirty="0" smtClean="0"/>
              <a:t>13</a:t>
            </a:r>
            <a:endParaRPr lang="en-US" dirty="0" smtClean="0"/>
          </a:p>
          <a:p>
            <a:r>
              <a:rPr lang="en-US" dirty="0" smtClean="0"/>
              <a:t>Clause 19	</a:t>
            </a:r>
            <a:r>
              <a:rPr lang="en-US" dirty="0" smtClean="0"/>
              <a:t>19</a:t>
            </a:r>
            <a:endParaRPr lang="en-US" dirty="0" smtClean="0"/>
          </a:p>
          <a:p>
            <a:r>
              <a:rPr lang="en-US" dirty="0" smtClean="0"/>
              <a:t>Annex Q	</a:t>
            </a:r>
            <a:r>
              <a:rPr lang="en-US" dirty="0" smtClean="0"/>
              <a:t>9</a:t>
            </a:r>
            <a:endParaRPr lang="en-US" dirty="0" smtClean="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a:t>
            </a:r>
            <a:r>
              <a:rPr lang="en-US" dirty="0" smtClean="0">
                <a:latin typeface="Times New Roman" charset="0"/>
                <a:ea typeface="ＭＳ Ｐゴシック" charset="0"/>
                <a:cs typeface="ＭＳ Ｐゴシック" charset="0"/>
              </a:rPr>
              <a:t>13-001</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Ballot</a:t>
            </a:r>
            <a:endParaRPr lang="en-US" sz="2800" dirty="0" smtClean="0"/>
          </a:p>
          <a:p>
            <a:pPr marL="457200" indent="-457200" eaLnBrk="0" fontAlgn="b" hangingPunct="0">
              <a:buClr>
                <a:srgbClr val="FF0000"/>
              </a:buClr>
              <a:buFont typeface="Wingdings" charset="0"/>
              <a:buChar char="q"/>
            </a:pPr>
            <a:r>
              <a:rPr lang="en-US" sz="2800" b="1" dirty="0"/>
              <a:t>Review voting and comments from Sponsor Ballot and categorize for resolution effort</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approve ballot resolution committee</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Sponsor Ballot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00200"/>
            <a:ext cx="8305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chemeClr val="tx1"/>
              </a:buClr>
            </a:pPr>
            <a:r>
              <a:rPr lang="en-US" sz="2800" dirty="0" smtClean="0"/>
              <a:t>Sponsor Ballot </a:t>
            </a:r>
            <a:r>
              <a:rPr lang="en-US" sz="2800" dirty="0"/>
              <a:t>concluded with </a:t>
            </a:r>
            <a:r>
              <a:rPr lang="en-US" sz="2800" dirty="0" smtClean="0"/>
              <a:t>results </a:t>
            </a:r>
            <a:r>
              <a:rPr lang="en-US" sz="2800" dirty="0"/>
              <a:t>of </a:t>
            </a:r>
            <a:r>
              <a:rPr lang="en-US" sz="2800" dirty="0" smtClean="0"/>
              <a:t>111 (80%</a:t>
            </a:r>
            <a:r>
              <a:rPr lang="en-US" sz="2800" dirty="0"/>
              <a:t>) responded, </a:t>
            </a:r>
            <a:r>
              <a:rPr lang="en-US" sz="2800" dirty="0" smtClean="0"/>
              <a:t>92 affirmative (92%</a:t>
            </a:r>
            <a:r>
              <a:rPr lang="en-US" sz="2800" dirty="0"/>
              <a:t>), </a:t>
            </a:r>
            <a:r>
              <a:rPr lang="en-US" sz="2800" dirty="0" smtClean="0"/>
              <a:t>7 negative, </a:t>
            </a:r>
            <a:r>
              <a:rPr lang="en-US" sz="2800" dirty="0"/>
              <a:t>and </a:t>
            </a:r>
            <a:r>
              <a:rPr lang="en-US" sz="2800" dirty="0" smtClean="0"/>
              <a:t>12 </a:t>
            </a:r>
            <a:r>
              <a:rPr lang="en-US" sz="2800" dirty="0"/>
              <a:t>abstained </a:t>
            </a:r>
            <a:r>
              <a:rPr lang="en-US" sz="2800" dirty="0" smtClean="0"/>
              <a:t>(10%</a:t>
            </a:r>
            <a:r>
              <a:rPr lang="en-US" sz="2800" dirty="0"/>
              <a:t>).  There were </a:t>
            </a:r>
            <a:r>
              <a:rPr lang="en-US" sz="2800" dirty="0" smtClean="0"/>
              <a:t>259 </a:t>
            </a:r>
            <a:r>
              <a:rPr lang="en-US" sz="2800" dirty="0"/>
              <a:t>comments, </a:t>
            </a:r>
            <a:r>
              <a:rPr lang="en-US" sz="2800" dirty="0" smtClean="0"/>
              <a:t>123 </a:t>
            </a:r>
            <a:r>
              <a:rPr lang="en-US" sz="2800" dirty="0"/>
              <a:t>marked as must be satisfied. </a:t>
            </a: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a:t>
            </a:r>
            <a:r>
              <a:rPr lang="en-US" dirty="0" smtClean="0">
                <a:latin typeface="Times New Roman" charset="0"/>
                <a:ea typeface="ＭＳ Ｐゴシック" charset="0"/>
                <a:cs typeface="ＭＳ Ｐゴシック" charset="0"/>
              </a:rPr>
              <a:t>13-001-</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999658582"/>
              </p:ext>
            </p:extLst>
          </p:nvPr>
        </p:nvGraphicFramePr>
        <p:xfrm>
          <a:off x="304800" y="1295400"/>
          <a:ext cx="8610600" cy="5003504"/>
        </p:xfrm>
        <a:graphic>
          <a:graphicData uri="http://schemas.openxmlformats.org/drawingml/2006/table">
            <a:tbl>
              <a:tblPr/>
              <a:tblGrid>
                <a:gridCol w="762000"/>
                <a:gridCol w="2057400"/>
                <a:gridCol w="1828800"/>
                <a:gridCol w="1905000"/>
                <a:gridCol w="20574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Comment resolution</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a:t>
                      </a:r>
                      <a:r>
                        <a:rPr lang="en-US" sz="1600" dirty="0" smtClean="0"/>
                        <a:t>SB </a:t>
                      </a:r>
                      <a:r>
                        <a:rPr lang="en-US" sz="1600" dirty="0" smtClean="0"/>
                        <a:t>results</a:t>
                      </a:r>
                      <a:r>
                        <a:rPr lang="en-US" sz="1600" baseline="0" dirty="0" smtClean="0"/>
                        <a:t>, </a:t>
                      </a:r>
                      <a:r>
                        <a:rPr lang="en-US" sz="1600" baseline="0" dirty="0" smtClean="0"/>
                        <a:t>categorize comments, start </a:t>
                      </a:r>
                      <a:r>
                        <a:rPr lang="en-US" sz="1600" baseline="0" dirty="0" smtClean="0"/>
                        <a:t>resolution</a:t>
                      </a:r>
                      <a:endParaRPr lang="en-US"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Edit draft</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Approve Ballot Resolution Committee, </a:t>
                      </a:r>
                      <a:r>
                        <a:rPr lang="en-US" sz="1600" baseline="0" dirty="0" smtClean="0"/>
                        <a:t>closing 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12599</TotalTime>
  <Words>1565</Words>
  <Application>Microsoft Macintosh PowerPoint</Application>
  <PresentationFormat>On-screen Show (4:3)</PresentationFormat>
  <Paragraphs>260</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TG4k PAR Scope of Proposed Standard </vt:lpstr>
      <vt:lpstr>Purpose of Proposed Standard</vt:lpstr>
      <vt:lpstr>Meeting Goals (Agenda 15-13-001-00)</vt:lpstr>
      <vt:lpstr>Sponsor Ballot results</vt:lpstr>
      <vt:lpstr>TG4k Meetings This Week (15-13-001-00)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259 Comments (15-13-0032-00)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Vancouver</dc:title>
  <dc:subject>IEEE 802.15 &lt;TG4k Opening Report&gt;</dc:subject>
  <dc:creator>Pat Kinney</dc:creator>
  <cp:keywords/>
  <dc:description>&lt;15-13-0035-00-004k&gt;</dc:description>
  <cp:lastModifiedBy>Pat Kinney</cp:lastModifiedBy>
  <cp:revision>432</cp:revision>
  <cp:lastPrinted>1998-02-10T13:28:06Z</cp:lastPrinted>
  <dcterms:created xsi:type="dcterms:W3CDTF">2009-07-12T16:25:16Z</dcterms:created>
  <dcterms:modified xsi:type="dcterms:W3CDTF">2013-01-14T21:01:54Z</dcterms:modified>
  <cp:category/>
</cp:coreProperties>
</file>