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8" r:id="rId2"/>
    <p:sldId id="256" r:id="rId3"/>
    <p:sldId id="257" r:id="rId4"/>
    <p:sldId id="267" r:id="rId5"/>
    <p:sldId id="268" r:id="rId6"/>
    <p:sldId id="269" r:id="rId7"/>
    <p:sldId id="272" r:id="rId8"/>
    <p:sldId id="277" r:id="rId9"/>
    <p:sldId id="276" r:id="rId10"/>
    <p:sldId id="274" r:id="rId11"/>
    <p:sldId id="275"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3F6C75-2BAE-45E7-882F-417DC177C88D}" type="datetimeFigureOut">
              <a:rPr lang="en-US" smtClean="0"/>
              <a:pPr/>
              <a:t>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65048-E70A-4E78-AC71-7E1B6D0E8D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739160-FAFF-4046-B564-6A09E57A370B}"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39160-FAFF-4046-B564-6A09E57A370B}"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39160-FAFF-4046-B564-6A09E57A370B}"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739160-FAFF-4046-B564-6A09E57A370B}"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739160-FAFF-4046-B564-6A09E57A370B}"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739160-FAFF-4046-B564-6A09E57A370B}"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739160-FAFF-4046-B564-6A09E57A370B}" type="datetimeFigureOut">
              <a:rPr lang="en-US" smtClean="0"/>
              <a:pPr/>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739160-FAFF-4046-B564-6A09E57A370B}" type="datetimeFigureOut">
              <a:rPr lang="en-US" smtClean="0"/>
              <a:pPr/>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39160-FAFF-4046-B564-6A09E57A370B}" type="datetimeFigureOut">
              <a:rPr lang="en-US" smtClean="0"/>
              <a:pPr/>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739160-FAFF-4046-B564-6A09E57A370B}"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739160-FAFF-4046-B564-6A09E57A370B}"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14CE2-C33E-4924-98AE-F0DA40FF4F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1000" y="6356350"/>
            <a:ext cx="2133600" cy="365125"/>
          </a:xfrm>
          <a:prstGeom prst="rect">
            <a:avLst/>
          </a:prstGeom>
        </p:spPr>
        <p:txBody>
          <a:bodyPr vert="horz" lIns="91440" tIns="45720" rIns="91440" bIns="45720" rtlCol="0" anchor="ctr"/>
          <a:lstStyle>
            <a:lvl1pPr algn="l">
              <a:defRPr sz="1400">
                <a:solidFill>
                  <a:schemeClr val="tx1">
                    <a:tint val="75000"/>
                  </a:schemeClr>
                </a:solidFill>
              </a:defRPr>
            </a:lvl1pPr>
          </a:lstStyle>
          <a:p>
            <a:fld id="{1F739160-FAFF-4046-B564-6A09E57A370B}" type="datetimeFigureOut">
              <a:rPr lang="en-US" smtClean="0"/>
              <a:pPr/>
              <a:t>1/14/2013</a:t>
            </a:fld>
            <a:endParaRPr lang="en-US" dirty="0"/>
          </a:p>
        </p:txBody>
      </p:sp>
      <p:sp>
        <p:nvSpPr>
          <p:cNvPr id="5" name="Footer Placeholder 4"/>
          <p:cNvSpPr>
            <a:spLocks noGrp="1"/>
          </p:cNvSpPr>
          <p:nvPr>
            <p:ph type="ftr" sz="quarter" idx="3"/>
          </p:nvPr>
        </p:nvSpPr>
        <p:spPr>
          <a:xfrm>
            <a:off x="3048000" y="6356350"/>
            <a:ext cx="2895600"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77000" y="6356350"/>
            <a:ext cx="21336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F6014CE2-C33E-4924-98AE-F0DA40FF4F80}" type="slidenum">
              <a:rPr lang="en-US" smtClean="0"/>
              <a:pPr/>
              <a:t>‹#›</a:t>
            </a:fld>
            <a:endParaRPr lang="en-US"/>
          </a:p>
        </p:txBody>
      </p:sp>
      <p:sp>
        <p:nvSpPr>
          <p:cNvPr id="7" name="Rectangle 7"/>
          <p:cNvSpPr>
            <a:spLocks noChangeArrowheads="1"/>
          </p:cNvSpPr>
          <p:nvPr userDrawn="1"/>
        </p:nvSpPr>
        <p:spPr bwMode="auto">
          <a:xfrm>
            <a:off x="3962400" y="381456"/>
            <a:ext cx="4495800" cy="215444"/>
          </a:xfrm>
          <a:prstGeom prst="rect">
            <a:avLst/>
          </a:prstGeom>
          <a:noFill/>
          <a:ln w="9525">
            <a:noFill/>
            <a:miter lim="800000"/>
            <a:headEnd/>
            <a:tailEnd/>
          </a:ln>
          <a:effectLst/>
        </p:spPr>
        <p:txBody>
          <a:bodyPr wrap="square" lIns="0" tIns="0" rIns="0" bIns="0" anchor="b">
            <a:spAutoFit/>
          </a:bodyPr>
          <a:lstStyle/>
          <a:p>
            <a:pPr marL="1428750" lvl="4" algn="r" eaLnBrk="0" hangingPunct="0">
              <a:defRPr/>
            </a:pPr>
            <a:r>
              <a:rPr lang="en-US" sz="1400" b="1" dirty="0"/>
              <a:t>doc.: IEEE </a:t>
            </a:r>
            <a:r>
              <a:rPr lang="en-US" sz="1400" b="1" dirty="0" smtClean="0"/>
              <a:t>15-13-0034-00-004m</a:t>
            </a:r>
            <a:endParaRPr lang="en-US" sz="1400" dirty="0"/>
          </a:p>
        </p:txBody>
      </p:sp>
      <p:sp>
        <p:nvSpPr>
          <p:cNvPr id="8" name="Line 8"/>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9" name="Rectangle 13"/>
          <p:cNvSpPr txBox="1">
            <a:spLocks noChangeArrowheads="1"/>
          </p:cNvSpPr>
          <p:nvPr userDrawn="1"/>
        </p:nvSpPr>
        <p:spPr bwMode="auto">
          <a:xfrm>
            <a:off x="5334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mn-ea"/>
                <a:cs typeface="+mn-cs"/>
              </a:rPr>
              <a:t>January 2013</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10" name="Rectangle 5"/>
          <p:cNvSpPr txBox="1">
            <a:spLocks noChangeArrowheads="1"/>
          </p:cNvSpPr>
          <p:nvPr userDrawn="1"/>
        </p:nvSpPr>
        <p:spPr bwMode="auto">
          <a:xfrm>
            <a:off x="6019800" y="6492875"/>
            <a:ext cx="2438400"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marL="0" marR="0" lvl="0" indent="0" algn="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mn-ea"/>
                <a:cs typeface="+mn-cs"/>
              </a:rPr>
              <a:t>Sangsung Choi(ETRI)</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6"/>
          <p:cNvSpPr txBox="1">
            <a:spLocks noChangeArrowheads="1"/>
          </p:cNvSpPr>
          <p:nvPr userDrawn="1"/>
        </p:nvSpPr>
        <p:spPr bwMode="auto">
          <a:xfrm>
            <a:off x="4233337" y="6475413"/>
            <a:ext cx="60112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mn-lt"/>
                <a:ea typeface="+mn-ea"/>
                <a:cs typeface="+mn-cs"/>
              </a:rPr>
              <a:t>Slide </a:t>
            </a:r>
            <a:fld id="{41987EB5-282E-4916-B28F-39C3F491D2E1}" type="slidenum">
              <a:rPr kumimoji="0" lang="en-US" sz="14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a:t>
            </a:fld>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9"/>
          <p:cNvSpPr>
            <a:spLocks noChangeArrowheads="1"/>
          </p:cNvSpPr>
          <p:nvPr userDrawn="1"/>
        </p:nvSpPr>
        <p:spPr bwMode="auto">
          <a:xfrm>
            <a:off x="609600" y="6475413"/>
            <a:ext cx="2895600" cy="215444"/>
          </a:xfrm>
          <a:prstGeom prst="rect">
            <a:avLst/>
          </a:prstGeom>
          <a:noFill/>
          <a:ln w="9525">
            <a:noFill/>
            <a:miter lim="800000"/>
            <a:headEnd/>
            <a:tailEnd/>
          </a:ln>
          <a:effectLst/>
        </p:spPr>
        <p:txBody>
          <a:bodyPr lIns="0" tIns="0" rIns="0" bIns="0">
            <a:spAutoFit/>
          </a:bodyPr>
          <a:lstStyle/>
          <a:p>
            <a:pPr eaLnBrk="0" hangingPunct="0">
              <a:defRPr/>
            </a:pPr>
            <a:r>
              <a:rPr lang="en-US" sz="1400" dirty="0" smtClean="0"/>
              <a:t>TG4m</a:t>
            </a:r>
            <a:endParaRPr lang="en-US" sz="1400" dirty="0"/>
          </a:p>
        </p:txBody>
      </p:sp>
      <p:sp>
        <p:nvSpPr>
          <p:cNvPr id="13" name="Line 10"/>
          <p:cNvSpPr>
            <a:spLocks noChangeShapeType="1"/>
          </p:cNvSpPr>
          <p:nvPr userDrawn="1"/>
        </p:nvSpPr>
        <p:spPr bwMode="auto">
          <a:xfrm>
            <a:off x="6302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400">
              <a:latin typeface="Times New Roman" pitchFamily="-106"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Rectangle 4"/>
          <p:cNvSpPr>
            <a:spLocks noChangeArrowheads="1"/>
          </p:cNvSpPr>
          <p:nvPr/>
        </p:nvSpPr>
        <p:spPr bwMode="auto">
          <a:xfrm>
            <a:off x="381000" y="762000"/>
            <a:ext cx="85344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Overview of 15.4m</a:t>
            </a:r>
            <a:endParaRPr lang="en-US" sz="1800" dirty="0"/>
          </a:p>
          <a:p>
            <a:pPr marL="914400" indent="-914400" eaLnBrk="0" hangingPunct="0">
              <a:spcBef>
                <a:spcPts val="600"/>
              </a:spcBef>
              <a:defRPr/>
            </a:pPr>
            <a:r>
              <a:rPr lang="en-US" sz="1800" b="1" dirty="0"/>
              <a:t>Date Submitted: </a:t>
            </a:r>
            <a:r>
              <a:rPr lang="en-US" dirty="0" smtClean="0"/>
              <a:t>January 14,</a:t>
            </a:r>
            <a:r>
              <a:rPr lang="en-US" sz="1800" dirty="0" smtClean="0"/>
              <a:t>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a:t>
            </a:r>
            <a:r>
              <a:rPr lang="en-US" sz="1800" dirty="0" smtClean="0"/>
              <a:t>ETRI) and </a:t>
            </a:r>
            <a:r>
              <a:rPr lang="en-US" sz="1800" dirty="0" err="1" smtClean="0"/>
              <a:t>Soo</a:t>
            </a:r>
            <a:r>
              <a:rPr lang="en-US" sz="1800" dirty="0" smtClean="0"/>
              <a:t>-Young Chang (SYCA)</a:t>
            </a:r>
            <a:endParaRPr lang="en-US" sz="1800" dirty="0"/>
          </a:p>
          <a:p>
            <a:pPr marL="914400" indent="-914400" eaLnBrk="0" hangingPunct="0">
              <a:spcBef>
                <a:spcPts val="600"/>
              </a:spcBef>
              <a:defRPr/>
            </a:pPr>
            <a:r>
              <a:rPr lang="en-US" sz="1800" b="1" dirty="0"/>
              <a:t>Contact: </a:t>
            </a:r>
            <a:r>
              <a:rPr lang="en-US" sz="1800" b="1" dirty="0" smtClean="0"/>
              <a:t> </a:t>
            </a:r>
            <a:r>
              <a:rPr lang="en-US" sz="1800" dirty="0" err="1" smtClean="0"/>
              <a:t>Sangsung</a:t>
            </a:r>
            <a:r>
              <a:rPr lang="en-US" sz="1800" dirty="0" smtClean="0"/>
              <a:t> </a:t>
            </a:r>
            <a:r>
              <a:rPr lang="en-US" sz="1800" dirty="0" err="1" smtClean="0"/>
              <a:t>Choi</a:t>
            </a:r>
            <a:r>
              <a:rPr lang="en-US" sz="1800" dirty="0" smtClean="0"/>
              <a:t> (</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overview presentation for joint meeting with 802.19</a:t>
            </a:r>
            <a:endParaRPr lang="en-US" sz="1800" dirty="0"/>
          </a:p>
          <a:p>
            <a:pPr marL="914400" indent="-914400" eaLnBrk="0" hangingPunct="0">
              <a:spcBef>
                <a:spcPts val="600"/>
              </a:spcBef>
              <a:defRPr/>
            </a:pPr>
            <a:r>
              <a:rPr lang="en-US" sz="1800" b="1" dirty="0"/>
              <a:t>Abstract</a:t>
            </a:r>
            <a:r>
              <a:rPr lang="en-US" sz="1800" dirty="0"/>
              <a:t>: </a:t>
            </a:r>
            <a:r>
              <a:rPr lang="en-US" sz="1800" dirty="0" smtClean="0"/>
              <a:t>  TG4m overview and status in Jan. 2013</a:t>
            </a:r>
            <a:endParaRPr lang="en-US" sz="1800" dirty="0"/>
          </a:p>
          <a:p>
            <a:pPr marL="914400" indent="-914400" eaLnBrk="0" hangingPunct="0">
              <a:spcBef>
                <a:spcPts val="600"/>
              </a:spcBef>
              <a:defRPr/>
            </a:pPr>
            <a:r>
              <a:rPr lang="en-US" sz="1800" b="1" dirty="0"/>
              <a:t>Purpose</a:t>
            </a:r>
            <a:r>
              <a:rPr lang="en-US" sz="1800" dirty="0"/>
              <a:t>: </a:t>
            </a:r>
            <a:r>
              <a:rPr lang="en-US" sz="1800" dirty="0" smtClean="0"/>
              <a:t>  To </a:t>
            </a:r>
            <a:r>
              <a:rPr lang="en-US" dirty="0" smtClean="0"/>
              <a:t>introduce the overview and status of 802.15.4m.</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 OF MERGED PROPOSALS, MAC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Autofit/>
          </a:bodyPr>
          <a:lstStyle/>
          <a:p>
            <a:r>
              <a:rPr lang="en-US" sz="1800" dirty="0" smtClean="0"/>
              <a:t>TVWS channel enabling</a:t>
            </a:r>
          </a:p>
          <a:p>
            <a:pPr lvl="1"/>
            <a:r>
              <a:rPr lang="en-US" sz="1600" dirty="0" smtClean="0"/>
              <a:t>Information elements to enable TVWS specific information exchange to support TVWS channel access (topology independent)</a:t>
            </a:r>
          </a:p>
          <a:p>
            <a:r>
              <a:rPr lang="en-US" sz="1800" dirty="0" smtClean="0"/>
              <a:t>Functional extensions to enhance low energy operation</a:t>
            </a:r>
          </a:p>
          <a:p>
            <a:r>
              <a:rPr lang="en-US" sz="1800" dirty="0" smtClean="0"/>
              <a:t>Enhanced support for cluster-tree network topologies (</a:t>
            </a:r>
            <a:r>
              <a:rPr lang="en-GB" sz="1800" dirty="0" smtClean="0"/>
              <a:t>TVWS Multichannel Cluster Tree  PAN)</a:t>
            </a:r>
            <a:endParaRPr lang="en-US" sz="1800" dirty="0" smtClean="0"/>
          </a:p>
          <a:p>
            <a:r>
              <a:rPr lang="en-US" sz="1800" dirty="0" smtClean="0"/>
              <a:t>Extended support for direct device-to-device data transfer in beacon enabled PANs </a:t>
            </a:r>
          </a:p>
          <a:p>
            <a:pPr lvl="1"/>
            <a:r>
              <a:rPr lang="en-US" sz="1600" dirty="0" smtClean="0"/>
              <a:t>peer-to-peer (not through PAN coordinator)</a:t>
            </a:r>
          </a:p>
          <a:p>
            <a:pPr lvl="1"/>
            <a:r>
              <a:rPr lang="en-US" sz="1600" dirty="0" smtClean="0"/>
              <a:t>Support for multicast</a:t>
            </a:r>
          </a:p>
          <a:p>
            <a:r>
              <a:rPr lang="en-US" sz="1800" dirty="0" smtClean="0"/>
              <a:t>Low Energy enhancements for TVWS operation</a:t>
            </a:r>
          </a:p>
          <a:p>
            <a:r>
              <a:rPr lang="en-US" sz="1800" dirty="0" smtClean="0"/>
              <a:t>Support for dynamic band, channel and PHY operating parameter changes</a:t>
            </a:r>
          </a:p>
          <a:p>
            <a:r>
              <a:rPr lang="en-US" sz="1800" dirty="0" smtClean="0"/>
              <a:t>Support for TVWS PHY capabilities exchange</a:t>
            </a:r>
          </a:p>
          <a:p>
            <a:r>
              <a:rPr lang="en-US" sz="1800" dirty="0" smtClean="0"/>
              <a:t>Support for ranging (localization)</a:t>
            </a:r>
          </a:p>
          <a:p>
            <a:r>
              <a:rPr lang="en-US" sz="1800" dirty="0" smtClean="0"/>
              <a:t>Support for general probe/response</a:t>
            </a:r>
          </a:p>
          <a:p>
            <a:r>
              <a:rPr lang="en-US" sz="1800" dirty="0" smtClean="0"/>
              <a:t>Additions to MAC commands, MLME, MCPS to support additional functions</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 OF MERGED PROPOSALS, RANGING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20000"/>
          </a:bodyPr>
          <a:lstStyle/>
          <a:p>
            <a:r>
              <a:rPr lang="en-US" sz="2400" dirty="0" smtClean="0"/>
              <a:t>Support </a:t>
            </a:r>
            <a:r>
              <a:rPr lang="en-US" sz="2400" dirty="0"/>
              <a:t>for ranging is </a:t>
            </a:r>
            <a:r>
              <a:rPr lang="en-US" sz="2400" dirty="0" smtClean="0"/>
              <a:t>optional. </a:t>
            </a:r>
            <a:endParaRPr lang="en-US" sz="2400" dirty="0"/>
          </a:p>
          <a:p>
            <a:r>
              <a:rPr lang="en-US" sz="2400" dirty="0" smtClean="0"/>
              <a:t>Ranging </a:t>
            </a:r>
            <a:r>
              <a:rPr lang="en-US" sz="2400" dirty="0"/>
              <a:t>procedure for TG4m </a:t>
            </a:r>
            <a:endParaRPr lang="en-US" sz="2400" dirty="0" smtClean="0"/>
          </a:p>
          <a:p>
            <a:pPr lvl="1"/>
            <a:r>
              <a:rPr lang="en-US" sz="2100" dirty="0" smtClean="0"/>
              <a:t>Basically </a:t>
            </a:r>
            <a:r>
              <a:rPr lang="en-US" sz="2100" dirty="0"/>
              <a:t>two-way ranging (TWR) as in 15.4a </a:t>
            </a:r>
          </a:p>
          <a:p>
            <a:r>
              <a:rPr lang="en-US" sz="2400" dirty="0" smtClean="0"/>
              <a:t>A </a:t>
            </a:r>
            <a:r>
              <a:rPr lang="en-US" sz="2400" dirty="0"/>
              <a:t>TVWS WPAN PHY that supports ranging shall support a ranging </a:t>
            </a:r>
            <a:r>
              <a:rPr lang="en-US" sz="2400" dirty="0" smtClean="0"/>
              <a:t>counter. </a:t>
            </a:r>
            <a:endParaRPr lang="en-US" sz="2400" dirty="0"/>
          </a:p>
          <a:p>
            <a:r>
              <a:rPr lang="en-US" sz="2400" dirty="0"/>
              <a:t>For ranging counter operation </a:t>
            </a:r>
            <a:endParaRPr lang="en-US" sz="2400" dirty="0" smtClean="0"/>
          </a:p>
          <a:p>
            <a:pPr lvl="1"/>
            <a:r>
              <a:rPr lang="en-US" sz="2200" dirty="0" smtClean="0"/>
              <a:t>RMARKER </a:t>
            </a:r>
          </a:p>
          <a:p>
            <a:pPr lvl="2"/>
            <a:r>
              <a:rPr lang="en-US" sz="1900" dirty="0" smtClean="0"/>
              <a:t>Boundary </a:t>
            </a:r>
            <a:r>
              <a:rPr lang="en-US" sz="1900" dirty="0"/>
              <a:t>between SHR &amp; PHR for both FSK/OFDM PHYs </a:t>
            </a:r>
          </a:p>
          <a:p>
            <a:pPr lvl="1"/>
            <a:r>
              <a:rPr lang="en-US" sz="2200" dirty="0"/>
              <a:t>Ranging bit </a:t>
            </a:r>
            <a:endParaRPr lang="en-US" sz="2200" dirty="0" smtClean="0"/>
          </a:p>
          <a:p>
            <a:pPr lvl="2"/>
            <a:r>
              <a:rPr lang="en-US" sz="1900" dirty="0" smtClean="0"/>
              <a:t>Use </a:t>
            </a:r>
            <a:r>
              <a:rPr lang="en-US" sz="1900" dirty="0"/>
              <a:t>one of reserved bits in PHR </a:t>
            </a:r>
          </a:p>
          <a:p>
            <a:pPr lvl="1"/>
            <a:r>
              <a:rPr lang="en-US" sz="2200" dirty="0" err="1"/>
              <a:t>ToA</a:t>
            </a:r>
            <a:r>
              <a:rPr lang="en-US" sz="2200" dirty="0"/>
              <a:t> estimation </a:t>
            </a:r>
            <a:endParaRPr lang="en-US" sz="2200" dirty="0" smtClean="0"/>
          </a:p>
          <a:p>
            <a:pPr lvl="2"/>
            <a:r>
              <a:rPr lang="en-US" sz="1900" dirty="0" smtClean="0"/>
              <a:t>Use </a:t>
            </a:r>
            <a:r>
              <a:rPr lang="en-US" sz="1900" dirty="0"/>
              <a:t>SHR for both FSK/OFDM PHYs </a:t>
            </a:r>
          </a:p>
          <a:p>
            <a:r>
              <a:rPr lang="en-US" sz="2400" dirty="0" smtClean="0"/>
              <a:t>Informative </a:t>
            </a:r>
            <a:r>
              <a:rPr lang="en-US" sz="2400" dirty="0"/>
              <a:t>Annex for FSK/OFDM PHY based ranging </a:t>
            </a:r>
            <a:r>
              <a:rPr lang="en-US" sz="2400" dirty="0" smtClean="0"/>
              <a:t>is being added to the standard </a:t>
            </a:r>
            <a:r>
              <a:rPr lang="en-US" sz="2400" dirty="0"/>
              <a:t>for </a:t>
            </a:r>
            <a:r>
              <a:rPr lang="en-US" sz="2400" dirty="0" smtClean="0"/>
              <a:t>guideline. </a:t>
            </a:r>
            <a:endParaRPr lang="en-US" sz="2400" dirty="0"/>
          </a:p>
          <a:p>
            <a:endParaRPr lang="en-US" sz="2400" dirty="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FUTURE PLAN AND TIMELINE</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lnSpcReduction="10000"/>
          </a:bodyPr>
          <a:lstStyle/>
          <a:p>
            <a:pPr>
              <a:tabLst>
                <a:tab pos="7448550" algn="l"/>
              </a:tabLst>
            </a:pPr>
            <a:r>
              <a:rPr lang="en-US" altLang="ko-KR" sz="2000" b="1" dirty="0" smtClean="0"/>
              <a:t>Drafting</a:t>
            </a:r>
          </a:p>
          <a:p>
            <a:pPr lvl="1">
              <a:tabLst>
                <a:tab pos="5083175" algn="l"/>
              </a:tabLst>
            </a:pPr>
            <a:r>
              <a:rPr lang="en-US" altLang="ko-KR" sz="1900" dirty="0" smtClean="0"/>
              <a:t>Preliminary draft with TBDs                                       November 2012</a:t>
            </a:r>
          </a:p>
          <a:p>
            <a:pPr lvl="1">
              <a:tabLst>
                <a:tab pos="5083175" algn="l"/>
              </a:tabLst>
            </a:pPr>
            <a:r>
              <a:rPr lang="en-US" altLang="ko-KR" sz="1900" dirty="0" smtClean="0"/>
              <a:t>Complete draft document                                    	January 2013</a:t>
            </a:r>
          </a:p>
          <a:p>
            <a:pPr lvl="1">
              <a:tabLst>
                <a:tab pos="5486400" algn="l"/>
              </a:tabLst>
            </a:pPr>
            <a:r>
              <a:rPr lang="en-US" altLang="ko-KR" sz="1900" dirty="0" smtClean="0"/>
              <a:t>Final draft for WG Letter Ballot	March  2013</a:t>
            </a:r>
          </a:p>
          <a:p>
            <a:pPr lvl="1">
              <a:tabLst>
                <a:tab pos="5486400" algn="l"/>
              </a:tabLst>
            </a:pPr>
            <a:r>
              <a:rPr lang="en-US" altLang="ko-KR" sz="1900" dirty="0" smtClean="0"/>
              <a:t>Letter Ballot Comment resolution                   	May 2013</a:t>
            </a:r>
          </a:p>
          <a:p>
            <a:pPr>
              <a:spcBef>
                <a:spcPts val="600"/>
              </a:spcBef>
              <a:tabLst>
                <a:tab pos="7448550" algn="l"/>
              </a:tabLst>
            </a:pPr>
            <a:r>
              <a:rPr lang="en-US" altLang="ko-KR" sz="1900" dirty="0" smtClean="0"/>
              <a:t> </a:t>
            </a:r>
            <a:r>
              <a:rPr lang="en-US" altLang="ko-KR" sz="2000" b="1" dirty="0" smtClean="0"/>
              <a:t>Balloting</a:t>
            </a:r>
          </a:p>
          <a:p>
            <a:pPr lvl="1">
              <a:tabLst>
                <a:tab pos="5486400" algn="l"/>
              </a:tabLst>
            </a:pPr>
            <a:r>
              <a:rPr lang="en-US" altLang="ko-KR" sz="1900" dirty="0" smtClean="0"/>
              <a:t>1</a:t>
            </a:r>
            <a:r>
              <a:rPr lang="en-US" altLang="ko-KR" sz="1900" baseline="30000" dirty="0" smtClean="0"/>
              <a:t>st</a:t>
            </a:r>
            <a:r>
              <a:rPr lang="en-US" altLang="ko-KR" sz="1900" dirty="0" smtClean="0"/>
              <a:t> Recirculation  &amp; Comment Resolutions              July 2013</a:t>
            </a:r>
          </a:p>
          <a:p>
            <a:pPr lvl="1">
              <a:tabLst>
                <a:tab pos="5486400" algn="l"/>
              </a:tabLst>
            </a:pPr>
            <a:r>
              <a:rPr lang="en-US" altLang="ko-KR" sz="1900" dirty="0" smtClean="0"/>
              <a:t>2</a:t>
            </a:r>
            <a:r>
              <a:rPr lang="en-US" altLang="ko-KR" sz="1900" baseline="30000" dirty="0" smtClean="0"/>
              <a:t>nd</a:t>
            </a:r>
            <a:r>
              <a:rPr lang="en-US" altLang="ko-KR" sz="1900" dirty="0" smtClean="0"/>
              <a:t> Recirculation &amp; Comment Resolutions      	September 2013</a:t>
            </a:r>
          </a:p>
          <a:p>
            <a:pPr lvl="1">
              <a:tabLst>
                <a:tab pos="5486400" algn="l"/>
              </a:tabLst>
            </a:pPr>
            <a:r>
              <a:rPr lang="en-US" altLang="ko-KR" sz="1900" dirty="0" smtClean="0"/>
              <a:t>3</a:t>
            </a:r>
            <a:r>
              <a:rPr lang="en-US" altLang="ko-KR" sz="1900" baseline="30000" dirty="0" smtClean="0"/>
              <a:t>rd</a:t>
            </a:r>
            <a:r>
              <a:rPr lang="en-US" altLang="ko-KR" sz="1900" dirty="0" smtClean="0"/>
              <a:t> Recirculation &amp; Comment Resolution        	November 2013</a:t>
            </a:r>
          </a:p>
          <a:p>
            <a:pPr lvl="1">
              <a:tabLst>
                <a:tab pos="5486400" algn="l"/>
              </a:tabLst>
            </a:pPr>
            <a:r>
              <a:rPr lang="en-US" altLang="ko-KR" sz="1900" dirty="0" smtClean="0"/>
              <a:t>1</a:t>
            </a:r>
            <a:r>
              <a:rPr lang="en-US" altLang="ko-KR" sz="1900" baseline="30000" dirty="0" smtClean="0"/>
              <a:t>st</a:t>
            </a:r>
            <a:r>
              <a:rPr lang="en-US" altLang="ko-KR" sz="1900" dirty="0" smtClean="0"/>
              <a:t> SB Recirculation &amp; Comment Resolutions     	January 2014</a:t>
            </a:r>
          </a:p>
          <a:p>
            <a:pPr lvl="1">
              <a:tabLst>
                <a:tab pos="5486400" algn="l"/>
              </a:tabLst>
            </a:pPr>
            <a:r>
              <a:rPr lang="en-US" altLang="ko-KR" sz="1900" dirty="0" smtClean="0"/>
              <a:t>2</a:t>
            </a:r>
            <a:r>
              <a:rPr lang="en-US" altLang="ko-KR" sz="1900" baseline="30000" dirty="0" smtClean="0"/>
              <a:t>nd</a:t>
            </a:r>
            <a:r>
              <a:rPr lang="en-US" altLang="ko-KR" sz="1900" dirty="0" smtClean="0"/>
              <a:t> SB Recirculation                                               	March 2014</a:t>
            </a:r>
          </a:p>
          <a:p>
            <a:pPr marL="349250" indent="-349250">
              <a:spcBef>
                <a:spcPts val="600"/>
              </a:spcBef>
            </a:pPr>
            <a:r>
              <a:rPr lang="en-US" altLang="ko-KR" sz="2000" b="1" dirty="0" err="1" smtClean="0">
                <a:ea typeface="ＭＳ Ｐゴシック" charset="0"/>
              </a:rPr>
              <a:t>RevCom</a:t>
            </a:r>
            <a:r>
              <a:rPr lang="en-US" altLang="ko-KR" sz="2000" b="1" dirty="0" smtClean="0">
                <a:ea typeface="ＭＳ Ｐゴシック" charset="0"/>
              </a:rPr>
              <a:t> Approval</a:t>
            </a:r>
          </a:p>
          <a:p>
            <a:pPr lvl="1"/>
            <a:r>
              <a:rPr lang="en-US" altLang="ko-KR" sz="1900" dirty="0" smtClean="0">
                <a:ea typeface="ＭＳ Ｐゴシック" charset="0"/>
              </a:rPr>
              <a:t>EC approval                                                              	July  2014</a:t>
            </a:r>
            <a:endParaRPr lang="en-US" altLang="ko-KR" sz="1900" dirty="0">
              <a:ea typeface="ＭＳ Ｐゴシック" charset="0"/>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Overview of 15.4m</a:t>
            </a:r>
            <a:endParaRPr lang="en-US" dirty="0"/>
          </a:p>
        </p:txBody>
      </p:sp>
      <p:sp>
        <p:nvSpPr>
          <p:cNvPr id="3" name="Subtitle 2"/>
          <p:cNvSpPr>
            <a:spLocks noGrp="1"/>
          </p:cNvSpPr>
          <p:nvPr>
            <p:ph type="subTitle" idx="1"/>
          </p:nvPr>
        </p:nvSpPr>
        <p:spPr/>
        <p:txBody>
          <a:bodyPr/>
          <a:lstStyle/>
          <a:p>
            <a:r>
              <a:rPr lang="en-US" dirty="0" err="1" smtClean="0"/>
              <a:t>Sangsung</a:t>
            </a:r>
            <a:r>
              <a:rPr lang="en-US" dirty="0" smtClean="0"/>
              <a:t> </a:t>
            </a:r>
            <a:r>
              <a:rPr lang="en-US" dirty="0" err="1" smtClean="0"/>
              <a:t>Choi</a:t>
            </a:r>
            <a:endParaRPr lang="en-US" dirty="0" smtClean="0"/>
          </a:p>
          <a:p>
            <a:r>
              <a:rPr lang="en-US" dirty="0" smtClean="0"/>
              <a:t>15.4m Chair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OVERVIEW OF 15.4m</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800600"/>
          </a:xfrm>
          <a:noFill/>
        </p:spPr>
        <p:txBody>
          <a:bodyPr>
            <a:normAutofit fontScale="92500" lnSpcReduction="20000"/>
          </a:bodyPr>
          <a:lstStyle/>
          <a:p>
            <a:r>
              <a:rPr lang="en-US" sz="2200" b="1" dirty="0" smtClean="0"/>
              <a:t>Overview of 15.4m Group</a:t>
            </a:r>
          </a:p>
          <a:p>
            <a:pPr lvl="1"/>
            <a:r>
              <a:rPr lang="en-US" sz="1900" dirty="0" smtClean="0"/>
              <a:t>The </a:t>
            </a:r>
            <a:r>
              <a:rPr lang="en-US" sz="1900" dirty="0"/>
              <a:t>IEEE 802.15 Task Group 4m (TG4m) is chartered </a:t>
            </a:r>
            <a:endParaRPr lang="en-US" sz="1900" dirty="0" smtClean="0"/>
          </a:p>
          <a:p>
            <a:pPr lvl="2"/>
            <a:r>
              <a:rPr lang="en-US" sz="1700" dirty="0" smtClean="0"/>
              <a:t>to </a:t>
            </a:r>
            <a:r>
              <a:rPr lang="en-US" sz="1700" dirty="0"/>
              <a:t>specify a physical layer for 802.15.4 and </a:t>
            </a:r>
            <a:endParaRPr lang="en-US" sz="1700" dirty="0" smtClean="0"/>
          </a:p>
          <a:p>
            <a:pPr lvl="2"/>
            <a:r>
              <a:rPr lang="en-US" sz="1700" dirty="0" smtClean="0"/>
              <a:t>to </a:t>
            </a:r>
            <a:r>
              <a:rPr lang="en-US" sz="1700" dirty="0"/>
              <a:t>enhance and add functionality to the existing standard 802.15.4-2006 MAC </a:t>
            </a:r>
            <a:endParaRPr lang="en-US" sz="1700" dirty="0" smtClean="0"/>
          </a:p>
          <a:p>
            <a:pPr lvl="1">
              <a:buNone/>
            </a:pPr>
            <a:r>
              <a:rPr lang="en-US" sz="1900" dirty="0" smtClean="0"/>
              <a:t>	meeting </a:t>
            </a:r>
            <a:r>
              <a:rPr lang="en-US" sz="1900" dirty="0"/>
              <a:t>TV white space regulatory requirements. </a:t>
            </a:r>
            <a:endParaRPr lang="en-US" sz="1700" dirty="0" smtClean="0"/>
          </a:p>
          <a:p>
            <a:r>
              <a:rPr lang="en-US" sz="2200" b="1" dirty="0" smtClean="0"/>
              <a:t>Scope of Standard</a:t>
            </a:r>
          </a:p>
          <a:p>
            <a:pPr lvl="1"/>
            <a:r>
              <a:rPr lang="en-US" altLang="ko-KR" sz="1900" dirty="0" smtClean="0"/>
              <a:t>This amendment specifies </a:t>
            </a:r>
          </a:p>
          <a:p>
            <a:pPr lvl="2"/>
            <a:r>
              <a:rPr lang="en-US" altLang="ko-KR" sz="1700" dirty="0" smtClean="0"/>
              <a:t>a physical layer for 802.15.4 meeting TV white space regulatory requirements in as many regulatory domains as practical and </a:t>
            </a:r>
          </a:p>
          <a:p>
            <a:pPr lvl="2"/>
            <a:r>
              <a:rPr lang="en-US" altLang="ko-KR" sz="1700" dirty="0" smtClean="0"/>
              <a:t>also any necessary Media Access Control (MAC) changes needed to support this physical layer. </a:t>
            </a:r>
          </a:p>
          <a:p>
            <a:pPr lvl="1"/>
            <a:r>
              <a:rPr lang="en-US" altLang="ko-KR" sz="1800" dirty="0" smtClean="0"/>
              <a:t>The amendment enables operation in the VHF/UHF TV broadcast bands between 54 MHz and 862 MHz, </a:t>
            </a:r>
          </a:p>
          <a:p>
            <a:pPr lvl="2"/>
            <a:r>
              <a:rPr lang="en-US" altLang="ko-KR" sz="1600" dirty="0" smtClean="0"/>
              <a:t>supporting typical data rates in the 40 </a:t>
            </a:r>
            <a:r>
              <a:rPr lang="en-US" altLang="ko-KR" sz="1600" dirty="0" err="1" smtClean="0"/>
              <a:t>kbits</a:t>
            </a:r>
            <a:r>
              <a:rPr lang="en-US" altLang="ko-KR" sz="1600" dirty="0" smtClean="0"/>
              <a:t> per second to 2000 </a:t>
            </a:r>
            <a:r>
              <a:rPr lang="en-US" altLang="ko-KR" sz="1600" dirty="0" err="1" smtClean="0"/>
              <a:t>kbits</a:t>
            </a:r>
            <a:r>
              <a:rPr lang="en-US" altLang="ko-KR" sz="1600" dirty="0" smtClean="0"/>
              <a:t> per second range, to realize optimal and power efficient device command and control applications</a:t>
            </a:r>
            <a:r>
              <a:rPr lang="en-US" altLang="ko-KR" sz="1900" dirty="0" smtClean="0"/>
              <a:t>.</a:t>
            </a:r>
            <a:endParaRPr lang="en-US" sz="1900" u="sng" dirty="0"/>
          </a:p>
          <a:p>
            <a:r>
              <a:rPr lang="en-US" sz="2200" b="1" dirty="0" smtClean="0"/>
              <a:t>Purpose of standard</a:t>
            </a:r>
          </a:p>
          <a:p>
            <a:pPr lvl="1"/>
            <a:r>
              <a:rPr lang="en-US" altLang="ko-KR" sz="1900" dirty="0" smtClean="0"/>
              <a:t>The purpose of this amendment is to allow 802.15.4 wireless networks to take advantage of the TV white space spectrum for use in large scale device command and control applications.</a:t>
            </a:r>
            <a:endParaRPr lang="en-US" sz="1600" u="sng" dirty="0"/>
          </a:p>
          <a:p>
            <a:pPr lvl="1"/>
            <a:endParaRPr lang="en-US" sz="1500" u="sng"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CURRENT STATUS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25000" lnSpcReduction="20000"/>
          </a:bodyPr>
          <a:lstStyle/>
          <a:p>
            <a:pPr>
              <a:lnSpc>
                <a:spcPts val="1600"/>
              </a:lnSpc>
              <a:spcBef>
                <a:spcPts val="1000"/>
              </a:spcBef>
            </a:pPr>
            <a:r>
              <a:rPr lang="en-US" altLang="ko-KR" sz="7200" dirty="0" smtClean="0">
                <a:ea typeface="ＭＳ Ｐゴシック" pitchFamily="-65" charset="-128"/>
              </a:rPr>
              <a:t>The 1</a:t>
            </a:r>
            <a:r>
              <a:rPr lang="en-US" altLang="ko-KR" sz="7200" baseline="30000" dirty="0" smtClean="0">
                <a:ea typeface="ＭＳ Ｐゴシック" pitchFamily="-65" charset="-128"/>
              </a:rPr>
              <a:t>st</a:t>
            </a:r>
            <a:r>
              <a:rPr lang="en-US" altLang="ko-KR" sz="7200" dirty="0" smtClean="0">
                <a:ea typeface="ＭＳ Ｐゴシック" pitchFamily="-65" charset="-128"/>
              </a:rPr>
              <a:t> meeting for SG4TV was held at LA in January 2011.  </a:t>
            </a:r>
          </a:p>
          <a:p>
            <a:pPr lvl="1">
              <a:lnSpc>
                <a:spcPts val="1600"/>
              </a:lnSpc>
              <a:spcBef>
                <a:spcPts val="1000"/>
              </a:spcBef>
            </a:pPr>
            <a:r>
              <a:rPr lang="en-US" altLang="ko-KR" sz="7200" dirty="0" smtClean="0">
                <a:ea typeface="ＭＳ Ｐゴシック" pitchFamily="-65" charset="-128"/>
              </a:rPr>
              <a:t>Thee meetings were held for providing PAR &amp; 5C.</a:t>
            </a:r>
          </a:p>
          <a:p>
            <a:pPr>
              <a:lnSpc>
                <a:spcPts val="1600"/>
              </a:lnSpc>
              <a:spcBef>
                <a:spcPts val="1000"/>
              </a:spcBef>
            </a:pPr>
            <a:r>
              <a:rPr lang="en-US" altLang="ko-KR" sz="7200" dirty="0" smtClean="0">
                <a:ea typeface="ＭＳ Ｐゴシック" pitchFamily="-65" charset="-128"/>
              </a:rPr>
              <a:t>TG4m 4TV was approved in September 2011.</a:t>
            </a:r>
          </a:p>
          <a:p>
            <a:pPr lvl="1">
              <a:lnSpc>
                <a:spcPts val="1600"/>
              </a:lnSpc>
              <a:spcBef>
                <a:spcPts val="1000"/>
              </a:spcBef>
            </a:pPr>
            <a:r>
              <a:rPr lang="en-US" altLang="ko-KR" sz="7200" dirty="0" smtClean="0">
                <a:ea typeface="ＭＳ Ｐゴシック" pitchFamily="-65" charset="-128"/>
              </a:rPr>
              <a:t>The 1</a:t>
            </a:r>
            <a:r>
              <a:rPr lang="en-US" altLang="ko-KR" sz="7200" baseline="30000" dirty="0" smtClean="0">
                <a:ea typeface="ＭＳ Ｐゴシック" pitchFamily="-65" charset="-128"/>
              </a:rPr>
              <a:t>st</a:t>
            </a:r>
            <a:r>
              <a:rPr lang="en-US" altLang="ko-KR" sz="7200" dirty="0" smtClean="0">
                <a:ea typeface="ＭＳ Ｐゴシック" pitchFamily="-65" charset="-128"/>
              </a:rPr>
              <a:t> meeting was held in Okinawa. </a:t>
            </a:r>
          </a:p>
          <a:p>
            <a:pPr marL="342900" lvl="1" indent="-342900">
              <a:lnSpc>
                <a:spcPts val="1600"/>
              </a:lnSpc>
              <a:spcBef>
                <a:spcPts val="1000"/>
              </a:spcBef>
              <a:buFont typeface="Arial" pitchFamily="34" charset="0"/>
              <a:buChar char="•"/>
            </a:pPr>
            <a:r>
              <a:rPr lang="en-US" altLang="ko-KR" sz="7200" dirty="0" smtClean="0">
                <a:ea typeface="ＭＳ Ｐゴシック" pitchFamily="-65" charset="-128"/>
              </a:rPr>
              <a:t>Technical Guidance Document</a:t>
            </a:r>
            <a:r>
              <a:rPr lang="en-US" sz="7200" dirty="0" smtClean="0">
                <a:ea typeface="ＭＳ Ｐゴシック" pitchFamily="-65" charset="-128"/>
              </a:rPr>
              <a:t> (TGD) discussed and finalized    </a:t>
            </a:r>
          </a:p>
          <a:p>
            <a:pPr lvl="1">
              <a:lnSpc>
                <a:spcPts val="1600"/>
              </a:lnSpc>
              <a:spcBef>
                <a:spcPts val="1000"/>
              </a:spcBef>
            </a:pPr>
            <a:r>
              <a:rPr lang="en-US" altLang="ko-KR" sz="7200" dirty="0" smtClean="0">
                <a:ea typeface="ＭＳ Ｐゴシック" pitchFamily="-65" charset="-128"/>
              </a:rPr>
              <a:t>Three meetings in Nov. 2011 at Atlanta, Jan. 2012 at Jacksonville, and Mar. 2012 in Hawaii</a:t>
            </a:r>
          </a:p>
          <a:p>
            <a:pPr>
              <a:lnSpc>
                <a:spcPts val="1600"/>
              </a:lnSpc>
              <a:spcBef>
                <a:spcPts val="1000"/>
              </a:spcBef>
            </a:pPr>
            <a:r>
              <a:rPr lang="en-US" altLang="ko-KR" sz="7200" dirty="0" smtClean="0">
                <a:ea typeface="ＭＳ Ｐゴシック" pitchFamily="-65" charset="-128"/>
              </a:rPr>
              <a:t>Call for Preliminary Proposals and Call for Final Proposals</a:t>
            </a:r>
          </a:p>
          <a:p>
            <a:pPr lvl="1">
              <a:lnSpc>
                <a:spcPts val="1600"/>
              </a:lnSpc>
              <a:spcBef>
                <a:spcPts val="1000"/>
              </a:spcBef>
            </a:pPr>
            <a:r>
              <a:rPr lang="en-US" altLang="ko-KR" sz="7200" dirty="0" smtClean="0">
                <a:ea typeface="ＭＳ Ｐゴシック" pitchFamily="-65" charset="-128"/>
              </a:rPr>
              <a:t>The Calls closed on May 6, 2012 and on July 9, 2012 respectively with 4 final PHY Proposals &amp; 4 final MAC Proposals</a:t>
            </a:r>
          </a:p>
          <a:p>
            <a:pPr>
              <a:lnSpc>
                <a:spcPts val="1600"/>
              </a:lnSpc>
              <a:spcBef>
                <a:spcPts val="1000"/>
              </a:spcBef>
            </a:pPr>
            <a:r>
              <a:rPr lang="en-US" altLang="ko-KR" sz="7200" dirty="0" smtClean="0">
                <a:ea typeface="ＭＳ Ｐゴシック" pitchFamily="-65" charset="-128"/>
              </a:rPr>
              <a:t>Proposals merged into five areas in Sep. 2012</a:t>
            </a:r>
          </a:p>
          <a:p>
            <a:pPr lvl="1">
              <a:lnSpc>
                <a:spcPts val="1600"/>
              </a:lnSpc>
              <a:spcBef>
                <a:spcPts val="1000"/>
              </a:spcBef>
            </a:pPr>
            <a:r>
              <a:rPr lang="en-US" altLang="ko-KR" sz="7200" dirty="0" smtClean="0">
                <a:ea typeface="ＭＳ Ｐゴシック" pitchFamily="-65" charset="-128"/>
              </a:rPr>
              <a:t>Five documents adopted as baseline documents for standard drafting</a:t>
            </a:r>
          </a:p>
          <a:p>
            <a:pPr>
              <a:lnSpc>
                <a:spcPts val="1600"/>
              </a:lnSpc>
              <a:spcBef>
                <a:spcPts val="1000"/>
              </a:spcBef>
            </a:pPr>
            <a:r>
              <a:rPr lang="en-US" altLang="ko-KR" sz="7200" dirty="0" smtClean="0">
                <a:ea typeface="ＭＳ Ｐゴシック" pitchFamily="-65" charset="-128"/>
              </a:rPr>
              <a:t>First drafting done by editors in Nov. 2012</a:t>
            </a:r>
          </a:p>
          <a:p>
            <a:pPr>
              <a:lnSpc>
                <a:spcPts val="1600"/>
              </a:lnSpc>
              <a:spcBef>
                <a:spcPts val="1000"/>
              </a:spcBef>
            </a:pPr>
            <a:r>
              <a:rPr lang="en-US" altLang="ko-KR" sz="7200" b="1" dirty="0" smtClean="0">
                <a:solidFill>
                  <a:srgbClr val="FF0000"/>
                </a:solidFill>
                <a:ea typeface="ＭＳ Ｐゴシック" pitchFamily="-65" charset="-128"/>
              </a:rPr>
              <a:t>The final draft for TG4m comment resolution is being done by editors in Jan. 2013</a:t>
            </a:r>
          </a:p>
          <a:p>
            <a:endParaRPr lang="en-US" sz="1900" u="sng"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SEVEN PROPOSALS INITIALLY PROPOSED</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1900" dirty="0" smtClean="0"/>
              <a:t>PHY area</a:t>
            </a:r>
          </a:p>
          <a:p>
            <a:endParaRPr lang="en-US" sz="1900" dirty="0"/>
          </a:p>
          <a:p>
            <a:endParaRPr lang="en-US" sz="1900" dirty="0" smtClean="0"/>
          </a:p>
          <a:p>
            <a:endParaRPr lang="en-US" sz="1900" dirty="0"/>
          </a:p>
          <a:p>
            <a:endParaRPr lang="en-US" sz="1900" dirty="0" smtClean="0"/>
          </a:p>
          <a:p>
            <a:pPr>
              <a:buNone/>
            </a:pPr>
            <a:endParaRPr lang="en-US" sz="1900" dirty="0"/>
          </a:p>
          <a:p>
            <a:r>
              <a:rPr lang="en-US" sz="1900" dirty="0" smtClean="0"/>
              <a:t>MAC area</a:t>
            </a:r>
          </a:p>
        </p:txBody>
      </p:sp>
      <p:graphicFrame>
        <p:nvGraphicFramePr>
          <p:cNvPr id="4" name="표 6"/>
          <p:cNvGraphicFramePr>
            <a:graphicFrameLocks noGrp="1"/>
          </p:cNvGraphicFramePr>
          <p:nvPr>
            <p:extLst>
              <p:ext uri="{D42A27DB-BD31-4B8C-83A1-F6EECF244321}">
                <p14:modId xmlns:p14="http://schemas.microsoft.com/office/powerpoint/2010/main" xmlns="" val="2390018736"/>
              </p:ext>
            </p:extLst>
          </p:nvPr>
        </p:nvGraphicFramePr>
        <p:xfrm>
          <a:off x="533399" y="1981200"/>
          <a:ext cx="8153401" cy="1551197"/>
        </p:xfrm>
        <a:graphic>
          <a:graphicData uri="http://schemas.openxmlformats.org/drawingml/2006/table">
            <a:tbl>
              <a:tblPr firstRow="1" bandRow="1">
                <a:tableStyleId>{5C22544A-7EE6-4342-B048-85BDC9FD1C3A}</a:tableStyleId>
              </a:tblPr>
              <a:tblGrid>
                <a:gridCol w="548787"/>
                <a:gridCol w="1803156"/>
                <a:gridCol w="3684710"/>
                <a:gridCol w="2116748"/>
              </a:tblGrid>
              <a:tr h="259901">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259901">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15-12-0332-03</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kern="1200" dirty="0" smtClean="0">
                          <a:solidFill>
                            <a:schemeClr val="dk1"/>
                          </a:solidFill>
                          <a:effectLst/>
                          <a:latin typeface="+mn-lt"/>
                          <a:ea typeface="+mn-ea"/>
                          <a:cs typeface="+mn-cs"/>
                        </a:rPr>
                        <a:t>ETRI OFDM PHY Proposal for TG4m</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Cheol</a:t>
                      </a:r>
                      <a:r>
                        <a:rPr lang="en-US" altLang="ko-KR" sz="1400" u="none" strike="noStrike" dirty="0" smtClean="0">
                          <a:effectLst/>
                        </a:rPr>
                        <a:t>-ho Shin (ETRI) </a:t>
                      </a:r>
                      <a:endParaRPr lang="en-US" altLang="ko-KR" sz="1400" b="0" i="0" u="none" strike="noStrike" dirty="0" smtClean="0">
                        <a:effectLst/>
                        <a:latin typeface="Arial"/>
                      </a:endParaRPr>
                    </a:p>
                  </a:txBody>
                  <a:tcPr anchor="ctr"/>
                </a:tc>
              </a:tr>
              <a:tr h="259901">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15-12-0334-02 </a:t>
                      </a:r>
                      <a:endParaRPr lang="ko-KR" altLang="en-US" sz="1400" dirty="0" smtClean="0"/>
                    </a:p>
                  </a:txBody>
                  <a:tcPr anchor="ctr"/>
                </a:tc>
                <a:tc>
                  <a:txBody>
                    <a:bodyPr/>
                    <a:lstStyle/>
                    <a:p>
                      <a:pPr algn="l" fontAlgn="b"/>
                      <a:r>
                        <a:rPr lang="en-US" altLang="ko-KR" sz="1400" u="none" strike="noStrike" dirty="0" smtClean="0">
                          <a:effectLst/>
                        </a:rPr>
                        <a:t>ETRI FSK PHY Proposal for TG4m</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Mi-Kyung Oh (ETRI)</a:t>
                      </a:r>
                      <a:endParaRPr lang="en-US" altLang="ko-KR" sz="1400" b="0" i="0" u="none" strike="noStrike" dirty="0" smtClean="0">
                        <a:effectLst/>
                        <a:latin typeface="Arial"/>
                      </a:endParaRPr>
                    </a:p>
                  </a:txBody>
                  <a:tcPr marL="9525" marR="9525" marT="9525" marB="0" anchor="ctr"/>
                </a:tc>
              </a:tr>
              <a:tr h="259901">
                <a:tc>
                  <a:txBody>
                    <a:bodyPr/>
                    <a:lstStyle/>
                    <a:p>
                      <a:pPr algn="ctr" latinLnBrk="1"/>
                      <a:r>
                        <a:rPr lang="en-US" altLang="ko-KR" sz="1400" dirty="0" smtClean="0"/>
                        <a:t>3</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15-12-0336-00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PHY for IEEE 802.15.4m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 (NICT)</a:t>
                      </a:r>
                      <a:endParaRPr lang="en-US" altLang="ko-KR" sz="1400" b="0" i="0" u="none" strike="noStrike" dirty="0" smtClean="0">
                        <a:effectLst/>
                        <a:latin typeface="Arial"/>
                      </a:endParaRPr>
                    </a:p>
                  </a:txBody>
                  <a:tcPr marL="9525" marR="9525" marT="9525" marB="0" anchor="ctr"/>
                </a:tc>
              </a:tr>
              <a:tr h="331997">
                <a:tc>
                  <a:txBody>
                    <a:bodyPr/>
                    <a:lstStyle/>
                    <a:p>
                      <a:pPr algn="ctr" latinLnBrk="1"/>
                      <a:r>
                        <a:rPr lang="en-US" altLang="ko-KR" sz="1400" dirty="0" smtClean="0"/>
                        <a:t>4</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15-12-0338-00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to TG4m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 (SSN)</a:t>
                      </a:r>
                      <a:endParaRPr lang="en-US" altLang="ko-KR" sz="1400" b="0" i="0" u="none" strike="noStrike" dirty="0" smtClean="0">
                        <a:effectLst/>
                        <a:latin typeface="Arial"/>
                      </a:endParaRPr>
                    </a:p>
                  </a:txBody>
                  <a:tcPr marL="9525" marR="9525" marT="9525" marB="0" anchor="ctr"/>
                </a:tc>
              </a:tr>
            </a:tbl>
          </a:graphicData>
        </a:graphic>
      </p:graphicFrame>
      <p:graphicFrame>
        <p:nvGraphicFramePr>
          <p:cNvPr id="5" name="표 6"/>
          <p:cNvGraphicFramePr>
            <a:graphicFrameLocks noGrp="1"/>
          </p:cNvGraphicFramePr>
          <p:nvPr>
            <p:extLst>
              <p:ext uri="{D42A27DB-BD31-4B8C-83A1-F6EECF244321}">
                <p14:modId xmlns:p14="http://schemas.microsoft.com/office/powerpoint/2010/main" xmlns="" val="2390018736"/>
              </p:ext>
            </p:extLst>
          </p:nvPr>
        </p:nvGraphicFramePr>
        <p:xfrm>
          <a:off x="533400" y="4038600"/>
          <a:ext cx="8153401" cy="1807100"/>
        </p:xfrm>
        <a:graphic>
          <a:graphicData uri="http://schemas.openxmlformats.org/drawingml/2006/table">
            <a:tbl>
              <a:tblPr firstRow="1" bandRow="1">
                <a:tableStyleId>{5C22544A-7EE6-4342-B048-85BDC9FD1C3A}</a:tableStyleId>
              </a:tblPr>
              <a:tblGrid>
                <a:gridCol w="548787"/>
                <a:gridCol w="1803156"/>
                <a:gridCol w="3684710"/>
                <a:gridCol w="2116748"/>
              </a:tblGrid>
              <a:tr h="293204">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293204">
                <a:tc>
                  <a:txBody>
                    <a:bodyPr/>
                    <a:lstStyle/>
                    <a:p>
                      <a:pPr algn="ctr" latinLnBrk="1"/>
                      <a:r>
                        <a:rPr lang="en-US" altLang="ko-KR" sz="1400" dirty="0" smtClean="0">
                          <a:latin typeface="+mn-lt"/>
                        </a:rPr>
                        <a:t>1</a:t>
                      </a:r>
                      <a:endParaRPr lang="ko-KR" altLang="en-US" sz="1400" dirty="0">
                        <a:latin typeface="+mn-lt"/>
                      </a:endParaRPr>
                    </a:p>
                  </a:txBody>
                  <a:tcPr anchor="ctr"/>
                </a:tc>
                <a:tc>
                  <a:txBody>
                    <a:bodyPr/>
                    <a:lstStyle/>
                    <a:p>
                      <a:pPr algn="ctr" latinLnBrk="1"/>
                      <a:r>
                        <a:rPr lang="en-US" altLang="ko-KR" sz="1400" u="none" strike="noStrike" dirty="0" smtClean="0">
                          <a:effectLst/>
                          <a:latin typeface="+mn-lt"/>
                        </a:rPr>
                        <a:t>15-12-0328-01</a:t>
                      </a:r>
                      <a:endParaRPr lang="ko-KR" altLang="en-US" sz="1400" dirty="0">
                        <a:latin typeface="+mn-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kern="1200" dirty="0" smtClean="0">
                          <a:solidFill>
                            <a:schemeClr val="dk1"/>
                          </a:solidFill>
                          <a:effectLst/>
                          <a:latin typeface="+mn-lt"/>
                          <a:ea typeface="+mn-ea"/>
                          <a:cs typeface="+mn-cs"/>
                        </a:rPr>
                        <a:t>Proposed Approach for MAC changes for TVWS</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latin typeface="+mn-lt"/>
                        </a:rPr>
                        <a:t>Benjamin A. Rolfe (BCA)</a:t>
                      </a:r>
                      <a:endParaRPr lang="en-US" altLang="ko-KR" sz="1400" b="0" i="0" u="none" strike="noStrike" dirty="0" smtClean="0">
                        <a:effectLst/>
                        <a:latin typeface="+mn-lt"/>
                      </a:endParaRPr>
                    </a:p>
                  </a:txBody>
                  <a:tcPr anchor="ctr"/>
                </a:tc>
              </a:tr>
              <a:tr h="498447">
                <a:tc>
                  <a:txBody>
                    <a:bodyPr/>
                    <a:lstStyle/>
                    <a:p>
                      <a:pPr algn="ctr" latinLnBrk="1"/>
                      <a:r>
                        <a:rPr lang="en-US" altLang="ko-KR" sz="1400" dirty="0" smtClean="0">
                          <a:latin typeface="+mn-lt"/>
                        </a:rPr>
                        <a:t>2</a:t>
                      </a:r>
                      <a:endParaRPr lang="ko-KR" altLang="en-US" sz="1400" dirty="0">
                        <a:latin typeface="+mn-lt"/>
                      </a:endParaRPr>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15-12-0333-01</a:t>
                      </a:r>
                      <a:endParaRPr lang="ko-KR" altLang="en-US" sz="1400" dirty="0" smtClean="0">
                        <a:latin typeface="+mn-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b="0" i="0" u="none" strike="noStrike" dirty="0" smtClean="0">
                          <a:effectLst/>
                          <a:latin typeface="+mn-lt"/>
                        </a:rPr>
                        <a:t>IEEE802.15.4m MAC Proposal: TVWS Multi-Channel Utilization (TMCU) </a:t>
                      </a: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b="0" i="0" u="none" strike="noStrike" dirty="0" err="1" smtClean="0">
                          <a:effectLst/>
                          <a:latin typeface="+mn-lt"/>
                        </a:rPr>
                        <a:t>Youngae</a:t>
                      </a:r>
                      <a:r>
                        <a:rPr lang="en-US" altLang="ko-KR" sz="1400" b="0" i="0" u="none" strike="noStrike" dirty="0" smtClean="0">
                          <a:effectLst/>
                          <a:latin typeface="+mn-lt"/>
                        </a:rPr>
                        <a:t> </a:t>
                      </a:r>
                      <a:r>
                        <a:rPr lang="en-US" altLang="ko-KR" sz="1400" b="0" i="0" u="none" strike="noStrike" dirty="0" err="1" smtClean="0">
                          <a:effectLst/>
                          <a:latin typeface="+mn-lt"/>
                        </a:rPr>
                        <a:t>Jeon</a:t>
                      </a:r>
                      <a:r>
                        <a:rPr lang="en-US" altLang="ko-KR" sz="1400" b="0" i="0" u="none" strike="noStrike" dirty="0" smtClean="0">
                          <a:effectLst/>
                          <a:latin typeface="+mn-lt"/>
                        </a:rPr>
                        <a:t> (ETRI)</a:t>
                      </a:r>
                    </a:p>
                  </a:txBody>
                  <a:tcPr marL="9525" marR="9525" marT="9525" marB="0" anchor="ctr"/>
                </a:tc>
              </a:tr>
              <a:tr h="293204">
                <a:tc>
                  <a:txBody>
                    <a:bodyPr/>
                    <a:lstStyle/>
                    <a:p>
                      <a:pPr algn="ctr" latinLnBrk="1"/>
                      <a:r>
                        <a:rPr lang="en-US" altLang="ko-KR" sz="1400" dirty="0" smtClean="0">
                          <a:latin typeface="+mn-lt"/>
                        </a:rPr>
                        <a:t>3</a:t>
                      </a:r>
                      <a:endParaRPr lang="ko-KR" altLang="en-US" sz="1400" dirty="0">
                        <a:latin typeface="+mn-lt"/>
                      </a:endParaRPr>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15-12-0335-01 </a:t>
                      </a:r>
                      <a:endParaRPr lang="ko-KR" altLang="en-US" sz="1400" dirty="0" smtClean="0">
                        <a:latin typeface="+mn-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b="0" i="0" u="none" strike="noStrike" dirty="0" smtClean="0">
                          <a:effectLst/>
                          <a:latin typeface="+mn-lt"/>
                        </a:rPr>
                        <a:t>MAC proposal for supporting the TVBD network </a:t>
                      </a: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b="0" i="0" u="none" strike="noStrike" dirty="0" err="1" smtClean="0">
                          <a:effectLst/>
                          <a:latin typeface="+mn-lt"/>
                        </a:rPr>
                        <a:t>Seong</a:t>
                      </a:r>
                      <a:r>
                        <a:rPr lang="en-US" altLang="ko-KR" sz="1400" b="0" i="0" u="none" strike="noStrike" dirty="0" smtClean="0">
                          <a:effectLst/>
                          <a:latin typeface="+mn-lt"/>
                        </a:rPr>
                        <a:t>-Soon </a:t>
                      </a:r>
                      <a:r>
                        <a:rPr lang="en-US" altLang="ko-KR" sz="1400" b="0" i="0" u="none" strike="noStrike" dirty="0" err="1" smtClean="0">
                          <a:effectLst/>
                          <a:latin typeface="+mn-lt"/>
                        </a:rPr>
                        <a:t>Joo</a:t>
                      </a:r>
                      <a:r>
                        <a:rPr lang="en-US" altLang="ko-KR" sz="1400" b="0" i="0" u="none" strike="noStrike" dirty="0" smtClean="0">
                          <a:effectLst/>
                          <a:latin typeface="+mn-lt"/>
                        </a:rPr>
                        <a:t> (ETRI)</a:t>
                      </a:r>
                    </a:p>
                  </a:txBody>
                  <a:tcPr marL="9525" marR="9525" marT="9525" marB="0" anchor="ctr"/>
                </a:tc>
              </a:tr>
              <a:tr h="374540">
                <a:tc>
                  <a:txBody>
                    <a:bodyPr/>
                    <a:lstStyle/>
                    <a:p>
                      <a:pPr algn="ctr" latinLnBrk="1"/>
                      <a:r>
                        <a:rPr lang="en-US" altLang="ko-KR" sz="1400" dirty="0" smtClean="0">
                          <a:latin typeface="+mn-lt"/>
                        </a:rPr>
                        <a:t>4</a:t>
                      </a:r>
                      <a:endParaRPr lang="ko-KR" altLang="en-US" sz="1400" dirty="0">
                        <a:latin typeface="+mn-lt"/>
                      </a:endParaRPr>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latin typeface="+mn-lt"/>
                        </a:rPr>
                        <a:t>15-12-0336-00</a:t>
                      </a:r>
                      <a:endParaRPr lang="ko-KR" altLang="en-US" sz="1400" dirty="0" smtClean="0">
                        <a:latin typeface="+mn-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latin typeface="+mn-lt"/>
                        </a:rPr>
                        <a:t>Full Proposal on PHY for IEEE 802.15.4m</a:t>
                      </a:r>
                      <a:endParaRPr lang="en-US" altLang="ko-KR" sz="1400" b="0" i="0" u="none" strike="noStrike" dirty="0" smtClean="0">
                        <a:effectLst/>
                        <a:latin typeface="+mn-lt"/>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latin typeface="+mn-lt"/>
                        </a:rPr>
                        <a:t>Hiroshi Harada (NICT)</a:t>
                      </a:r>
                      <a:endParaRPr lang="en-US" altLang="ko-KR" sz="1400" b="0" i="0" u="none" strike="noStrike" dirty="0" smtClean="0">
                        <a:effectLst/>
                        <a:latin typeface="+mn-lt"/>
                      </a:endParaRPr>
                    </a:p>
                  </a:txBody>
                  <a:tcPr marL="9525" marR="9525" marT="9525" marB="0" anchor="ctr"/>
                </a:tc>
              </a:tr>
            </a:tbl>
          </a:graphicData>
        </a:graphic>
      </p:graphicFrame>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FIVE MERGED PROPOSALS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1900" dirty="0" smtClean="0"/>
              <a:t>Five merged proposals after merger efforts</a:t>
            </a:r>
          </a:p>
          <a:p>
            <a:pPr lvl="1"/>
            <a:r>
              <a:rPr lang="en-US" altLang="ko-KR" sz="1600" dirty="0" smtClean="0">
                <a:ea typeface="ＭＳ Ｐゴシック" pitchFamily="-65" charset="-128"/>
              </a:rPr>
              <a:t>In five areas: FSK-PHY, OFDM-PHY, NB OFDM-PHY, MAC, and Ranging</a:t>
            </a:r>
          </a:p>
          <a:p>
            <a:pPr lvl="1"/>
            <a:endParaRPr lang="en-US" sz="1600" dirty="0">
              <a:ea typeface="ＭＳ Ｐゴシック" pitchFamily="-65" charset="-128"/>
            </a:endParaRPr>
          </a:p>
          <a:p>
            <a:pPr lvl="1"/>
            <a:endParaRPr lang="en-US" sz="1600" dirty="0" smtClean="0">
              <a:ea typeface="ＭＳ Ｐゴシック" pitchFamily="-65" charset="-128"/>
            </a:endParaRPr>
          </a:p>
          <a:p>
            <a:pPr lvl="1"/>
            <a:endParaRPr lang="en-US" sz="1600" dirty="0">
              <a:ea typeface="ＭＳ Ｐゴシック" pitchFamily="-65" charset="-128"/>
            </a:endParaRPr>
          </a:p>
          <a:p>
            <a:pPr lvl="1"/>
            <a:endParaRPr lang="en-US" sz="1600" dirty="0" smtClean="0">
              <a:ea typeface="ＭＳ Ｐゴシック" pitchFamily="-65" charset="-128"/>
            </a:endParaRPr>
          </a:p>
          <a:p>
            <a:pPr lvl="1"/>
            <a:endParaRPr lang="en-US" sz="1600" dirty="0">
              <a:ea typeface="ＭＳ Ｐゴシック" pitchFamily="-65" charset="-128"/>
            </a:endParaRPr>
          </a:p>
          <a:p>
            <a:pPr lvl="1"/>
            <a:endParaRPr lang="en-US" sz="1600" dirty="0" smtClean="0">
              <a:ea typeface="ＭＳ Ｐゴシック" pitchFamily="-65" charset="-128"/>
            </a:endParaRPr>
          </a:p>
          <a:p>
            <a:pPr lvl="1"/>
            <a:endParaRPr lang="en-US" sz="1600" dirty="0">
              <a:ea typeface="ＭＳ Ｐゴシック" pitchFamily="-65" charset="-128"/>
            </a:endParaRPr>
          </a:p>
          <a:p>
            <a:pPr lvl="1"/>
            <a:endParaRPr lang="en-US" sz="1600" dirty="0" smtClean="0">
              <a:ea typeface="ＭＳ Ｐゴシック" pitchFamily="-65" charset="-128"/>
            </a:endParaRPr>
          </a:p>
          <a:p>
            <a:pPr lvl="1">
              <a:buNone/>
            </a:pPr>
            <a:endParaRPr lang="en-US" sz="1600" dirty="0" smtClean="0">
              <a:ea typeface="ＭＳ Ｐゴシック" pitchFamily="-65" charset="-128"/>
            </a:endParaRPr>
          </a:p>
          <a:p>
            <a:r>
              <a:rPr lang="en-US" sz="1900" dirty="0" smtClean="0">
                <a:ea typeface="ＭＳ Ｐゴシック" pitchFamily="-65" charset="-128"/>
              </a:rPr>
              <a:t>These five documents were adopted as baseline documents for standard drafting.</a:t>
            </a:r>
          </a:p>
          <a:p>
            <a:r>
              <a:rPr lang="en-US" sz="1900" b="1" dirty="0" smtClean="0">
                <a:solidFill>
                  <a:srgbClr val="FF0000"/>
                </a:solidFill>
                <a:ea typeface="ＭＳ Ｐゴシック" pitchFamily="-65" charset="-128"/>
              </a:rPr>
              <a:t>The latest version of draft: 15-12-0575-01-004m Primary Draft for TG4m</a:t>
            </a:r>
            <a:endParaRPr lang="en-US" sz="1900" b="1" dirty="0" smtClean="0">
              <a:solidFill>
                <a:srgbClr val="FF0000"/>
              </a:solidFill>
            </a:endParaRPr>
          </a:p>
          <a:p>
            <a:pPr lvl="1"/>
            <a:endParaRPr lang="en-US" sz="1500" dirty="0" smtClean="0"/>
          </a:p>
        </p:txBody>
      </p:sp>
      <p:graphicFrame>
        <p:nvGraphicFramePr>
          <p:cNvPr id="4" name="표 6"/>
          <p:cNvGraphicFramePr>
            <a:graphicFrameLocks noGrp="1"/>
          </p:cNvGraphicFramePr>
          <p:nvPr>
            <p:extLst>
              <p:ext uri="{D42A27DB-BD31-4B8C-83A1-F6EECF244321}">
                <p14:modId xmlns:p14="http://schemas.microsoft.com/office/powerpoint/2010/main" xmlns="" val="2390018736"/>
              </p:ext>
            </p:extLst>
          </p:nvPr>
        </p:nvGraphicFramePr>
        <p:xfrm>
          <a:off x="533399" y="2286000"/>
          <a:ext cx="8153401" cy="2336112"/>
        </p:xfrm>
        <a:graphic>
          <a:graphicData uri="http://schemas.openxmlformats.org/drawingml/2006/table">
            <a:tbl>
              <a:tblPr firstRow="1" bandRow="1">
                <a:tableStyleId>{5C22544A-7EE6-4342-B048-85BDC9FD1C3A}</a:tableStyleId>
              </a:tblPr>
              <a:tblGrid>
                <a:gridCol w="548787"/>
                <a:gridCol w="1803156"/>
                <a:gridCol w="3684710"/>
                <a:gridCol w="2116748"/>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15-12-0483-00-004m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kern="1200" dirty="0" err="1" smtClean="0">
                          <a:solidFill>
                            <a:schemeClr val="dk1"/>
                          </a:solidFill>
                          <a:effectLst/>
                          <a:latin typeface="+mn-lt"/>
                          <a:ea typeface="+mn-ea"/>
                          <a:cs typeface="+mn-cs"/>
                        </a:rPr>
                        <a:t>tvws</a:t>
                      </a:r>
                      <a:r>
                        <a:rPr lang="en-US" altLang="ko-KR" sz="1400" u="none" strike="noStrike" kern="1200" dirty="0" smtClean="0">
                          <a:solidFill>
                            <a:schemeClr val="dk1"/>
                          </a:solidFill>
                          <a:effectLst/>
                          <a:latin typeface="+mn-lt"/>
                          <a:ea typeface="+mn-ea"/>
                          <a:cs typeface="+mn-cs"/>
                        </a:rPr>
                        <a:t>-</a:t>
                      </a:r>
                      <a:r>
                        <a:rPr lang="en-US" altLang="ko-KR" sz="1400" u="none" strike="noStrike" kern="1200" dirty="0" err="1" smtClean="0">
                          <a:solidFill>
                            <a:schemeClr val="dk1"/>
                          </a:solidFill>
                          <a:effectLst/>
                          <a:latin typeface="+mn-lt"/>
                          <a:ea typeface="+mn-ea"/>
                          <a:cs typeface="+mn-cs"/>
                        </a:rPr>
                        <a:t>fsk</a:t>
                      </a:r>
                      <a:r>
                        <a:rPr lang="en-US" altLang="ko-KR" sz="1400" u="none" strike="noStrike" kern="1200" dirty="0" smtClean="0">
                          <a:solidFill>
                            <a:schemeClr val="dk1"/>
                          </a:solidFill>
                          <a:effectLst/>
                          <a:latin typeface="+mn-lt"/>
                          <a:ea typeface="+mn-ea"/>
                          <a:cs typeface="+mn-cs"/>
                        </a:rPr>
                        <a:t>-merged-proposal-draft</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 (SSN)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15-12-0481-01-004m</a:t>
                      </a:r>
                      <a:endParaRPr lang="ko-KR" altLang="en-US" sz="1400" dirty="0" smtClean="0"/>
                    </a:p>
                  </a:txBody>
                  <a:tcPr anchor="ctr"/>
                </a:tc>
                <a:tc>
                  <a:txBody>
                    <a:bodyPr/>
                    <a:lstStyle/>
                    <a:p>
                      <a:pPr algn="l" fontAlgn="b"/>
                      <a:r>
                        <a:rPr lang="en-US" altLang="ko-KR" sz="1400" u="none" strike="noStrike" dirty="0" smtClean="0">
                          <a:effectLst/>
                        </a:rPr>
                        <a:t>ofdm-phy-merged-proposal-for-tg4m</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Soo</a:t>
                      </a:r>
                      <a:r>
                        <a:rPr lang="en-US" altLang="ko-KR" sz="1400" u="none" strike="noStrike" dirty="0" smtClean="0">
                          <a:effectLst/>
                        </a:rPr>
                        <a:t>-Young Chang (SYCA)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15-12-0511-01-004m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tvws-nb-ofdm-merged-proposal-to-tg4m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 (NICT)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15-12-0513-00-004m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merged-mac-proposal-summary</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 (BCA)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ctr" fontAlgn="b"/>
                      <a:r>
                        <a:rPr lang="en-US" altLang="ko-KR" sz="1400" u="none" strike="noStrike" dirty="0" smtClean="0">
                          <a:effectLst/>
                        </a:rPr>
                        <a:t>15-12-0473-01-004m</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suggested-baseline-for-optional-tg4m-ranging</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Mi-Kyung Oh (ETRI) </a:t>
                      </a:r>
                      <a:endParaRPr lang="en-US" altLang="ko-KR" sz="1400" b="0" i="0" u="none" strike="noStrike" dirty="0" smtClean="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 OF MERGED PROPOSALS, FSK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eaLnBrk="0" fontAlgn="base" hangingPunct="0"/>
            <a:r>
              <a:rPr lang="en-US" sz="2000" dirty="0" smtClean="0"/>
              <a:t>System parameters</a:t>
            </a:r>
            <a:endParaRPr lang="en-US" sz="2000" dirty="0"/>
          </a:p>
        </p:txBody>
      </p:sp>
      <p:graphicFrame>
        <p:nvGraphicFramePr>
          <p:cNvPr id="4" name="Group 55"/>
          <p:cNvGraphicFramePr>
            <a:graphicFrameLocks/>
          </p:cNvGraphicFramePr>
          <p:nvPr/>
        </p:nvGraphicFramePr>
        <p:xfrm>
          <a:off x="457199" y="2087544"/>
          <a:ext cx="8229601" cy="3490296"/>
        </p:xfrm>
        <a:graphic>
          <a:graphicData uri="http://schemas.openxmlformats.org/drawingml/2006/table">
            <a:tbl>
              <a:tblPr>
                <a:tableStyleId>{BC89EF96-8CEA-46FF-86C4-4CE0E7609802}</a:tableStyleId>
              </a:tblPr>
              <a:tblGrid>
                <a:gridCol w="990601"/>
                <a:gridCol w="1219200"/>
                <a:gridCol w="1295400"/>
                <a:gridCol w="1295400"/>
                <a:gridCol w="1295400"/>
                <a:gridCol w="1066800"/>
                <a:gridCol w="1066800"/>
              </a:tblGrid>
              <a:tr h="655656">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1" u="none" strike="noStrike" cap="none" normalizeH="0" baseline="0" dirty="0" smtClean="0">
                          <a:ln>
                            <a:noFill/>
                          </a:ln>
                          <a:solidFill>
                            <a:srgbClr val="0070C0"/>
                          </a:solidFill>
                          <a:effectLst/>
                          <a:latin typeface="+mj-lt"/>
                        </a:rPr>
                        <a:t>Freq. Band</a:t>
                      </a:r>
                      <a:endParaRPr kumimoji="0" lang="en-US" altLang="ko-KR" sz="1800" b="1" i="0" u="none" strike="noStrike" cap="none" normalizeH="0" baseline="0" dirty="0" smtClean="0">
                        <a:ln>
                          <a:noFill/>
                        </a:ln>
                        <a:solidFill>
                          <a:srgbClr val="0070C0"/>
                        </a:solidFill>
                        <a:effectLst/>
                        <a:latin typeface="+mj-lt"/>
                        <a:ea typeface="HY견고딕" pitchFamily="18" charset="-127"/>
                      </a:endParaRP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0070C0"/>
                          </a:solidFill>
                          <a:effectLst/>
                          <a:latin typeface="+mj-lt"/>
                          <a:ea typeface="HY견고딕" pitchFamily="18" charset="-127"/>
                        </a:rPr>
                        <a:t>Parameter</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ts val="1600"/>
                        </a:lnSpc>
                        <a:spcBef>
                          <a:spcPct val="0"/>
                        </a:spcBef>
                        <a:spcAft>
                          <a:spcPct val="0"/>
                        </a:spcAft>
                        <a:buClrTx/>
                        <a:buSzTx/>
                        <a:buFontTx/>
                        <a:buNone/>
                        <a:tabLst/>
                      </a:pPr>
                      <a:endParaRPr kumimoji="0" lang="en-US" altLang="ko-KR" sz="1800" b="1" i="0" u="none" strike="noStrike" cap="none" normalizeH="0" baseline="0" dirty="0" smtClean="0">
                        <a:ln>
                          <a:noFill/>
                        </a:ln>
                        <a:solidFill>
                          <a:srgbClr val="FF0000"/>
                        </a:solidFill>
                        <a:effectLst/>
                        <a:latin typeface="+mj-lt"/>
                        <a:ea typeface="HY견고딕" pitchFamily="18" charset="-127"/>
                      </a:endParaRPr>
                    </a:p>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Mode #1</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ts val="1600"/>
                        </a:lnSpc>
                        <a:spcBef>
                          <a:spcPct val="0"/>
                        </a:spcBef>
                        <a:spcAft>
                          <a:spcPct val="0"/>
                        </a:spcAft>
                        <a:buClrTx/>
                        <a:buSzTx/>
                        <a:buFontTx/>
                        <a:buNone/>
                        <a:tabLst/>
                      </a:pPr>
                      <a:endParaRPr kumimoji="0" lang="en-US" altLang="ko-KR" sz="1800" b="1" i="0" u="none" strike="noStrike" cap="none" normalizeH="0" baseline="0" dirty="0" smtClean="0">
                        <a:ln>
                          <a:noFill/>
                        </a:ln>
                        <a:solidFill>
                          <a:srgbClr val="FF0000"/>
                        </a:solidFill>
                        <a:effectLst/>
                        <a:latin typeface="+mj-lt"/>
                        <a:ea typeface="HY견고딕" pitchFamily="18" charset="-127"/>
                      </a:endParaRPr>
                    </a:p>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Mode #2</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ts val="1600"/>
                        </a:lnSpc>
                        <a:spcBef>
                          <a:spcPct val="0"/>
                        </a:spcBef>
                        <a:spcAft>
                          <a:spcPct val="0"/>
                        </a:spcAft>
                        <a:buClrTx/>
                        <a:buSzTx/>
                        <a:buFontTx/>
                        <a:buNone/>
                        <a:tabLst/>
                      </a:pPr>
                      <a:endParaRPr kumimoji="0" lang="en-US" altLang="ko-KR" sz="1800" b="1" i="0" u="none" strike="noStrike" cap="none" normalizeH="0" baseline="0" dirty="0" smtClean="0">
                        <a:ln>
                          <a:noFill/>
                        </a:ln>
                        <a:solidFill>
                          <a:srgbClr val="FF0000"/>
                        </a:solidFill>
                        <a:effectLst/>
                        <a:latin typeface="+mj-lt"/>
                        <a:ea typeface="HY견고딕" pitchFamily="18" charset="-127"/>
                      </a:endParaRPr>
                    </a:p>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Mode #3</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ts val="1600"/>
                        </a:lnSpc>
                        <a:spcBef>
                          <a:spcPct val="0"/>
                        </a:spcBef>
                        <a:spcAft>
                          <a:spcPct val="0"/>
                        </a:spcAft>
                        <a:buClrTx/>
                        <a:buSzTx/>
                        <a:buFontTx/>
                        <a:buNone/>
                        <a:tabLst/>
                      </a:pPr>
                      <a:endParaRPr kumimoji="0" lang="en-US" altLang="ko-KR" sz="1800" b="1" i="0" u="none" strike="noStrike" cap="none" normalizeH="0" baseline="0" dirty="0" smtClean="0">
                        <a:ln>
                          <a:noFill/>
                        </a:ln>
                        <a:solidFill>
                          <a:srgbClr val="FF0000"/>
                        </a:solidFill>
                        <a:effectLst/>
                        <a:latin typeface="+mj-lt"/>
                        <a:ea typeface="HY견고딕" pitchFamily="18" charset="-127"/>
                      </a:endParaRPr>
                    </a:p>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Mode #4</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ts val="1600"/>
                        </a:lnSpc>
                        <a:spcBef>
                          <a:spcPct val="0"/>
                        </a:spcBef>
                        <a:spcAft>
                          <a:spcPct val="0"/>
                        </a:spcAft>
                        <a:buClrTx/>
                        <a:buSzTx/>
                        <a:buFontTx/>
                        <a:buNone/>
                        <a:tabLst/>
                      </a:pPr>
                      <a:endParaRPr kumimoji="0" lang="en-US" altLang="ko-KR" sz="1800" b="1" i="0" u="none" strike="noStrike" cap="none" normalizeH="0" baseline="0" dirty="0" smtClean="0">
                        <a:ln>
                          <a:noFill/>
                        </a:ln>
                        <a:solidFill>
                          <a:srgbClr val="FF0000"/>
                        </a:solidFill>
                        <a:effectLst/>
                        <a:latin typeface="+mj-lt"/>
                        <a:ea typeface="HY견고딕" pitchFamily="18" charset="-127"/>
                      </a:endParaRPr>
                    </a:p>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Mode #5</a:t>
                      </a:r>
                    </a:p>
                  </a:txBody>
                  <a:tcPr horzOverflow="overflow">
                    <a:solidFill>
                      <a:schemeClr val="accent5">
                        <a:lumMod val="20000"/>
                        <a:lumOff val="80000"/>
                      </a:schemeClr>
                    </a:solidFill>
                  </a:tcPr>
                </a:tc>
              </a:tr>
              <a:tr h="498340">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ko-KR" sz="1800" b="0" u="none" strike="noStrike" cap="none" normalizeH="0" baseline="0" dirty="0" smtClean="0">
                        <a:ln>
                          <a:noFill/>
                        </a:ln>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ko-KR" sz="1800" b="0" u="none" strike="noStrike" cap="none" normalizeH="0" baseline="0" dirty="0" smtClean="0">
                        <a:ln>
                          <a:noFill/>
                        </a:ln>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ko-KR" sz="1800" b="0" u="none" strike="noStrike" cap="none" normalizeH="0" baseline="0" dirty="0" smtClean="0">
                        <a:ln>
                          <a:noFill/>
                        </a:ln>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All available TVWS bands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Data rate (kbps)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algn="ctr"/>
                      <a:r>
                        <a:rPr lang="en-US" sz="1800" b="0" dirty="0" smtClean="0">
                          <a:latin typeface="+mj-lt"/>
                        </a:rPr>
                        <a:t>50</a:t>
                      </a:r>
                      <a:endParaRPr lang="en-US" sz="1800" b="0" dirty="0">
                        <a:latin typeface="+mj-lt"/>
                      </a:endParaRPr>
                    </a:p>
                  </a:txBody>
                  <a:tcPr horzOverflow="overflow"/>
                </a:tc>
                <a:tc>
                  <a:txBody>
                    <a:bodyPr/>
                    <a:lstStyle/>
                    <a:p>
                      <a:pPr algn="ctr"/>
                      <a:r>
                        <a:rPr lang="en-US" sz="1800" b="0" dirty="0" smtClean="0">
                          <a:latin typeface="+mj-lt"/>
                        </a:rPr>
                        <a:t>100</a:t>
                      </a:r>
                      <a:endParaRPr lang="en-US" sz="1800" b="0" dirty="0">
                        <a:latin typeface="+mj-lt"/>
                      </a:endParaRPr>
                    </a:p>
                  </a:txBody>
                  <a:tcPr horzOverflow="overflow"/>
                </a:tc>
                <a:tc>
                  <a:txBody>
                    <a:bodyPr/>
                    <a:lstStyle/>
                    <a:p>
                      <a:pPr algn="ctr"/>
                      <a:r>
                        <a:rPr lang="en-US" sz="1800" b="0" dirty="0" smtClean="0">
                          <a:latin typeface="+mj-lt"/>
                        </a:rPr>
                        <a:t>200</a:t>
                      </a:r>
                      <a:endParaRPr lang="en-US" sz="1800" b="0" dirty="0">
                        <a:latin typeface="+mj-lt"/>
                      </a:endParaRPr>
                    </a:p>
                  </a:txBody>
                  <a:tcPr horzOverflow="overflow"/>
                </a:tc>
                <a:tc>
                  <a:txBody>
                    <a:bodyPr/>
                    <a:lstStyle/>
                    <a:p>
                      <a:pPr algn="ctr"/>
                      <a:r>
                        <a:rPr lang="en-US" sz="1800" b="0" dirty="0" smtClean="0">
                          <a:latin typeface="+mj-lt"/>
                        </a:rPr>
                        <a:t>300</a:t>
                      </a:r>
                      <a:endParaRPr lang="en-US" sz="1800" b="0" dirty="0">
                        <a:latin typeface="+mj-lt"/>
                      </a:endParaRPr>
                    </a:p>
                  </a:txBody>
                  <a:tcPr horzOverflow="overflow"/>
                </a:tc>
                <a:tc>
                  <a:txBody>
                    <a:bodyPr/>
                    <a:lstStyle/>
                    <a:p>
                      <a:pPr algn="ctr"/>
                      <a:r>
                        <a:rPr lang="en-US" sz="1800" b="0" dirty="0" smtClean="0">
                          <a:latin typeface="+mj-lt"/>
                        </a:rPr>
                        <a:t>400</a:t>
                      </a:r>
                      <a:endParaRPr lang="en-US" sz="1800" b="0" dirty="0">
                        <a:latin typeface="+mj-lt"/>
                      </a:endParaRPr>
                    </a:p>
                  </a:txBody>
                  <a:tcPr horzOverflow="overflow"/>
                </a:tc>
              </a:tr>
              <a:tr h="498340">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HY견고딕" pitchFamily="18" charset="-127"/>
                        </a:rPr>
                        <a:t>Modulation level</a:t>
                      </a:r>
                    </a:p>
                  </a:txBody>
                  <a:tcPr horzOverflow="overflow"/>
                </a:tc>
                <a:tc>
                  <a:txBody>
                    <a:bodyPr/>
                    <a:lstStyle/>
                    <a:p>
                      <a:pPr algn="ctr"/>
                      <a:r>
                        <a:rPr lang="en-US" sz="1800" b="0" dirty="0" smtClean="0">
                          <a:solidFill>
                            <a:schemeClr val="tx1"/>
                          </a:solidFill>
                          <a:latin typeface="+mj-lt"/>
                        </a:rPr>
                        <a:t>2-level</a:t>
                      </a:r>
                      <a:endParaRPr lang="en-US" sz="1800" b="0" dirty="0">
                        <a:solidFill>
                          <a:schemeClr val="tx1"/>
                        </a:solidFill>
                        <a:latin typeface="+mj-lt"/>
                      </a:endParaRPr>
                    </a:p>
                  </a:txBody>
                  <a:tcPr horzOverflow="overflow"/>
                </a:tc>
                <a:tc>
                  <a:txBody>
                    <a:bodyPr/>
                    <a:lstStyle/>
                    <a:p>
                      <a:pPr algn="ctr"/>
                      <a:r>
                        <a:rPr lang="en-US" sz="1800" b="0" dirty="0" smtClean="0">
                          <a:solidFill>
                            <a:schemeClr val="tx1"/>
                          </a:solidFill>
                          <a:latin typeface="+mj-lt"/>
                        </a:rPr>
                        <a:t>2-level</a:t>
                      </a:r>
                      <a:endParaRPr lang="en-US" sz="1800" b="0" dirty="0">
                        <a:solidFill>
                          <a:schemeClr val="tx1"/>
                        </a:solidFill>
                        <a:latin typeface="+mj-lt"/>
                      </a:endParaRPr>
                    </a:p>
                  </a:txBody>
                  <a:tcPr horzOverflow="overflow"/>
                </a:tc>
                <a:tc>
                  <a:txBody>
                    <a:bodyPr/>
                    <a:lstStyle/>
                    <a:p>
                      <a:pPr algn="ctr"/>
                      <a:r>
                        <a:rPr lang="en-US" sz="1800" b="0" dirty="0" smtClean="0">
                          <a:solidFill>
                            <a:schemeClr val="tx1"/>
                          </a:solidFill>
                          <a:latin typeface="+mj-lt"/>
                        </a:rPr>
                        <a:t>2-level</a:t>
                      </a:r>
                      <a:endParaRPr lang="en-US" sz="1800" b="0" dirty="0">
                        <a:solidFill>
                          <a:schemeClr val="tx1"/>
                        </a:solidFill>
                        <a:latin typeface="+mj-lt"/>
                      </a:endParaRPr>
                    </a:p>
                  </a:txBody>
                  <a:tcPr horzOverflow="overflow"/>
                </a:tc>
                <a:tc>
                  <a:txBody>
                    <a:bodyPr/>
                    <a:lstStyle/>
                    <a:p>
                      <a:pPr algn="ctr"/>
                      <a:r>
                        <a:rPr lang="en-US" sz="1800" b="0" dirty="0" smtClean="0">
                          <a:solidFill>
                            <a:schemeClr val="tx1"/>
                          </a:solidFill>
                          <a:latin typeface="+mj-lt"/>
                        </a:rPr>
                        <a:t>2-level</a:t>
                      </a:r>
                      <a:endParaRPr lang="en-US" sz="1800" b="0" dirty="0">
                        <a:solidFill>
                          <a:schemeClr val="tx1"/>
                        </a:solidFill>
                        <a:latin typeface="+mj-lt"/>
                      </a:endParaRPr>
                    </a:p>
                  </a:txBody>
                  <a:tcPr horzOverflow="overflow"/>
                </a:tc>
                <a:tc>
                  <a:txBody>
                    <a:bodyPr/>
                    <a:lstStyle/>
                    <a:p>
                      <a:pPr algn="ctr"/>
                      <a:r>
                        <a:rPr lang="en-US" sz="1800" b="0" dirty="0" smtClean="0">
                          <a:solidFill>
                            <a:schemeClr val="tx1"/>
                          </a:solidFill>
                          <a:latin typeface="+mj-lt"/>
                        </a:rPr>
                        <a:t>4-level</a:t>
                      </a:r>
                      <a:endParaRPr lang="en-US" sz="1800" b="0" dirty="0">
                        <a:solidFill>
                          <a:schemeClr val="tx1"/>
                        </a:solidFill>
                        <a:latin typeface="+mj-lt"/>
                      </a:endParaRPr>
                    </a:p>
                  </a:txBody>
                  <a:tcPr horzOverflow="overflow"/>
                </a:tc>
              </a:tr>
              <a:tr h="498340">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ko-KR" sz="1800" b="0" i="0" u="none" strike="noStrike" kern="1200" cap="none" normalizeH="0" baseline="0" dirty="0" smtClean="0">
                        <a:ln>
                          <a:noFill/>
                        </a:ln>
                        <a:solidFill>
                          <a:schemeClr val="tx1"/>
                        </a:solidFill>
                        <a:effectLst/>
                        <a:latin typeface="+mn-lt"/>
                        <a:ea typeface="HY견고딕" pitchFamily="18" charset="-127"/>
                        <a:cs typeface="+mn-cs"/>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Modulation index h</a:t>
                      </a:r>
                    </a:p>
                  </a:txBody>
                  <a:tcPr horzOverflow="overflow">
                    <a:solidFill>
                      <a:schemeClr val="accent6">
                        <a:lumMod val="20000"/>
                        <a:lumOff val="80000"/>
                      </a:schemeClr>
                    </a:solid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0.5 or 1.0</a:t>
                      </a:r>
                    </a:p>
                  </a:txBody>
                  <a:tcPr horzOverflow="overflow">
                    <a:solidFill>
                      <a:schemeClr val="accent6">
                        <a:lumMod val="20000"/>
                        <a:lumOff val="80000"/>
                      </a:schemeClr>
                    </a:solid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0.5 or 1.0</a:t>
                      </a:r>
                    </a:p>
                  </a:txBody>
                  <a:tcPr horzOverflow="overflow">
                    <a:solidFill>
                      <a:schemeClr val="accent6">
                        <a:lumMod val="20000"/>
                        <a:lumOff val="80000"/>
                      </a:schemeClr>
                    </a:solid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0.5 or 1.0</a:t>
                      </a:r>
                    </a:p>
                  </a:txBody>
                  <a:tcPr horzOverflow="overflow">
                    <a:solidFill>
                      <a:schemeClr val="accent6">
                        <a:lumMod val="20000"/>
                        <a:lumOff val="80000"/>
                      </a:schemeClr>
                    </a:solid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0.5</a:t>
                      </a:r>
                    </a:p>
                  </a:txBody>
                  <a:tcPr horzOverflow="overflow">
                    <a:solidFill>
                      <a:schemeClr val="accent6">
                        <a:lumMod val="20000"/>
                        <a:lumOff val="80000"/>
                      </a:schemeClr>
                    </a:solid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0.33</a:t>
                      </a:r>
                    </a:p>
                  </a:txBody>
                  <a:tcPr horzOverflow="overflow">
                    <a:solidFill>
                      <a:schemeClr val="accent6">
                        <a:lumMod val="20000"/>
                        <a:lumOff val="80000"/>
                      </a:schemeClr>
                    </a:solidFill>
                  </a:tcPr>
                </a:tc>
              </a:tr>
              <a:tr h="498340">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Channel spacing (kHz)</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algn="ctr"/>
                      <a:r>
                        <a:rPr lang="en-US" sz="1800" b="0" dirty="0" smtClean="0">
                          <a:latin typeface="+mj-lt"/>
                        </a:rPr>
                        <a:t>100 if h=0.5</a:t>
                      </a:r>
                    </a:p>
                    <a:p>
                      <a:pPr algn="ctr"/>
                      <a:r>
                        <a:rPr lang="en-US" sz="1800" b="0" dirty="0" smtClean="0">
                          <a:latin typeface="+mj-lt"/>
                        </a:rPr>
                        <a:t>200 if h=1.0</a:t>
                      </a:r>
                      <a:endParaRPr lang="en-US" sz="1800" b="0" dirty="0">
                        <a:latin typeface="+mj-lt"/>
                      </a:endParaRPr>
                    </a:p>
                  </a:txBody>
                  <a:tcPr horzOverflow="overflow">
                    <a:solidFill>
                      <a:schemeClr val="accent6">
                        <a:lumMod val="20000"/>
                        <a:lumOff val="80000"/>
                      </a:schemeClr>
                    </a:solidFill>
                  </a:tcPr>
                </a:tc>
                <a:tc>
                  <a:txBody>
                    <a:bodyPr/>
                    <a:lstStyle/>
                    <a:p>
                      <a:pPr algn="ctr"/>
                      <a:r>
                        <a:rPr lang="en-US" sz="1800" b="0" dirty="0" smtClean="0">
                          <a:latin typeface="+mj-lt"/>
                        </a:rPr>
                        <a:t>200 if h=0.5</a:t>
                      </a:r>
                    </a:p>
                    <a:p>
                      <a:pPr algn="ctr"/>
                      <a:r>
                        <a:rPr lang="en-US" sz="1800" b="0" dirty="0" smtClean="0">
                          <a:latin typeface="+mj-lt"/>
                        </a:rPr>
                        <a:t>400 if h=1.0</a:t>
                      </a:r>
                      <a:endParaRPr lang="en-US" sz="1800" b="0" dirty="0">
                        <a:latin typeface="+mj-lt"/>
                      </a:endParaRPr>
                    </a:p>
                  </a:txBody>
                  <a:tcPr horzOverflow="overflow">
                    <a:solidFill>
                      <a:schemeClr val="accent6">
                        <a:lumMod val="20000"/>
                        <a:lumOff val="80000"/>
                      </a:schemeClr>
                    </a:solidFill>
                  </a:tcPr>
                </a:tc>
                <a:tc>
                  <a:txBody>
                    <a:bodyPr/>
                    <a:lstStyle/>
                    <a:p>
                      <a:pPr algn="ctr"/>
                      <a:r>
                        <a:rPr lang="en-US" sz="1800" b="0" dirty="0" smtClean="0">
                          <a:latin typeface="+mj-lt"/>
                        </a:rPr>
                        <a:t>400 if h=0.5</a:t>
                      </a:r>
                    </a:p>
                    <a:p>
                      <a:pPr algn="ctr"/>
                      <a:r>
                        <a:rPr lang="en-US" sz="1800" b="0" dirty="0" smtClean="0">
                          <a:latin typeface="+mj-lt"/>
                        </a:rPr>
                        <a:t>600 if h=1.0</a:t>
                      </a:r>
                      <a:endParaRPr lang="en-US" sz="1800" b="0" dirty="0">
                        <a:latin typeface="+mj-lt"/>
                      </a:endParaRPr>
                    </a:p>
                  </a:txBody>
                  <a:tcPr horzOverflow="overflow">
                    <a:solidFill>
                      <a:schemeClr val="accent6">
                        <a:lumMod val="20000"/>
                        <a:lumOff val="80000"/>
                      </a:schemeClr>
                    </a:solidFill>
                  </a:tcPr>
                </a:tc>
                <a:tc>
                  <a:txBody>
                    <a:bodyPr/>
                    <a:lstStyle/>
                    <a:p>
                      <a:pPr algn="ctr"/>
                      <a:r>
                        <a:rPr lang="en-US" sz="1800" b="0" dirty="0" smtClean="0">
                          <a:latin typeface="+mj-lt"/>
                        </a:rPr>
                        <a:t>600</a:t>
                      </a:r>
                      <a:endParaRPr lang="en-US" sz="1800" b="0" dirty="0">
                        <a:latin typeface="+mj-lt"/>
                      </a:endParaRPr>
                    </a:p>
                  </a:txBody>
                  <a:tcPr horzOverflow="overflow">
                    <a:solidFill>
                      <a:schemeClr val="accent6">
                        <a:lumMod val="20000"/>
                        <a:lumOff val="80000"/>
                      </a:schemeClr>
                    </a:solidFill>
                  </a:tcPr>
                </a:tc>
                <a:tc>
                  <a:txBody>
                    <a:bodyPr/>
                    <a:lstStyle/>
                    <a:p>
                      <a:pPr algn="ctr"/>
                      <a:r>
                        <a:rPr lang="en-US" sz="1800" b="0" dirty="0" smtClean="0">
                          <a:latin typeface="+mj-lt"/>
                        </a:rPr>
                        <a:t>600</a:t>
                      </a:r>
                      <a:endParaRPr lang="en-US" sz="1800" b="0" dirty="0">
                        <a:latin typeface="+mj-lt"/>
                      </a:endParaRPr>
                    </a:p>
                  </a:txBody>
                  <a:tcPr horzOverflow="overflow">
                    <a:solidFill>
                      <a:schemeClr val="accent6">
                        <a:lumMod val="20000"/>
                        <a:lumOff val="80000"/>
                      </a:schemeClr>
                    </a:solidFill>
                  </a:tcPr>
                </a:tc>
              </a:tr>
            </a:tbl>
          </a:graphicData>
        </a:graphic>
      </p:graphicFrame>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 OF MERGED PROPOSALS, OFDM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eaLnBrk="0" fontAlgn="base" hangingPunct="0"/>
            <a:r>
              <a:rPr lang="en-US" sz="2000" dirty="0" smtClean="0"/>
              <a:t>System parameters</a:t>
            </a:r>
            <a:endParaRPr lang="en-US" sz="2000" dirty="0"/>
          </a:p>
        </p:txBody>
      </p:sp>
      <p:graphicFrame>
        <p:nvGraphicFramePr>
          <p:cNvPr id="4" name="Group 55"/>
          <p:cNvGraphicFramePr>
            <a:graphicFrameLocks/>
          </p:cNvGraphicFramePr>
          <p:nvPr/>
        </p:nvGraphicFramePr>
        <p:xfrm>
          <a:off x="457199" y="2087544"/>
          <a:ext cx="8229600" cy="3856056"/>
        </p:xfrm>
        <a:graphic>
          <a:graphicData uri="http://schemas.openxmlformats.org/drawingml/2006/table">
            <a:tbl>
              <a:tblPr>
                <a:tableStyleId>{BC89EF96-8CEA-46FF-86C4-4CE0E7609802}</a:tableStyleId>
              </a:tblPr>
              <a:tblGrid>
                <a:gridCol w="2817341"/>
                <a:gridCol w="2594919"/>
                <a:gridCol w="2817340"/>
              </a:tblGrid>
              <a:tr h="388620">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1" u="none" strike="noStrike" cap="none" normalizeH="0" baseline="0" dirty="0" smtClean="0">
                          <a:ln>
                            <a:noFill/>
                          </a:ln>
                          <a:solidFill>
                            <a:srgbClr val="0070C0"/>
                          </a:solidFill>
                          <a:effectLst/>
                          <a:latin typeface="+mj-lt"/>
                        </a:rPr>
                        <a:t>Description</a:t>
                      </a:r>
                      <a:endParaRPr kumimoji="0" lang="en-US" altLang="ko-KR" sz="1800" b="1" i="0" u="none" strike="noStrike" cap="none" normalizeH="0" baseline="0" dirty="0" smtClean="0">
                        <a:ln>
                          <a:noFill/>
                        </a:ln>
                        <a:solidFill>
                          <a:srgbClr val="0070C0"/>
                        </a:solidFill>
                        <a:effectLst/>
                        <a:latin typeface="+mj-lt"/>
                        <a:ea typeface="HY견고딕" pitchFamily="18" charset="-127"/>
                      </a:endParaRP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Mandatory mode</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Optional mode </a:t>
                      </a:r>
                    </a:p>
                    <a:p>
                      <a:pPr marL="0" marR="0" lvl="0" indent="0" algn="ctr" defTabSz="914400" rtl="0" eaLnBrk="0" fontAlgn="base" latinLnBrk="0" hangingPunct="0">
                        <a:lnSpc>
                          <a:spcPts val="1600"/>
                        </a:lnSpc>
                        <a:spcBef>
                          <a:spcPct val="0"/>
                        </a:spcBef>
                        <a:spcAft>
                          <a:spcPct val="0"/>
                        </a:spcAft>
                        <a:buClrTx/>
                        <a:buSzTx/>
                        <a:buFontTx/>
                        <a:buNone/>
                        <a:tabLst/>
                      </a:pPr>
                      <a:r>
                        <a:rPr kumimoji="0" lang="en-US" altLang="ko-KR" sz="1800" b="1" i="0" u="none" strike="noStrike" cap="none" normalizeH="0" baseline="0" dirty="0" smtClean="0">
                          <a:ln>
                            <a:noFill/>
                          </a:ln>
                          <a:solidFill>
                            <a:srgbClr val="00B0F0"/>
                          </a:solidFill>
                          <a:effectLst/>
                          <a:latin typeface="+mj-lt"/>
                          <a:ea typeface="HY견고딕" pitchFamily="18" charset="-127"/>
                        </a:rPr>
                        <a:t>(4 times </a:t>
                      </a:r>
                      <a:r>
                        <a:rPr kumimoji="0" lang="en-US" altLang="ko-KR" sz="1800" b="1" i="0" u="none" strike="noStrike" cap="none" normalizeH="0" baseline="0" dirty="0" err="1" smtClean="0">
                          <a:ln>
                            <a:noFill/>
                          </a:ln>
                          <a:solidFill>
                            <a:srgbClr val="00B0F0"/>
                          </a:solidFill>
                          <a:effectLst/>
                          <a:latin typeface="+mj-lt"/>
                          <a:ea typeface="HY견고딕" pitchFamily="18" charset="-127"/>
                        </a:rPr>
                        <a:t>overclock</a:t>
                      </a:r>
                      <a:r>
                        <a:rPr kumimoji="0" lang="en-US" altLang="ko-KR" sz="1800" b="1" i="0" u="none" strike="noStrike" cap="none" normalizeH="0" baseline="0" dirty="0" smtClean="0">
                          <a:ln>
                            <a:noFill/>
                          </a:ln>
                          <a:solidFill>
                            <a:srgbClr val="00B0F0"/>
                          </a:solidFill>
                          <a:effectLst/>
                          <a:latin typeface="+mj-lt"/>
                          <a:ea typeface="HY견고딕" pitchFamily="18" charset="-127"/>
                        </a:rPr>
                        <a:t> mode)</a:t>
                      </a:r>
                    </a:p>
                  </a:txBody>
                  <a:tcPr horzOverflow="overflow">
                    <a:solidFill>
                      <a:schemeClr val="accent5">
                        <a:lumMod val="20000"/>
                        <a:lumOff val="80000"/>
                      </a:schemeClr>
                    </a:solidFill>
                  </a:tcPr>
                </a:tc>
              </a:tr>
              <a:tr h="27126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Nominal bandwidth (kHz)</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1064.5</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algn="ctr"/>
                      <a:r>
                        <a:rPr lang="en-US" sz="1800" b="0" dirty="0" smtClean="0">
                          <a:latin typeface="+mj-lt"/>
                        </a:rPr>
                        <a:t>4258</a:t>
                      </a:r>
                      <a:endParaRPr lang="en-US" sz="1800" b="0" dirty="0">
                        <a:latin typeface="+mj-lt"/>
                      </a:endParaRPr>
                    </a:p>
                  </a:txBody>
                  <a:tcPr horzOverflow="overflow"/>
                </a:tc>
              </a:tr>
              <a:tr h="27126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HY견고딕" pitchFamily="18" charset="-127"/>
                        </a:rPr>
                        <a:t>Channel spacing (kHz)</a:t>
                      </a: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HY견고딕" pitchFamily="18" charset="-127"/>
                        </a:rPr>
                        <a:t>1250</a:t>
                      </a:r>
                    </a:p>
                  </a:txBody>
                  <a:tcPr horzOverflow="overflow"/>
                </a:tc>
                <a:tc>
                  <a:txBody>
                    <a:bodyPr/>
                    <a:lstStyle/>
                    <a:p>
                      <a:pPr algn="ctr"/>
                      <a:r>
                        <a:rPr lang="en-US" sz="1800" b="0" dirty="0" smtClean="0">
                          <a:solidFill>
                            <a:schemeClr val="tx1"/>
                          </a:solidFill>
                          <a:latin typeface="+mj-lt"/>
                        </a:rPr>
                        <a:t>4*1250</a:t>
                      </a:r>
                      <a:endParaRPr lang="en-US" sz="1800" b="0" dirty="0">
                        <a:solidFill>
                          <a:schemeClr val="tx1"/>
                        </a:solidFill>
                        <a:latin typeface="+mj-lt"/>
                      </a:endParaRP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HY견고딕" pitchFamily="18" charset="-127"/>
                          <a:cs typeface="+mn-cs"/>
                        </a:rPr>
                        <a:t>Subcarrier spacing (kHz)</a:t>
                      </a: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1250/128</a:t>
                      </a:r>
                    </a:p>
                  </a:txBody>
                  <a:tcPr horzOverflow="overflow"/>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4*1250/128</a:t>
                      </a: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DFT Size</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128</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algn="ctr"/>
                      <a:r>
                        <a:rPr lang="en-US" sz="1800" b="0" dirty="0" smtClean="0">
                          <a:latin typeface="+mj-lt"/>
                        </a:rPr>
                        <a:t>128</a:t>
                      </a:r>
                      <a:endParaRPr lang="en-US" sz="1800" b="0" dirty="0">
                        <a:latin typeface="+mj-lt"/>
                      </a:endParaRP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Number of pilot tones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mn-ea"/>
                        </a:rPr>
                        <a:t>8</a:t>
                      </a:r>
                      <a:endParaRPr kumimoji="0" lang="en-US" altLang="ko-KR" sz="1800" b="0" i="0" u="none" strike="noStrike" cap="none" normalizeH="0" baseline="0" dirty="0" smtClean="0">
                        <a:ln>
                          <a:noFill/>
                        </a:ln>
                        <a:solidFill>
                          <a:schemeClr val="tx1"/>
                        </a:solidFill>
                        <a:effectLst/>
                        <a:latin typeface="+mj-lt"/>
                        <a:ea typeface="굴림" pitchFamily="50" charset="-127"/>
                      </a:endParaRPr>
                    </a:p>
                  </a:txBody>
                  <a:tcPr horzOverflow="overflow"/>
                </a:tc>
                <a:tc>
                  <a:txBody>
                    <a:bodyPr/>
                    <a:lstStyle/>
                    <a:p>
                      <a:pPr algn="ctr"/>
                      <a:r>
                        <a:rPr lang="en-US" sz="1800" b="0" dirty="0" smtClean="0">
                          <a:latin typeface="+mj-lt"/>
                        </a:rPr>
                        <a:t>8</a:t>
                      </a:r>
                      <a:endParaRPr lang="en-US" sz="1800" b="0" dirty="0">
                        <a:latin typeface="+mj-lt"/>
                      </a:endParaRPr>
                    </a:p>
                  </a:txBody>
                  <a:tcPr horzOverflow="overflow"/>
                </a:tc>
              </a:tr>
              <a:tr h="14895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Number of data tones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100</a:t>
                      </a:r>
                      <a:endParaRPr kumimoji="0" lang="en-US" altLang="ko-KR" sz="1800" b="0" i="0" u="none" strike="noStrike" cap="none" normalizeH="0" baseline="0" dirty="0" smtClean="0">
                        <a:ln>
                          <a:noFill/>
                        </a:ln>
                        <a:solidFill>
                          <a:schemeClr val="tx1"/>
                        </a:solidFill>
                        <a:effectLst/>
                        <a:latin typeface="+mj-lt"/>
                        <a:ea typeface="굴림" pitchFamily="50" charset="-127"/>
                      </a:endParaRPr>
                    </a:p>
                  </a:txBody>
                  <a:tcPr horzOverflow="overflow"/>
                </a:tc>
                <a:tc>
                  <a:txBody>
                    <a:bodyPr/>
                    <a:lstStyle/>
                    <a:p>
                      <a:pPr algn="ctr"/>
                      <a:r>
                        <a:rPr lang="en-US" sz="1800" b="0" dirty="0" smtClean="0">
                          <a:latin typeface="+mj-lt"/>
                        </a:rPr>
                        <a:t>100</a:t>
                      </a:r>
                      <a:endParaRPr lang="en-US" sz="1800" b="0" dirty="0">
                        <a:latin typeface="+mj-lt"/>
                      </a:endParaRPr>
                    </a:p>
                  </a:txBody>
                  <a:tcPr horzOverflow="overflow"/>
                </a:tc>
              </a:tr>
              <a:tr h="390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BPSK ½ rate (kbps)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390.625:  </a:t>
                      </a:r>
                      <a:r>
                        <a:rPr kumimoji="0" lang="en-US" altLang="ko-KR" sz="1800" b="0" i="0" u="none" strike="noStrike" cap="none" normalizeH="0" baseline="0" dirty="0" smtClean="0">
                          <a:ln>
                            <a:noFill/>
                          </a:ln>
                          <a:solidFill>
                            <a:srgbClr val="FF0000"/>
                          </a:solidFill>
                          <a:effectLst/>
                          <a:latin typeface="+mj-lt"/>
                          <a:ea typeface="굴림" pitchFamily="50" charset="-127"/>
                        </a:rPr>
                        <a:t>MCS0 Mode</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c>
                  <a:txBody>
                    <a:bodyPr/>
                    <a:lstStyle/>
                    <a:p>
                      <a:pPr algn="ctr"/>
                      <a:r>
                        <a:rPr lang="en-US" sz="1800" b="0" dirty="0" smtClean="0">
                          <a:latin typeface="+mj-lt"/>
                        </a:rPr>
                        <a:t>1562.5</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MCS3 Mode</a:t>
                      </a:r>
                      <a:endParaRPr lang="en-US" sz="1800" b="0" dirty="0">
                        <a:solidFill>
                          <a:srgbClr val="FF0000"/>
                        </a:solidFill>
                        <a:latin typeface="+mj-lt"/>
                      </a:endParaRPr>
                    </a:p>
                  </a:txBody>
                  <a:tcPr horzOverflow="overflow">
                    <a:solidFill>
                      <a:schemeClr val="accent6">
                        <a:lumMod val="20000"/>
                        <a:lumOff val="80000"/>
                      </a:schemeClr>
                    </a:solidFill>
                  </a:tcPr>
                </a:tc>
              </a:tr>
              <a:tr h="40737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QPSK ½ rate </a:t>
                      </a:r>
                      <a:r>
                        <a:rPr kumimoji="0" lang="en-US" altLang="ko-KR" sz="1800" b="0" u="none" strike="noStrike" kern="1200" cap="none" normalizeH="0" baseline="0" dirty="0" smtClean="0">
                          <a:ln>
                            <a:noFill/>
                          </a:ln>
                          <a:solidFill>
                            <a:schemeClr val="tx1"/>
                          </a:solidFill>
                          <a:effectLst/>
                          <a:latin typeface="+mj-lt"/>
                          <a:ea typeface="+mj-ea"/>
                          <a:cs typeface="+mn-cs"/>
                        </a:rPr>
                        <a:t>(kbps)</a:t>
                      </a:r>
                      <a:endParaRPr kumimoji="0" lang="en-US" altLang="ko-KR" sz="1800" b="0" i="0" u="none" strike="noStrike" cap="none" normalizeH="0" baseline="0" dirty="0" smtClean="0">
                        <a:ln>
                          <a:noFill/>
                        </a:ln>
                        <a:solidFill>
                          <a:schemeClr val="tx1"/>
                        </a:solidFill>
                        <a:effectLst/>
                        <a:latin typeface="+mj-lt"/>
                        <a:ea typeface="+mj-ea"/>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781.250</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MCS1 Mode</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c>
                  <a:txBody>
                    <a:bodyPr/>
                    <a:lstStyle/>
                    <a:p>
                      <a:pPr algn="ctr"/>
                      <a:r>
                        <a:rPr lang="en-US" sz="1800" b="0" dirty="0" smtClean="0">
                          <a:latin typeface="+mj-lt"/>
                        </a:rPr>
                        <a:t>3125</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MCS4 Mode</a:t>
                      </a:r>
                      <a:endParaRPr lang="en-US" sz="1800" b="0" dirty="0">
                        <a:solidFill>
                          <a:srgbClr val="FF0000"/>
                        </a:solidFill>
                        <a:latin typeface="+mj-lt"/>
                      </a:endParaRPr>
                    </a:p>
                  </a:txBody>
                  <a:tcPr horzOverflow="overflow">
                    <a:solidFill>
                      <a:schemeClr val="accent6">
                        <a:lumMod val="20000"/>
                        <a:lumOff val="80000"/>
                      </a:schemeClr>
                    </a:solidFill>
                  </a:tcPr>
                </a:tc>
              </a:tr>
              <a:tr h="2984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16-QAM ½ rate </a:t>
                      </a:r>
                      <a:r>
                        <a:rPr kumimoji="0" lang="en-US" altLang="ko-KR" sz="1800" b="0" u="none" strike="noStrike" kern="1200" cap="none" normalizeH="0" baseline="0" dirty="0" smtClean="0">
                          <a:ln>
                            <a:noFill/>
                          </a:ln>
                          <a:solidFill>
                            <a:schemeClr val="tx1"/>
                          </a:solidFill>
                          <a:effectLst/>
                          <a:latin typeface="+mj-lt"/>
                          <a:ea typeface="+mn-ea"/>
                          <a:cs typeface="+mn-cs"/>
                        </a:rPr>
                        <a:t>(kbps)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1562.5</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MCS2 Mode</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c>
                  <a:txBody>
                    <a:bodyPr/>
                    <a:lstStyle/>
                    <a:p>
                      <a:pPr algn="ctr"/>
                      <a:r>
                        <a:rPr lang="en-US" sz="1800" b="0" dirty="0" smtClean="0">
                          <a:latin typeface="+mj-lt"/>
                        </a:rPr>
                        <a:t>6250</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MCS5 Mode</a:t>
                      </a:r>
                      <a:endParaRPr lang="en-US" sz="1800" b="0" dirty="0">
                        <a:solidFill>
                          <a:srgbClr val="FF0000"/>
                        </a:solidFill>
                        <a:latin typeface="+mj-lt"/>
                      </a:endParaRPr>
                    </a:p>
                  </a:txBody>
                  <a:tcPr horzOverflow="overflow">
                    <a:solidFill>
                      <a:schemeClr val="accent6">
                        <a:lumMod val="20000"/>
                        <a:lumOff val="80000"/>
                      </a:schemeClr>
                    </a:solidFill>
                  </a:tcPr>
                </a:tc>
              </a:tr>
            </a:tbl>
          </a:graphicData>
        </a:graphic>
      </p:graphicFrame>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 OF MERGED PROPOSALS, NB-OFDM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eaLnBrk="0" fontAlgn="base" hangingPunct="0"/>
            <a:r>
              <a:rPr lang="en-US" sz="2000" dirty="0" smtClean="0"/>
              <a:t>System parameters</a:t>
            </a:r>
            <a:endParaRPr lang="en-US" sz="2000" dirty="0"/>
          </a:p>
        </p:txBody>
      </p:sp>
      <p:graphicFrame>
        <p:nvGraphicFramePr>
          <p:cNvPr id="4" name="Group 55"/>
          <p:cNvGraphicFramePr>
            <a:graphicFrameLocks/>
          </p:cNvGraphicFramePr>
          <p:nvPr/>
        </p:nvGraphicFramePr>
        <p:xfrm>
          <a:off x="457198" y="2087544"/>
          <a:ext cx="8153402" cy="4046220"/>
        </p:xfrm>
        <a:graphic>
          <a:graphicData uri="http://schemas.openxmlformats.org/drawingml/2006/table">
            <a:tbl>
              <a:tblPr>
                <a:tableStyleId>{BC89EF96-8CEA-46FF-86C4-4CE0E7609802}</a:tableStyleId>
              </a:tblPr>
              <a:tblGrid>
                <a:gridCol w="4244237"/>
                <a:gridCol w="3909165"/>
              </a:tblGrid>
              <a:tr h="388620">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1" u="none" strike="noStrike" cap="none" normalizeH="0" baseline="0" dirty="0" smtClean="0">
                          <a:ln>
                            <a:noFill/>
                          </a:ln>
                          <a:solidFill>
                            <a:srgbClr val="0070C0"/>
                          </a:solidFill>
                          <a:effectLst/>
                          <a:latin typeface="+mj-lt"/>
                        </a:rPr>
                        <a:t>Description</a:t>
                      </a:r>
                      <a:endParaRPr kumimoji="0" lang="en-US" altLang="ko-KR" sz="1800" b="1" i="0" u="none" strike="noStrike" cap="none" normalizeH="0" baseline="0" dirty="0" smtClean="0">
                        <a:ln>
                          <a:noFill/>
                        </a:ln>
                        <a:solidFill>
                          <a:srgbClr val="0070C0"/>
                        </a:solidFill>
                        <a:effectLst/>
                        <a:latin typeface="+mj-lt"/>
                        <a:ea typeface="HY견고딕" pitchFamily="18" charset="-127"/>
                      </a:endParaRP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0000"/>
                          </a:solidFill>
                          <a:effectLst/>
                          <a:latin typeface="+mj-lt"/>
                          <a:ea typeface="HY견고딕" pitchFamily="18" charset="-127"/>
                        </a:rPr>
                        <a:t>Mode #1, Mode #2</a:t>
                      </a:r>
                    </a:p>
                  </a:txBody>
                  <a:tcPr horzOverflow="overflow">
                    <a:solidFill>
                      <a:schemeClr val="accent5">
                        <a:lumMod val="20000"/>
                        <a:lumOff val="80000"/>
                      </a:schemeClr>
                    </a:solidFill>
                  </a:tcPr>
                </a:tc>
              </a:tr>
              <a:tr h="27126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Nominal bandwidth (kHz)</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389.95</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HY견고딕" pitchFamily="18" charset="-127"/>
                          <a:cs typeface="+mn-cs"/>
                        </a:rPr>
                        <a:t>Subcarrier spacing (kHz)</a:t>
                      </a: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0.99206 (125kHz/126)</a:t>
                      </a: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Number of pilot tones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mn-ea"/>
                        </a:rPr>
                        <a:t>32</a:t>
                      </a:r>
                      <a:endParaRPr kumimoji="0" lang="en-US" altLang="ko-KR" sz="1800" b="0" i="0" u="none" strike="noStrike" cap="none" normalizeH="0" baseline="0" dirty="0" smtClean="0">
                        <a:ln>
                          <a:noFill/>
                        </a:ln>
                        <a:solidFill>
                          <a:schemeClr val="tx1"/>
                        </a:solidFill>
                        <a:effectLst/>
                        <a:latin typeface="+mj-lt"/>
                        <a:ea typeface="굴림" pitchFamily="50" charset="-127"/>
                      </a:endParaRPr>
                    </a:p>
                  </a:txBody>
                  <a:tcPr horzOverflow="overflow"/>
                </a:tc>
              </a:tr>
              <a:tr h="14895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Number of data tones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mn-ea"/>
                        </a:rPr>
                        <a:t>352</a:t>
                      </a:r>
                      <a:endParaRPr kumimoji="0" lang="en-US" altLang="ko-KR" sz="1800" b="0" i="0" u="none" strike="noStrike" cap="none" normalizeH="0" baseline="0" dirty="0" smtClean="0">
                        <a:ln>
                          <a:noFill/>
                        </a:ln>
                        <a:solidFill>
                          <a:schemeClr val="tx1"/>
                        </a:solidFill>
                        <a:effectLst/>
                        <a:latin typeface="+mj-lt"/>
                        <a:ea typeface="굴림" pitchFamily="50" charset="-127"/>
                      </a:endParaRPr>
                    </a:p>
                  </a:txBody>
                  <a:tcPr horzOverflow="overflow"/>
                </a:tc>
              </a:tr>
              <a:tr h="14895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HY견고딕" pitchFamily="18" charset="-127"/>
                        </a:rPr>
                        <a:t>Effective symbol duration (us) </a:t>
                      </a:r>
                      <a:r>
                        <a:rPr kumimoji="0" lang="en-US" altLang="ko-KR" sz="1800" b="0" u="none" strike="noStrike" kern="1200" cap="none" normalizeH="0" baseline="0" dirty="0" smtClean="0">
                          <a:ln>
                            <a:noFill/>
                          </a:ln>
                          <a:solidFill>
                            <a:schemeClr val="tx1"/>
                          </a:solidFill>
                          <a:effectLst/>
                          <a:latin typeface="+mn-lt"/>
                          <a:ea typeface="+mn-ea"/>
                          <a:cs typeface="+mn-cs"/>
                        </a:rPr>
                        <a:t>(</a:t>
                      </a:r>
                      <a:r>
                        <a:rPr kumimoji="0" lang="en-US" altLang="ko-KR" sz="1800" b="0" i="1" u="none" strike="noStrike" kern="1200" cap="none" normalizeH="0" baseline="0" dirty="0" smtClean="0">
                          <a:ln>
                            <a:noFill/>
                          </a:ln>
                          <a:solidFill>
                            <a:schemeClr val="tx1"/>
                          </a:solidFill>
                          <a:effectLst/>
                          <a:latin typeface="+mn-lt"/>
                          <a:ea typeface="+mn-ea"/>
                          <a:cs typeface="+mn-cs"/>
                        </a:rPr>
                        <a:t>T</a:t>
                      </a:r>
                      <a:r>
                        <a:rPr kumimoji="0" lang="en-US" altLang="ko-KR" sz="1800" b="0" i="1" u="none" strike="noStrike" kern="1200" cap="none" normalizeH="0" baseline="-25000" dirty="0" smtClean="0">
                          <a:ln>
                            <a:noFill/>
                          </a:ln>
                          <a:solidFill>
                            <a:schemeClr val="tx1"/>
                          </a:solidFill>
                          <a:effectLst/>
                          <a:latin typeface="+mn-lt"/>
                          <a:ea typeface="+mn-ea"/>
                          <a:cs typeface="+mn-cs"/>
                        </a:rPr>
                        <a:t>FFT</a:t>
                      </a:r>
                      <a:r>
                        <a:rPr kumimoji="0" lang="en-US" altLang="ko-KR" sz="1800" b="0" u="none" strike="noStrike" kern="1200" cap="none" normalizeH="0" baseline="0" dirty="0" smtClean="0">
                          <a:ln>
                            <a:noFill/>
                          </a:ln>
                          <a:solidFill>
                            <a:schemeClr val="tx1"/>
                          </a:solidFill>
                          <a:effectLst/>
                          <a:latin typeface="+mn-lt"/>
                          <a:ea typeface="+mn-ea"/>
                          <a:cs typeface="+mn-cs"/>
                        </a:rPr>
                        <a:t>)</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1008</a:t>
                      </a:r>
                    </a:p>
                  </a:txBody>
                  <a:tcPr horzOverflow="overflow"/>
                </a:tc>
              </a:tr>
              <a:tr h="390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Guard interval (</a:t>
                      </a:r>
                      <a:r>
                        <a:rPr kumimoji="0" lang="en-US" altLang="ko-KR" sz="1800" b="0" i="1" u="none" strike="noStrike" cap="none" normalizeH="0" baseline="0" dirty="0" smtClean="0">
                          <a:ln>
                            <a:noFill/>
                          </a:ln>
                          <a:effectLst/>
                          <a:latin typeface="+mj-lt"/>
                        </a:rPr>
                        <a:t>T</a:t>
                      </a:r>
                      <a:r>
                        <a:rPr kumimoji="0" lang="en-US" altLang="ko-KR" sz="1800" b="0" i="1" u="none" strike="noStrike" cap="none" normalizeH="0" baseline="-25000" dirty="0" smtClean="0">
                          <a:ln>
                            <a:noFill/>
                          </a:ln>
                          <a:effectLst/>
                          <a:latin typeface="+mj-lt"/>
                        </a:rPr>
                        <a:t>GP</a:t>
                      </a:r>
                      <a:r>
                        <a:rPr kumimoji="0" lang="en-US" altLang="ko-KR" sz="1800" b="0" u="none" strike="noStrike" cap="none" normalizeH="0" baseline="0" dirty="0" smtClean="0">
                          <a:ln>
                            <a:noFill/>
                          </a:ln>
                          <a:effectLst/>
                          <a:latin typeface="+mj-lt"/>
                        </a:rPr>
                        <a:t>)</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1/32 (31.5us) as mandatory</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1/16 (63us) as optional</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1/8 (126us) as optional </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r>
              <a:tr h="40737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Symbol interval (us)</a:t>
                      </a:r>
                      <a:endParaRPr kumimoji="0" lang="en-US" altLang="ko-KR" sz="1800" b="0" i="0" u="none" strike="noStrike" cap="none" normalizeH="0" baseline="0" dirty="0" smtClean="0">
                        <a:ln>
                          <a:noFill/>
                        </a:ln>
                        <a:solidFill>
                          <a:schemeClr val="tx1"/>
                        </a:solidFill>
                        <a:effectLst/>
                        <a:latin typeface="+mj-lt"/>
                        <a:ea typeface="+mj-ea"/>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1039.5 as mandatory</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1071.0 as optional</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1134.0 as optional </a:t>
                      </a:r>
                      <a:r>
                        <a:rPr kumimoji="0" lang="en-US" altLang="ko-KR" sz="1800" b="0" u="none" strike="noStrike" kern="1200" cap="none" normalizeH="0" baseline="0" dirty="0" smtClean="0">
                          <a:ln>
                            <a:noFill/>
                          </a:ln>
                          <a:solidFill>
                            <a:schemeClr val="tx1"/>
                          </a:solidFill>
                          <a:effectLst/>
                          <a:latin typeface="+mn-lt"/>
                          <a:ea typeface="+mn-ea"/>
                          <a:cs typeface="+mn-cs"/>
                        </a:rPr>
                        <a:t>(</a:t>
                      </a:r>
                      <a:r>
                        <a:rPr kumimoji="0" lang="en-US" altLang="ko-KR" sz="1800" b="0" i="1" u="none" strike="noStrike" kern="1200" cap="none" normalizeH="0" baseline="0" dirty="0" smtClean="0">
                          <a:ln>
                            <a:noFill/>
                          </a:ln>
                          <a:solidFill>
                            <a:schemeClr val="tx1"/>
                          </a:solidFill>
                          <a:effectLst/>
                          <a:latin typeface="+mn-lt"/>
                          <a:ea typeface="+mn-ea"/>
                          <a:cs typeface="+mn-cs"/>
                        </a:rPr>
                        <a:t>T</a:t>
                      </a:r>
                      <a:r>
                        <a:rPr kumimoji="0" lang="en-US" altLang="ko-KR" sz="1800" b="0" i="1" u="none" strike="noStrike" kern="1200" cap="none" normalizeH="0" baseline="-25000" dirty="0" smtClean="0">
                          <a:ln>
                            <a:noFill/>
                          </a:ln>
                          <a:solidFill>
                            <a:schemeClr val="tx1"/>
                          </a:solidFill>
                          <a:effectLst/>
                          <a:latin typeface="+mn-lt"/>
                          <a:ea typeface="+mn-ea"/>
                          <a:cs typeface="+mn-cs"/>
                        </a:rPr>
                        <a:t>FFT</a:t>
                      </a:r>
                      <a:r>
                        <a:rPr kumimoji="0" lang="en-US" altLang="ko-KR" sz="1800" b="0" u="none" strike="noStrike" kern="1200" cap="none" normalizeH="0" baseline="0" dirty="0" smtClean="0">
                          <a:ln>
                            <a:noFill/>
                          </a:ln>
                          <a:solidFill>
                            <a:schemeClr val="tx1"/>
                          </a:solidFill>
                          <a:effectLst/>
                          <a:latin typeface="+mn-lt"/>
                          <a:ea typeface="+mn-ea"/>
                          <a:cs typeface="+mn-cs"/>
                        </a:rPr>
                        <a:t>+</a:t>
                      </a:r>
                      <a:r>
                        <a:rPr kumimoji="0" lang="en-US" altLang="ko-KR" sz="1800" b="0" i="1" u="none" strike="noStrike" kern="1200" cap="none" normalizeH="0" baseline="0" dirty="0" smtClean="0">
                          <a:ln>
                            <a:noFill/>
                          </a:ln>
                          <a:solidFill>
                            <a:schemeClr val="tx1"/>
                          </a:solidFill>
                          <a:effectLst/>
                          <a:latin typeface="+mn-lt"/>
                          <a:ea typeface="+mn-ea"/>
                          <a:cs typeface="+mn-cs"/>
                        </a:rPr>
                        <a:t>T</a:t>
                      </a:r>
                      <a:r>
                        <a:rPr kumimoji="0" lang="en-US" altLang="ko-KR" sz="1800" b="0" i="1" u="none" strike="noStrike" kern="1200" cap="none" normalizeH="0" baseline="-25000" dirty="0" smtClean="0">
                          <a:ln>
                            <a:noFill/>
                          </a:ln>
                          <a:solidFill>
                            <a:schemeClr val="tx1"/>
                          </a:solidFill>
                          <a:effectLst/>
                          <a:latin typeface="+mn-lt"/>
                          <a:ea typeface="+mn-ea"/>
                          <a:cs typeface="+mn-cs"/>
                        </a:rPr>
                        <a:t>GP</a:t>
                      </a:r>
                      <a:r>
                        <a:rPr kumimoji="0" lang="en-US" altLang="ko-KR" sz="1800" b="0" u="none" strike="noStrike" kern="1200" cap="none" normalizeH="0" baseline="0" dirty="0" smtClean="0">
                          <a:ln>
                            <a:noFill/>
                          </a:ln>
                          <a:solidFill>
                            <a:schemeClr val="tx1"/>
                          </a:solidFill>
                          <a:effectLst/>
                          <a:latin typeface="+mn-lt"/>
                          <a:ea typeface="+mn-ea"/>
                          <a:cs typeface="+mn-cs"/>
                        </a:rPr>
                        <a:t>)</a:t>
                      </a:r>
                      <a:endParaRPr kumimoji="0" lang="ko-KR" altLang="en-US" sz="1800" b="0" i="0" u="none" strike="noStrike" cap="none" normalizeH="0" baseline="0" dirty="0" smtClean="0">
                        <a:ln>
                          <a:noFill/>
                        </a:ln>
                        <a:solidFill>
                          <a:schemeClr val="tx1"/>
                        </a:solidFill>
                        <a:effectLst/>
                        <a:latin typeface="+mj-lt"/>
                        <a:ea typeface="굴림" pitchFamily="50" charset="-127"/>
                      </a:endParaRPr>
                    </a:p>
                  </a:txBody>
                  <a:tcPr horzOverflow="overflow">
                    <a:solidFill>
                      <a:schemeClr val="accent6">
                        <a:lumMod val="20000"/>
                        <a:lumOff val="80000"/>
                      </a:schemeClr>
                    </a:solidFill>
                  </a:tcPr>
                </a:tc>
              </a:tr>
            </a:tbl>
          </a:graphicData>
        </a:graphic>
      </p:graphicFrame>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2462</TotalTime>
  <Words>942</Words>
  <Application>Microsoft Office PowerPoint</Application>
  <PresentationFormat>On-screen Show (4:3)</PresentationFormat>
  <Paragraphs>271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Overview of 15.4m</vt:lpstr>
      <vt:lpstr>OVERVIEW OF 15.4m</vt:lpstr>
      <vt:lpstr>CURRENT STATUS</vt:lpstr>
      <vt:lpstr>SEVEN PROPOSALS INITIALLY PROPOSED</vt:lpstr>
      <vt:lpstr>FIVE MERGED PROPOSALS</vt:lpstr>
      <vt:lpstr>SUMMARY OF MERGED PROPOSALS, FSK </vt:lpstr>
      <vt:lpstr>SUMMARY OF MERGED PROPOSALS, OFDM </vt:lpstr>
      <vt:lpstr>SUMMARY OF MERGED PROPOSALS, NB-OFDM </vt:lpstr>
      <vt:lpstr>SUMMARY OF MERGED PROPOSALS, MAC </vt:lpstr>
      <vt:lpstr>SUMMARY OF MERGED PROPOSALS, RANGING </vt:lpstr>
      <vt:lpstr>FUTURE PLAN AND TIMELINE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15.4m</dc:title>
  <dc:creator>Soo-Young Chang</dc:creator>
  <cp:lastModifiedBy>Soo-Young Chang</cp:lastModifiedBy>
  <cp:revision>41</cp:revision>
  <dcterms:created xsi:type="dcterms:W3CDTF">2012-10-29T17:04:00Z</dcterms:created>
  <dcterms:modified xsi:type="dcterms:W3CDTF">2013-01-14T19:39:50Z</dcterms:modified>
</cp:coreProperties>
</file>