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9" r:id="rId2"/>
    <p:sldId id="267" r:id="rId3"/>
    <p:sldId id="261" r:id="rId4"/>
    <p:sldId id="263" r:id="rId5"/>
    <p:sldId id="264" r:id="rId6"/>
    <p:sldId id="265" r:id="rId7"/>
    <p:sldId id="266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5" autoAdjust="0"/>
    <p:restoredTop sz="94590" autoAdjust="0"/>
  </p:normalViewPr>
  <p:slideViewPr>
    <p:cSldViewPr>
      <p:cViewPr>
        <p:scale>
          <a:sx n="78" d="100"/>
          <a:sy n="78" d="100"/>
        </p:scale>
        <p:origin x="-1140" y="-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59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20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802.15-&lt;doc#&gt;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230981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/>
            </a:lvl1pPr>
          </a:lstStyle>
          <a:p>
            <a:r>
              <a:rPr lang="en-US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/>
            </a:lvl1pPr>
          </a:lstStyle>
          <a:p>
            <a:r>
              <a:rPr lang="en-US"/>
              <a:t>Page </a:t>
            </a:r>
            <a:fld id="{6D4C36CE-F993-734F-B262-7811880C8BA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1018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27368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&lt;month year&gt;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B4A3D57C-0D0F-C34B-AECA-07A88A45545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6516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802.15-&lt;doc#&gt;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&lt;month year&gt;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&lt;author&gt;, &lt;company&gt;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B4A3D57C-0D0F-C34B-AECA-07A88A45545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0531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2474B621-0683-2C49-85C4-D962E663A1E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3958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2474B621-0683-2C49-85C4-D962E663A1E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3958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2474B621-0683-2C49-85C4-D962E663A1E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3958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2474B621-0683-2C49-85C4-D962E663A1E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3958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2474B621-0683-2C49-85C4-D962E663A1E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3958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Silver Spring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BE4C740-B8AF-FA4B-8963-80CF1736D2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Silver Spring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D9490433-4057-5346-8F3B-CBC96726980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Silver Spring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8B6406B6-43BA-E149-8427-7B757AA793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Silver Spring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85F7822-D151-2148-B4DA-EB7F595E4E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Silver Spring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262D212-2269-4E4F-9A75-40AF9791E9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Silver Spring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268AB58-CDFC-3240-8C9C-1F19AC9E5E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Silver Spring Networks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0FAA84F4-7087-FD4C-9314-F60D4AE4D46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Silver Spring Networks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04083565-E069-D944-944E-6AA093956D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Silver Spring Networks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CC2D7F09-EAB1-9C42-97D2-AD8E556B43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Silver Spring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5EFE02DC-3C08-1843-A5F8-D1E605D49B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Silver Spring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03527D7-ECD6-5946-9A4C-8FB86B8EE9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378281"/>
            <a:ext cx="16002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/>
            </a:lvl1pPr>
          </a:lstStyle>
          <a:p>
            <a:r>
              <a:rPr lang="en-US" dirty="0" smtClean="0"/>
              <a:t>January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John Notor, Silver Spring Networks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B4F508D3-BA95-D44B-B2CB-28924FABE81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2362200" y="394156"/>
            <a:ext cx="60960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lvl="4" algn="r"/>
            <a:r>
              <a:rPr lang="en-US" sz="1400" b="1" dirty="0"/>
              <a:t>doc.: </a:t>
            </a:r>
            <a:r>
              <a:rPr lang="en-US" sz="1400" b="1" dirty="0" smtClean="0"/>
              <a:t>IEEE</a:t>
            </a:r>
            <a:r>
              <a:rPr lang="en-US" sz="1400" b="1" baseline="0" dirty="0" smtClean="0"/>
              <a:t> </a:t>
            </a:r>
            <a:r>
              <a:rPr lang="en-US" sz="1400" b="1" dirty="0" smtClean="0"/>
              <a:t>802.</a:t>
            </a:r>
            <a:r>
              <a:rPr lang="en-US" sz="1400" dirty="0" smtClean="0"/>
              <a:t> </a:t>
            </a:r>
            <a:r>
              <a:rPr lang="en-US" sz="14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15-13-0028-00-004m</a:t>
            </a:r>
            <a:endParaRPr lang="en-US" sz="14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3/18-13-0001-02-0000-gop-lawmakers-question-fcc-s-push-for-unlicensed-spectrum.pdf" TargetMode="External"/><Relationship Id="rId2" Type="http://schemas.openxmlformats.org/officeDocument/2006/relationships/hyperlink" Target="https://mentor.ieee.org/802.18/dcn/12/18-12-0128-00-0000-fcc-authorizes-tvws-database-operation-on-east-coast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</p:spPr>
        <p:txBody>
          <a:bodyPr/>
          <a:lstStyle/>
          <a:p>
            <a:r>
              <a:rPr lang="en-US" dirty="0" smtClean="0"/>
              <a:t>January 2013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Silver Spring Networks</a:t>
            </a: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1D0ACF15-C2C7-6B45-BC1E-2EC369E68363}" type="slidenum">
              <a:rPr lang="en-US"/>
              <a:pPr/>
              <a:t>1</a:t>
            </a:fld>
            <a:endParaRPr 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152400" y="609600"/>
            <a:ext cx="8991600" cy="461664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Project: IEEE P802.15 Working Group for Wireless Personal Area Networks (</a:t>
            </a:r>
            <a:r>
              <a:rPr lang="en-US" sz="1800" b="1" u="sng" dirty="0" err="1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WPANs</a:t>
            </a:r>
            <a:r>
              <a:rPr lang="en-US" sz="18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)</a:t>
            </a:r>
            <a:endParaRPr lang="en-US" sz="1600" b="1" dirty="0">
              <a:solidFill>
                <a:schemeClr val="tx2"/>
              </a:solidFill>
            </a:endParaRPr>
          </a:p>
          <a:p>
            <a:endParaRPr lang="en-US" sz="1600" dirty="0">
              <a:solidFill>
                <a:schemeClr val="tx2"/>
              </a:solidFill>
            </a:endParaRPr>
          </a:p>
          <a:p>
            <a:r>
              <a:rPr lang="en-US" sz="1600" b="1" dirty="0">
                <a:solidFill>
                  <a:schemeClr val="tx2"/>
                </a:solidFill>
              </a:rPr>
              <a:t>Submission Title:</a:t>
            </a:r>
            <a:r>
              <a:rPr lang="en-US" sz="1600" dirty="0" smtClean="0">
                <a:solidFill>
                  <a:schemeClr val="tx2"/>
                </a:solidFill>
              </a:rPr>
              <a:t> </a:t>
            </a:r>
            <a:r>
              <a:rPr lang="en-US" sz="1600" dirty="0" smtClean="0"/>
              <a:t>FCC TV Band Update – January 2013</a:t>
            </a:r>
            <a:endParaRPr lang="en-US" sz="1600" dirty="0">
              <a:solidFill>
                <a:schemeClr val="tx2"/>
              </a:solidFill>
            </a:endParaRPr>
          </a:p>
          <a:p>
            <a:r>
              <a:rPr lang="en-US" sz="1600" b="1" dirty="0">
                <a:solidFill>
                  <a:schemeClr val="tx2"/>
                </a:solidFill>
              </a:rPr>
              <a:t>Date Submitted:</a:t>
            </a:r>
            <a:r>
              <a:rPr lang="en-US" sz="1600" b="1" dirty="0" smtClean="0">
                <a:solidFill>
                  <a:schemeClr val="tx2"/>
                </a:solidFill>
              </a:rPr>
              <a:t> </a:t>
            </a:r>
            <a:r>
              <a:rPr lang="en-US" sz="1600" dirty="0" smtClean="0">
                <a:solidFill>
                  <a:schemeClr val="tx2"/>
                </a:solidFill>
              </a:rPr>
              <a:t>January 13, 2013</a:t>
            </a:r>
            <a:r>
              <a:rPr lang="en-US" sz="1600" i="1" dirty="0" smtClean="0">
                <a:solidFill>
                  <a:schemeClr val="tx2"/>
                </a:solidFill>
              </a:rPr>
              <a:t>	</a:t>
            </a:r>
            <a:endParaRPr lang="en-US" sz="1600" i="1" dirty="0">
              <a:solidFill>
                <a:schemeClr val="tx2"/>
              </a:solidFill>
            </a:endParaRPr>
          </a:p>
          <a:p>
            <a:r>
              <a:rPr lang="en-US" sz="1600" b="1" dirty="0">
                <a:solidFill>
                  <a:schemeClr val="tx2"/>
                </a:solidFill>
              </a:rPr>
              <a:t>Source:</a:t>
            </a:r>
            <a:r>
              <a:rPr lang="en-US" sz="1600" dirty="0" smtClean="0">
                <a:solidFill>
                  <a:schemeClr val="tx2"/>
                </a:solidFill>
              </a:rPr>
              <a:t> John Notor, </a:t>
            </a:r>
            <a:r>
              <a:rPr lang="en-US" sz="1600" dirty="0" err="1" smtClean="0">
                <a:solidFill>
                  <a:schemeClr val="tx2"/>
                </a:solidFill>
              </a:rPr>
              <a:t>Notor</a:t>
            </a:r>
            <a:r>
              <a:rPr lang="en-US" sz="1600" dirty="0" smtClean="0">
                <a:solidFill>
                  <a:schemeClr val="tx2"/>
                </a:solidFill>
              </a:rPr>
              <a:t> Research, Silver Spring Networks</a:t>
            </a:r>
          </a:p>
          <a:p>
            <a:r>
              <a:rPr lang="en-US" sz="1600" dirty="0">
                <a:solidFill>
                  <a:schemeClr val="tx2"/>
                </a:solidFill>
              </a:rPr>
              <a:t>Address</a:t>
            </a:r>
            <a:r>
              <a:rPr lang="en-US" sz="1600" dirty="0" smtClean="0">
                <a:solidFill>
                  <a:schemeClr val="tx2"/>
                </a:solidFill>
              </a:rPr>
              <a:t> 1548 </a:t>
            </a:r>
            <a:r>
              <a:rPr lang="en-US" sz="1600" dirty="0" err="1" smtClean="0">
                <a:solidFill>
                  <a:schemeClr val="tx2"/>
                </a:solidFill>
              </a:rPr>
              <a:t>Arata</a:t>
            </a:r>
            <a:r>
              <a:rPr lang="en-US" sz="1600" dirty="0" smtClean="0">
                <a:solidFill>
                  <a:schemeClr val="tx2"/>
                </a:solidFill>
              </a:rPr>
              <a:t> Court, San Jose, CA 95125</a:t>
            </a:r>
          </a:p>
          <a:p>
            <a:r>
              <a:rPr lang="en-US" sz="1600" dirty="0">
                <a:solidFill>
                  <a:schemeClr val="tx2"/>
                </a:solidFill>
              </a:rPr>
              <a:t>Voice</a:t>
            </a:r>
            <a:r>
              <a:rPr lang="en-US" sz="1600" dirty="0" smtClean="0">
                <a:solidFill>
                  <a:schemeClr val="tx2"/>
                </a:solidFill>
              </a:rPr>
              <a:t>: 1-408-799-2738, E</a:t>
            </a:r>
            <a:r>
              <a:rPr lang="en-US" sz="1600" dirty="0">
                <a:solidFill>
                  <a:schemeClr val="tx2"/>
                </a:solidFill>
              </a:rPr>
              <a:t>-</a:t>
            </a:r>
            <a:r>
              <a:rPr lang="en-US" sz="1600" dirty="0" smtClean="0">
                <a:solidFill>
                  <a:schemeClr val="tx2"/>
                </a:solidFill>
              </a:rPr>
              <a:t>Mail: </a:t>
            </a:r>
            <a:r>
              <a:rPr lang="en-US" sz="1600" dirty="0" err="1" smtClean="0">
                <a:solidFill>
                  <a:schemeClr val="tx2"/>
                </a:solidFill>
              </a:rPr>
              <a:t>gnu@notor.com</a:t>
            </a:r>
            <a:r>
              <a:rPr lang="en-US" sz="1600" dirty="0" smtClean="0">
                <a:solidFill>
                  <a:schemeClr val="tx2"/>
                </a:solidFill>
              </a:rPr>
              <a:t>	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solidFill>
                  <a:schemeClr val="accent2"/>
                </a:solidFill>
              </a:rPr>
              <a:t>	</a:t>
            </a:r>
            <a:endParaRPr lang="en-US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600" b="1" dirty="0">
                <a:solidFill>
                  <a:schemeClr val="tx2"/>
                </a:solidFill>
              </a:rPr>
              <a:t>Abstract:</a:t>
            </a:r>
            <a:r>
              <a:rPr lang="en-US" sz="1600" dirty="0" smtClean="0">
                <a:solidFill>
                  <a:schemeClr val="tx2"/>
                </a:solidFill>
              </a:rPr>
              <a:t>	</a:t>
            </a:r>
            <a:r>
              <a:rPr lang="en-US" sz="1600" dirty="0" smtClean="0">
                <a:solidFill>
                  <a:schemeClr val="tx2"/>
                </a:solidFill>
              </a:rPr>
              <a:t>A brief look at recent news regarding TVWS.</a:t>
            </a:r>
            <a:endParaRPr lang="en-US" sz="1600" dirty="0" smtClean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600" b="1" dirty="0">
                <a:solidFill>
                  <a:schemeClr val="tx2"/>
                </a:solidFill>
              </a:rPr>
              <a:t>Purpose:</a:t>
            </a:r>
            <a:r>
              <a:rPr lang="en-US" sz="1600" dirty="0" smtClean="0">
                <a:solidFill>
                  <a:schemeClr val="tx2"/>
                </a:solidFill>
              </a:rPr>
              <a:t>	To inform the members of 802.15 </a:t>
            </a:r>
            <a:r>
              <a:rPr lang="en-US" sz="1600" dirty="0" smtClean="0">
                <a:solidFill>
                  <a:schemeClr val="tx2"/>
                </a:solidFill>
              </a:rPr>
              <a:t>of issues related to TVWS.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600" b="1" dirty="0" smtClean="0">
                <a:solidFill>
                  <a:schemeClr val="tx2"/>
                </a:solidFill>
              </a:rPr>
              <a:t>Notice</a:t>
            </a:r>
            <a:r>
              <a:rPr lang="en-US" sz="1600" b="1" dirty="0">
                <a:solidFill>
                  <a:schemeClr val="tx2"/>
                </a:solidFill>
              </a:rPr>
              <a:t>:</a:t>
            </a:r>
            <a:r>
              <a:rPr lang="en-US" sz="1600" dirty="0">
                <a:solidFill>
                  <a:schemeClr val="tx2"/>
                </a:solidFill>
              </a:rPr>
              <a:t>	This document has been prepared to assist the IEEE P802.15.  It is offered as a basis for discussion and is not binding on the contributing </a:t>
            </a:r>
            <a:r>
              <a:rPr lang="en-US" sz="1600" dirty="0" err="1">
                <a:solidFill>
                  <a:schemeClr val="tx2"/>
                </a:solidFill>
              </a:rPr>
              <a:t>individual(s</a:t>
            </a:r>
            <a:r>
              <a:rPr lang="en-US" sz="1600" dirty="0">
                <a:solidFill>
                  <a:schemeClr val="tx2"/>
                </a:solidFill>
              </a:rPr>
              <a:t>) or </a:t>
            </a:r>
            <a:r>
              <a:rPr lang="en-US" sz="1600" dirty="0" err="1">
                <a:solidFill>
                  <a:schemeClr val="tx2"/>
                </a:solidFill>
              </a:rPr>
              <a:t>organization(s</a:t>
            </a:r>
            <a:r>
              <a:rPr lang="en-US" sz="1600" dirty="0">
                <a:solidFill>
                  <a:schemeClr val="tx2"/>
                </a:solidFill>
              </a:rPr>
              <a:t>). The material in this document is subject to change in form and content after further study. The </a:t>
            </a:r>
            <a:r>
              <a:rPr lang="en-US" sz="1600" dirty="0" err="1">
                <a:solidFill>
                  <a:schemeClr val="tx2"/>
                </a:solidFill>
              </a:rPr>
              <a:t>contributor(s</a:t>
            </a:r>
            <a:r>
              <a:rPr lang="en-US" sz="1600" dirty="0">
                <a:solidFill>
                  <a:schemeClr val="tx2"/>
                </a:solidFill>
              </a:rPr>
              <a:t>) </a:t>
            </a:r>
            <a:r>
              <a:rPr lang="en-US" sz="1600" dirty="0" err="1">
                <a:solidFill>
                  <a:schemeClr val="tx2"/>
                </a:solidFill>
              </a:rPr>
              <a:t>reserve(s</a:t>
            </a:r>
            <a:r>
              <a:rPr lang="en-US" sz="1600" dirty="0">
                <a:solidFill>
                  <a:schemeClr val="tx2"/>
                </a:solidFill>
              </a:rPr>
              <a:t>) the right to add, amend or withdraw material contained herein.</a:t>
            </a:r>
          </a:p>
          <a:p>
            <a:r>
              <a:rPr lang="en-US" sz="1600" b="1" dirty="0">
                <a:solidFill>
                  <a:schemeClr val="tx2"/>
                </a:solidFill>
              </a:rPr>
              <a:t>Release:</a:t>
            </a:r>
            <a:r>
              <a:rPr lang="en-US" sz="1600" dirty="0">
                <a:solidFill>
                  <a:schemeClr val="tx2"/>
                </a:solidFill>
              </a:rPr>
              <a:t>	The contributor acknowledges and accepts that this contribution becomes the property of IEEE and may be made publicly available by P802.15.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sz="2400" b="1" dirty="0" smtClean="0">
                <a:latin typeface="Garamond" charset="0"/>
                <a:ea typeface="ＭＳ Ｐゴシック" charset="0"/>
              </a:rPr>
              <a:t>Overview</a:t>
            </a:r>
            <a:endParaRPr lang="en-US" sz="2400" b="1" dirty="0">
              <a:latin typeface="Garamond" charset="0"/>
              <a:ea typeface="ＭＳ Ｐゴシック" charset="0"/>
            </a:endParaRP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572000"/>
          </a:xfrm>
          <a:ln>
            <a:noFill/>
          </a:ln>
        </p:spPr>
        <p:txBody>
          <a:bodyPr/>
          <a:lstStyle/>
          <a:p>
            <a:r>
              <a:rPr lang="en-US" sz="2000" b="1" dirty="0">
                <a:latin typeface="Garamond" charset="0"/>
                <a:ea typeface="ＭＳ Ｐゴシック" charset="0"/>
              </a:rPr>
              <a:t>On December 6, 2012, </a:t>
            </a:r>
            <a:r>
              <a:rPr lang="en-US" sz="2000" b="1" dirty="0" smtClean="0">
                <a:latin typeface="Garamond" charset="0"/>
                <a:ea typeface="ＭＳ Ｐゴシック" charset="0"/>
              </a:rPr>
              <a:t>a public notice announced:</a:t>
            </a:r>
          </a:p>
          <a:p>
            <a:pPr lvl="1"/>
            <a:r>
              <a:rPr lang="en-US" sz="2000" b="1" dirty="0" smtClean="0">
                <a:latin typeface="Garamond" charset="0"/>
                <a:ea typeface="ＭＳ Ｐゴシック" charset="0"/>
              </a:rPr>
              <a:t>the </a:t>
            </a:r>
            <a:r>
              <a:rPr lang="en-US" sz="2000" b="1" dirty="0">
                <a:latin typeface="Garamond" charset="0"/>
                <a:ea typeface="ＭＳ Ｐゴシック" charset="0"/>
              </a:rPr>
              <a:t>Office </a:t>
            </a:r>
            <a:r>
              <a:rPr lang="en-US" sz="2000" b="1" dirty="0">
                <a:latin typeface="Garamond" charset="0"/>
                <a:ea typeface="ＭＳ Ｐゴシック" charset="0"/>
              </a:rPr>
              <a:t>of Engineering and Technology Authorizes TV White Space Database Administrators to Provide Service to Unlicensed Devices Operating on Unused TV Spectrum in the East Coast </a:t>
            </a:r>
            <a:r>
              <a:rPr lang="en-US" sz="2000" b="1" dirty="0">
                <a:latin typeface="Garamond" charset="0"/>
                <a:ea typeface="ＭＳ Ｐゴシック" charset="0"/>
              </a:rPr>
              <a:t>Region</a:t>
            </a:r>
            <a:r>
              <a:rPr lang="en-US" sz="2000" b="1" dirty="0" smtClean="0">
                <a:latin typeface="Garamond" charset="0"/>
                <a:ea typeface="ＭＳ Ｐゴシック" charset="0"/>
              </a:rPr>
              <a:t>.</a:t>
            </a:r>
          </a:p>
          <a:p>
            <a:r>
              <a:rPr lang="en-US" sz="2000" b="1" dirty="0">
                <a:latin typeface="Garamond" charset="0"/>
                <a:ea typeface="ＭＳ Ｐゴシック" charset="0"/>
              </a:rPr>
              <a:t>On </a:t>
            </a:r>
            <a:r>
              <a:rPr lang="en-US" sz="2000" b="1" dirty="0" smtClean="0">
                <a:latin typeface="Garamond" charset="0"/>
                <a:ea typeface="ＭＳ Ｐゴシック" charset="0"/>
              </a:rPr>
              <a:t>December 13, </a:t>
            </a:r>
            <a:r>
              <a:rPr lang="en-US" sz="2000" b="1" dirty="0">
                <a:latin typeface="Garamond" charset="0"/>
                <a:ea typeface="ＭＳ Ｐゴシック" charset="0"/>
              </a:rPr>
              <a:t>2012, Phil Goldstein published an article in </a:t>
            </a:r>
            <a:r>
              <a:rPr lang="en-US" sz="2000" b="1" dirty="0" err="1">
                <a:latin typeface="Garamond" charset="0"/>
                <a:ea typeface="ＭＳ Ｐゴシック" charset="0"/>
              </a:rPr>
              <a:t>FierceWireless</a:t>
            </a:r>
            <a:r>
              <a:rPr lang="en-US" sz="2000" b="1" dirty="0">
                <a:latin typeface="Garamond" charset="0"/>
                <a:ea typeface="ＭＳ Ｐゴシック" charset="0"/>
              </a:rPr>
              <a:t> titled: </a:t>
            </a:r>
            <a:r>
              <a:rPr lang="en-US" sz="2000" b="1" dirty="0">
                <a:latin typeface="Garamond" charset="0"/>
                <a:ea typeface="ＭＳ Ｐゴシック" charset="0"/>
              </a:rPr>
              <a:t>“GOP lawmakers question FCC's push for unlicensed spectrum</a:t>
            </a:r>
            <a:r>
              <a:rPr lang="en-US" sz="2000" b="1" dirty="0" smtClean="0">
                <a:latin typeface="Garamond" charset="0"/>
                <a:ea typeface="ＭＳ Ｐゴシック" charset="0"/>
              </a:rPr>
              <a:t>”</a:t>
            </a:r>
          </a:p>
          <a:p>
            <a:r>
              <a:rPr lang="en-US" sz="2000" b="1" dirty="0" smtClean="0">
                <a:latin typeface="Garamond" charset="0"/>
                <a:ea typeface="ＭＳ Ｐゴシック" charset="0"/>
              </a:rPr>
              <a:t>The purpose of this presentation is to review these events briefly and comment on the implications.</a:t>
            </a:r>
            <a:endParaRPr lang="en-US" sz="2000" b="1" dirty="0">
              <a:latin typeface="Garamond" charset="0"/>
              <a:ea typeface="ＭＳ Ｐゴシック" charset="0"/>
            </a:endParaRPr>
          </a:p>
          <a:p>
            <a:endParaRPr lang="en-US" sz="2000" b="1" dirty="0">
              <a:latin typeface="Garamond" charset="0"/>
              <a:ea typeface="ＭＳ Ｐゴシック" charset="0"/>
            </a:endParaRPr>
          </a:p>
          <a:p>
            <a:pPr marL="342900" lvl="1" indent="-342900">
              <a:buChar char="•"/>
            </a:pPr>
            <a:endParaRPr lang="en-US" sz="2000" b="1" dirty="0">
              <a:latin typeface="Garamond" charset="0"/>
              <a:ea typeface="ＭＳ Ｐゴシック" charset="0"/>
              <a:cs typeface="+mn-cs"/>
            </a:endParaRPr>
          </a:p>
          <a:p>
            <a:pPr marL="342900" lvl="1" indent="-342900">
              <a:buChar char="•"/>
            </a:pPr>
            <a:endParaRPr lang="en-US" sz="2000" b="1" dirty="0">
              <a:latin typeface="Garamond" charset="0"/>
              <a:ea typeface="ＭＳ Ｐゴシック" charset="0"/>
              <a:cs typeface="+mn-cs"/>
            </a:endParaRPr>
          </a:p>
        </p:txBody>
      </p:sp>
      <p:sp>
        <p:nvSpPr>
          <p:cNvPr id="16387" name="Date Placeholder 3"/>
          <p:cNvSpPr>
            <a:spLocks noGrp="1"/>
          </p:cNvSpPr>
          <p:nvPr>
            <p:ph type="dt" sz="quarter" idx="10"/>
          </p:nvPr>
        </p:nvSpPr>
        <p:spPr bwMode="auto">
          <a:xfrm>
            <a:off x="685800" y="316726"/>
            <a:ext cx="1600200" cy="27699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 smtClean="0">
                <a:latin typeface="Garamond" charset="0"/>
                <a:cs typeface="Garamond" charset="0"/>
              </a:rPr>
              <a:t>January 2013</a:t>
            </a:r>
            <a:endParaRPr lang="en-US" sz="1800" dirty="0">
              <a:latin typeface="Garamond" charset="0"/>
              <a:cs typeface="Garamond" charset="0"/>
            </a:endParaRPr>
          </a:p>
        </p:txBody>
      </p:sp>
      <p:sp>
        <p:nvSpPr>
          <p:cNvPr id="16389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4570040" y="6477000"/>
            <a:ext cx="76944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E844ABA-D873-AF42-8F6B-3BEA95860886}" type="slidenum">
              <a:rPr lang="en-US" sz="1200">
                <a:solidFill>
                  <a:srgbClr val="000000"/>
                </a:solidFill>
                <a:latin typeface="+mj-lt"/>
                <a:cs typeface="Garamond" charset="0"/>
              </a:rPr>
              <a:pPr eaLnBrk="1" hangingPunct="1"/>
              <a:t>2</a:t>
            </a:fld>
            <a:endParaRPr lang="en-US" sz="1200" dirty="0">
              <a:solidFill>
                <a:srgbClr val="000000"/>
              </a:solidFill>
              <a:latin typeface="+mj-lt"/>
              <a:cs typeface="Garamond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Silver Spring Networks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409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sz="2400" b="1" dirty="0" smtClean="0">
                <a:latin typeface="Garamond" charset="0"/>
                <a:ea typeface="ＭＳ Ｐゴシック" charset="0"/>
              </a:rPr>
              <a:t>FCC Public Notice</a:t>
            </a:r>
            <a:endParaRPr lang="en-US" sz="2400" b="1" dirty="0">
              <a:latin typeface="Garamond" charset="0"/>
              <a:ea typeface="ＭＳ Ｐゴシック" charset="0"/>
            </a:endParaRP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572000"/>
          </a:xfrm>
          <a:ln>
            <a:noFill/>
          </a:ln>
        </p:spPr>
        <p:txBody>
          <a:bodyPr/>
          <a:lstStyle/>
          <a:p>
            <a:r>
              <a:rPr lang="en-US" sz="2000" b="1" dirty="0" smtClean="0">
                <a:latin typeface="Garamond" charset="0"/>
                <a:ea typeface="ＭＳ Ｐゴシック" charset="0"/>
              </a:rPr>
              <a:t>The FCC Office of Engineering and Technology (OET) took the following actions:</a:t>
            </a:r>
            <a:endParaRPr lang="en-US" sz="1800" b="1" dirty="0">
              <a:latin typeface="Garamond" charset="0"/>
              <a:ea typeface="ＭＳ Ｐゴシック" charset="0"/>
            </a:endParaRPr>
          </a:p>
          <a:p>
            <a:pPr lvl="1"/>
            <a:r>
              <a:rPr lang="en-US" sz="2000" b="1" dirty="0">
                <a:latin typeface="Garamond" charset="0"/>
                <a:ea typeface="ＭＳ Ｐゴシック" charset="0"/>
              </a:rPr>
              <a:t>Approved TV white space database systems to provide service </a:t>
            </a:r>
            <a:r>
              <a:rPr lang="en-US" sz="2000" b="1" dirty="0" smtClean="0">
                <a:latin typeface="Garamond" charset="0"/>
                <a:ea typeface="ＭＳ Ｐゴシック" charset="0"/>
              </a:rPr>
              <a:t>to unlicensed TVWDs operating on the </a:t>
            </a:r>
            <a:r>
              <a:rPr lang="en-US" sz="2000" b="1" dirty="0">
                <a:latin typeface="Garamond" charset="0"/>
                <a:ea typeface="ＭＳ Ｐゴシック" charset="0"/>
              </a:rPr>
              <a:t>East </a:t>
            </a:r>
            <a:r>
              <a:rPr lang="en-US" sz="2000" b="1" dirty="0" smtClean="0">
                <a:latin typeface="Garamond" charset="0"/>
                <a:ea typeface="ＭＳ Ｐゴシック" charset="0"/>
              </a:rPr>
              <a:t>Coast.</a:t>
            </a:r>
          </a:p>
          <a:p>
            <a:pPr lvl="1"/>
            <a:r>
              <a:rPr lang="en-US" sz="2000" b="1" dirty="0" smtClean="0">
                <a:latin typeface="Garamond" charset="0"/>
                <a:ea typeface="ＭＳ Ｐゴシック" charset="0"/>
              </a:rPr>
              <a:t>Noted that the delay in authorizing TV white space operation was due to delays created by the roll-out of a wireless microphone registration database for venues using large numbers of unlicensed wireless microphones.</a:t>
            </a:r>
          </a:p>
          <a:p>
            <a:pPr lvl="1"/>
            <a:r>
              <a:rPr lang="en-US" sz="2000" b="1" dirty="0" smtClean="0">
                <a:latin typeface="Garamond" charset="0"/>
                <a:ea typeface="ＭＳ Ｐゴシック" charset="0"/>
              </a:rPr>
              <a:t>Noted that sufficient time had passed for venue operators to become aware of the opportunity to register unlicensed microphones.</a:t>
            </a:r>
          </a:p>
          <a:p>
            <a:pPr lvl="1"/>
            <a:r>
              <a:rPr lang="en-US" sz="2000" b="1" dirty="0" smtClean="0">
                <a:latin typeface="Garamond" charset="0"/>
                <a:ea typeface="ＭＳ Ｐゴシック" charset="0"/>
              </a:rPr>
              <a:t>Operation authorized in New </a:t>
            </a:r>
            <a:r>
              <a:rPr lang="en-US" sz="2000" b="1" dirty="0">
                <a:latin typeface="Garamond" charset="0"/>
                <a:ea typeface="ＭＳ Ｐゴシック" charset="0"/>
              </a:rPr>
              <a:t>York, New Jersey, Pennsylvania, Delaware, Maryland, Washington DC, Virginia, and North </a:t>
            </a:r>
            <a:r>
              <a:rPr lang="en-US" sz="2000" b="1" dirty="0" smtClean="0">
                <a:latin typeface="Garamond" charset="0"/>
                <a:ea typeface="ＭＳ Ｐゴシック" charset="0"/>
              </a:rPr>
              <a:t>Carolina.</a:t>
            </a:r>
            <a:endParaRPr lang="en-US" sz="2800" b="1" dirty="0"/>
          </a:p>
          <a:p>
            <a:pPr lvl="1"/>
            <a:endParaRPr lang="en-US" sz="2000" dirty="0" smtClean="0">
              <a:latin typeface="Garamond" charset="0"/>
              <a:ea typeface="ＭＳ Ｐゴシック" charset="0"/>
            </a:endParaRPr>
          </a:p>
          <a:p>
            <a:pPr lvl="1"/>
            <a:endParaRPr lang="en-US" sz="2000" dirty="0">
              <a:latin typeface="Garamond" charset="0"/>
              <a:ea typeface="ＭＳ Ｐゴシック" charset="0"/>
            </a:endParaRPr>
          </a:p>
        </p:txBody>
      </p:sp>
      <p:sp>
        <p:nvSpPr>
          <p:cNvPr id="16387" name="Date Placeholder 3"/>
          <p:cNvSpPr>
            <a:spLocks noGrp="1"/>
          </p:cNvSpPr>
          <p:nvPr>
            <p:ph type="dt" sz="quarter" idx="10"/>
          </p:nvPr>
        </p:nvSpPr>
        <p:spPr bwMode="auto">
          <a:xfrm>
            <a:off x="685800" y="316726"/>
            <a:ext cx="1600200" cy="27699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 smtClean="0">
                <a:latin typeface="Garamond" charset="0"/>
                <a:cs typeface="Garamond" charset="0"/>
              </a:rPr>
              <a:t>January 2013</a:t>
            </a:r>
            <a:endParaRPr lang="en-US" sz="1800" dirty="0">
              <a:latin typeface="Garamond" charset="0"/>
              <a:cs typeface="Garamond" charset="0"/>
            </a:endParaRPr>
          </a:p>
        </p:txBody>
      </p:sp>
      <p:sp>
        <p:nvSpPr>
          <p:cNvPr id="16389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4570040" y="6477000"/>
            <a:ext cx="76944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E844ABA-D873-AF42-8F6B-3BEA95860886}" type="slidenum">
              <a:rPr lang="en-US" sz="1200">
                <a:solidFill>
                  <a:srgbClr val="000000"/>
                </a:solidFill>
                <a:latin typeface="+mj-lt"/>
                <a:cs typeface="Garamond" charset="0"/>
              </a:rPr>
              <a:pPr eaLnBrk="1" hangingPunct="1"/>
              <a:t>3</a:t>
            </a:fld>
            <a:endParaRPr lang="en-US" sz="1200" dirty="0">
              <a:solidFill>
                <a:srgbClr val="000000"/>
              </a:solidFill>
              <a:latin typeface="+mj-lt"/>
              <a:cs typeface="Garamond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Silver Spring Networks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691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sz="2400" b="1" dirty="0" smtClean="0">
                <a:latin typeface="Garamond" charset="0"/>
                <a:ea typeface="ＭＳ Ｐゴシック" charset="0"/>
              </a:rPr>
              <a:t>Implications of Database Authorization</a:t>
            </a:r>
            <a:endParaRPr lang="en-US" sz="2400" b="1" dirty="0">
              <a:latin typeface="Garamond" charset="0"/>
              <a:ea typeface="ＭＳ Ｐゴシック" charset="0"/>
            </a:endParaRP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572000"/>
          </a:xfrm>
          <a:ln>
            <a:noFill/>
          </a:ln>
        </p:spPr>
        <p:txBody>
          <a:bodyPr/>
          <a:lstStyle/>
          <a:p>
            <a:r>
              <a:rPr lang="en-US" sz="2000" b="1" dirty="0" smtClean="0">
                <a:latin typeface="Garamond" charset="0"/>
                <a:ea typeface="ＭＳ Ｐゴシック" charset="0"/>
              </a:rPr>
              <a:t>The authorization marks the beginning of the possibility for networks based on FCC approved TVWDs to be deployed  in the US.</a:t>
            </a:r>
          </a:p>
          <a:p>
            <a:r>
              <a:rPr lang="en-US" sz="2000" b="1" dirty="0" smtClean="0">
                <a:latin typeface="Garamond" charset="0"/>
                <a:ea typeface="ＭＳ Ｐゴシック" charset="0"/>
              </a:rPr>
              <a:t>As a result:</a:t>
            </a:r>
          </a:p>
          <a:p>
            <a:pPr lvl="1"/>
            <a:r>
              <a:rPr lang="en-US" sz="2000" b="1" dirty="0" smtClean="0">
                <a:latin typeface="Garamond" charset="0"/>
                <a:ea typeface="ＭＳ Ｐゴシック" charset="0"/>
              </a:rPr>
              <a:t>TVWDs that are certified under the present TVWS rules can be deployed where permitted by the databases.</a:t>
            </a:r>
          </a:p>
          <a:p>
            <a:pPr lvl="1"/>
            <a:r>
              <a:rPr lang="en-US" sz="2000" b="1" dirty="0" smtClean="0">
                <a:latin typeface="Garamond" charset="0"/>
                <a:ea typeface="ＭＳ Ｐゴシック" charset="0"/>
              </a:rPr>
              <a:t>Once devices are deployed in sufficient numbers, operational issues, including TVWS rules, and database operations can be modified based on experience.</a:t>
            </a:r>
          </a:p>
          <a:p>
            <a:r>
              <a:rPr lang="en-US" sz="2000" b="1" dirty="0">
                <a:latin typeface="Garamond" charset="0"/>
                <a:ea typeface="ＭＳ Ｐゴシック" charset="0"/>
              </a:rPr>
              <a:t>This is a quiet sea change from theory and argument to practical applications for unlicensed use of TVWS</a:t>
            </a:r>
            <a:r>
              <a:rPr lang="en-US" sz="2000" b="1" dirty="0" smtClean="0">
                <a:latin typeface="Garamond" charset="0"/>
                <a:ea typeface="ＭＳ Ｐゴシック" charset="0"/>
              </a:rPr>
              <a:t>.</a:t>
            </a:r>
          </a:p>
        </p:txBody>
      </p:sp>
      <p:sp>
        <p:nvSpPr>
          <p:cNvPr id="16387" name="Date Placeholder 3"/>
          <p:cNvSpPr>
            <a:spLocks noGrp="1"/>
          </p:cNvSpPr>
          <p:nvPr>
            <p:ph type="dt" sz="quarter" idx="10"/>
          </p:nvPr>
        </p:nvSpPr>
        <p:spPr bwMode="auto">
          <a:xfrm>
            <a:off x="685800" y="316726"/>
            <a:ext cx="1600200" cy="27699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 smtClean="0">
                <a:latin typeface="Garamond" charset="0"/>
                <a:cs typeface="Garamond" charset="0"/>
              </a:rPr>
              <a:t>January 2013</a:t>
            </a:r>
            <a:endParaRPr lang="en-US" sz="1800" dirty="0">
              <a:latin typeface="Garamond" charset="0"/>
              <a:cs typeface="Garamond" charset="0"/>
            </a:endParaRPr>
          </a:p>
        </p:txBody>
      </p:sp>
      <p:sp>
        <p:nvSpPr>
          <p:cNvPr id="16389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4570040" y="6477000"/>
            <a:ext cx="76944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E844ABA-D873-AF42-8F6B-3BEA95860886}" type="slidenum">
              <a:rPr lang="en-US" sz="1200">
                <a:solidFill>
                  <a:srgbClr val="000000"/>
                </a:solidFill>
                <a:latin typeface="+mj-lt"/>
                <a:cs typeface="Garamond" charset="0"/>
              </a:rPr>
              <a:pPr eaLnBrk="1" hangingPunct="1"/>
              <a:t>4</a:t>
            </a:fld>
            <a:endParaRPr lang="en-US" sz="1200" dirty="0">
              <a:solidFill>
                <a:srgbClr val="000000"/>
              </a:solidFill>
              <a:latin typeface="+mj-lt"/>
              <a:cs typeface="Garamond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Silver Spring Networks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464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sz="2400" b="1" dirty="0" err="1" smtClean="0">
                <a:latin typeface="Garamond" charset="0"/>
                <a:ea typeface="ＭＳ Ｐゴシック" charset="0"/>
              </a:rPr>
              <a:t>FierceWireless</a:t>
            </a:r>
            <a:r>
              <a:rPr lang="en-US" sz="2400" b="1" dirty="0" smtClean="0">
                <a:latin typeface="Garamond" charset="0"/>
                <a:ea typeface="ＭＳ Ｐゴシック" charset="0"/>
              </a:rPr>
              <a:t> Article</a:t>
            </a:r>
            <a:endParaRPr lang="en-US" sz="2400" b="1" dirty="0">
              <a:latin typeface="Garamond" charset="0"/>
              <a:ea typeface="ＭＳ Ｐゴシック" charset="0"/>
            </a:endParaRP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572000"/>
          </a:xfrm>
          <a:ln>
            <a:noFill/>
          </a:ln>
        </p:spPr>
        <p:txBody>
          <a:bodyPr/>
          <a:lstStyle/>
          <a:p>
            <a:r>
              <a:rPr lang="en-US" sz="2000" b="1" dirty="0">
                <a:latin typeface="Garamond" charset="0"/>
                <a:ea typeface="ＭＳ Ｐゴシック" charset="0"/>
              </a:rPr>
              <a:t>‘Republican </a:t>
            </a:r>
            <a:r>
              <a:rPr lang="en-US" sz="2000" b="1" dirty="0">
                <a:latin typeface="Garamond" charset="0"/>
                <a:ea typeface="ＭＳ Ｐゴシック" charset="0"/>
              </a:rPr>
              <a:t>lawmakers on a House committee said yesterday the FCC should not be "giving away" spectrum by allowing the radio waves between TV broadcast stations to remain open for unlicensed wireless use</a:t>
            </a:r>
            <a:r>
              <a:rPr lang="en-US" sz="2000" b="1" dirty="0">
                <a:latin typeface="Garamond" charset="0"/>
                <a:ea typeface="ＭＳ Ｐゴシック" charset="0"/>
              </a:rPr>
              <a:t>.’</a:t>
            </a:r>
          </a:p>
          <a:p>
            <a:r>
              <a:rPr lang="en-US" sz="2000" b="1" dirty="0">
                <a:latin typeface="Garamond" charset="0"/>
                <a:ea typeface="ＭＳ Ｐゴシック" charset="0"/>
              </a:rPr>
              <a:t>‘[During] a hearing </a:t>
            </a:r>
            <a:r>
              <a:rPr lang="en-US" sz="2000" b="1" dirty="0">
                <a:latin typeface="Garamond" charset="0"/>
                <a:ea typeface="ＭＳ Ｐゴシック" charset="0"/>
              </a:rPr>
              <a:t>of the House Energy and Commerce Committee's communications subcommittee…Rep. Greg Walden (R-Ore.)…said that the size of the guard bands the FCC wants to set aside for unlicensed use--6 MHz to 10 MHz chunks--are too </a:t>
            </a:r>
            <a:r>
              <a:rPr lang="en-US" sz="2000" b="1" dirty="0">
                <a:latin typeface="Garamond" charset="0"/>
                <a:ea typeface="ＭＳ Ｐゴシック" charset="0"/>
              </a:rPr>
              <a:t>large.’</a:t>
            </a:r>
          </a:p>
          <a:p>
            <a:r>
              <a:rPr lang="en-US" sz="2000" b="1" dirty="0">
                <a:latin typeface="Garamond" charset="0"/>
                <a:ea typeface="ＭＳ Ｐゴシック" charset="0"/>
              </a:rPr>
              <a:t>‘Robert McDowell, a Republican FCC commissioner, said it would be premature for the FCC to set aside new unlicensed spectrum</a:t>
            </a:r>
            <a:r>
              <a:rPr lang="en-US" sz="2000" b="1" dirty="0">
                <a:latin typeface="Garamond" charset="0"/>
                <a:ea typeface="ＭＳ Ｐゴシック" charset="0"/>
              </a:rPr>
              <a:t>.’</a:t>
            </a:r>
            <a:r>
              <a:rPr lang="en-US" sz="2000" b="1" dirty="0">
                <a:latin typeface="Garamond" charset="0"/>
                <a:ea typeface="ＭＳ Ｐゴシック" charset="0"/>
              </a:rPr>
              <a:t/>
            </a:r>
            <a:br>
              <a:rPr lang="en-US" sz="2000" b="1" dirty="0">
                <a:latin typeface="Garamond" charset="0"/>
                <a:ea typeface="ＭＳ Ｐゴシック" charset="0"/>
              </a:rPr>
            </a:br>
            <a:r>
              <a:rPr lang="en-US" sz="2000" dirty="0"/>
              <a:t/>
            </a:r>
            <a:br>
              <a:rPr lang="en-US" sz="2000" dirty="0"/>
            </a:br>
            <a:endParaRPr lang="en-US" sz="2000" dirty="0">
              <a:latin typeface="Garamond" charset="0"/>
              <a:ea typeface="ＭＳ Ｐゴシック" charset="0"/>
            </a:endParaRPr>
          </a:p>
        </p:txBody>
      </p:sp>
      <p:sp>
        <p:nvSpPr>
          <p:cNvPr id="16387" name="Date Placeholder 3"/>
          <p:cNvSpPr>
            <a:spLocks noGrp="1"/>
          </p:cNvSpPr>
          <p:nvPr>
            <p:ph type="dt" sz="quarter" idx="10"/>
          </p:nvPr>
        </p:nvSpPr>
        <p:spPr bwMode="auto">
          <a:xfrm>
            <a:off x="685800" y="316726"/>
            <a:ext cx="1600200" cy="27699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 smtClean="0">
                <a:latin typeface="Garamond" charset="0"/>
                <a:cs typeface="Garamond" charset="0"/>
              </a:rPr>
              <a:t>January 2013</a:t>
            </a:r>
            <a:endParaRPr lang="en-US" sz="1800" dirty="0">
              <a:latin typeface="Garamond" charset="0"/>
              <a:cs typeface="Garamond" charset="0"/>
            </a:endParaRPr>
          </a:p>
        </p:txBody>
      </p:sp>
      <p:sp>
        <p:nvSpPr>
          <p:cNvPr id="16389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4570040" y="6477000"/>
            <a:ext cx="76944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E844ABA-D873-AF42-8F6B-3BEA95860886}" type="slidenum">
              <a:rPr lang="en-US" sz="1200">
                <a:solidFill>
                  <a:srgbClr val="000000"/>
                </a:solidFill>
                <a:latin typeface="+mj-lt"/>
                <a:cs typeface="Garamond" charset="0"/>
              </a:rPr>
              <a:pPr eaLnBrk="1" hangingPunct="1"/>
              <a:t>5</a:t>
            </a:fld>
            <a:endParaRPr lang="en-US" sz="1200" dirty="0">
              <a:solidFill>
                <a:srgbClr val="000000"/>
              </a:solidFill>
              <a:latin typeface="+mj-lt"/>
              <a:cs typeface="Garamond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Silver Spring Networks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098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sz="2400" b="1" dirty="0" smtClean="0">
                <a:latin typeface="Garamond" charset="0"/>
                <a:ea typeface="ＭＳ Ｐゴシック" charset="0"/>
              </a:rPr>
              <a:t>Implications of the debate</a:t>
            </a:r>
            <a:endParaRPr lang="en-US" sz="2400" b="1" dirty="0">
              <a:latin typeface="Garamond" charset="0"/>
              <a:ea typeface="ＭＳ Ｐゴシック" charset="0"/>
            </a:endParaRP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572000"/>
          </a:xfrm>
          <a:ln>
            <a:noFill/>
          </a:ln>
        </p:spPr>
        <p:txBody>
          <a:bodyPr/>
          <a:lstStyle/>
          <a:p>
            <a:r>
              <a:rPr lang="en-US" sz="2000" b="1" dirty="0" smtClean="0">
                <a:latin typeface="Garamond" charset="0"/>
                <a:ea typeface="ＭＳ Ｐゴシック" charset="0"/>
              </a:rPr>
              <a:t>The view of some is that there is no need for additional unlicensed spectrum.</a:t>
            </a:r>
          </a:p>
          <a:p>
            <a:r>
              <a:rPr lang="en-US" sz="2000" b="1" dirty="0" smtClean="0">
                <a:latin typeface="Garamond" charset="0"/>
                <a:ea typeface="ＭＳ Ｐゴシック" charset="0"/>
              </a:rPr>
              <a:t>This debate creates an ongoing perception that, even though unlicensed spectrum is clearly effective in a variety of technology markets, it is kind of a weak sister to “real technology” like mobile wireless.</a:t>
            </a:r>
          </a:p>
          <a:p>
            <a:pPr marL="0" indent="0">
              <a:buNone/>
            </a:pPr>
            <a:endParaRPr lang="en-US" sz="2000" b="1" dirty="0" smtClean="0">
              <a:latin typeface="Garamond" charset="0"/>
              <a:ea typeface="ＭＳ Ｐゴシック" charset="0"/>
            </a:endParaRPr>
          </a:p>
        </p:txBody>
      </p:sp>
      <p:sp>
        <p:nvSpPr>
          <p:cNvPr id="16387" name="Date Placeholder 3"/>
          <p:cNvSpPr>
            <a:spLocks noGrp="1"/>
          </p:cNvSpPr>
          <p:nvPr>
            <p:ph type="dt" sz="quarter" idx="10"/>
          </p:nvPr>
        </p:nvSpPr>
        <p:spPr bwMode="auto">
          <a:xfrm>
            <a:off x="685800" y="316726"/>
            <a:ext cx="1600200" cy="27699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 smtClean="0">
                <a:latin typeface="Garamond" charset="0"/>
                <a:cs typeface="Garamond" charset="0"/>
              </a:rPr>
              <a:t>January 2013</a:t>
            </a:r>
            <a:endParaRPr lang="en-US" sz="1800" dirty="0">
              <a:latin typeface="Garamond" charset="0"/>
              <a:cs typeface="Garamond" charset="0"/>
            </a:endParaRPr>
          </a:p>
        </p:txBody>
      </p:sp>
      <p:sp>
        <p:nvSpPr>
          <p:cNvPr id="16389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4570040" y="6477000"/>
            <a:ext cx="76944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E844ABA-D873-AF42-8F6B-3BEA95860886}" type="slidenum">
              <a:rPr lang="en-US" sz="1200">
                <a:solidFill>
                  <a:srgbClr val="000000"/>
                </a:solidFill>
                <a:latin typeface="+mj-lt"/>
                <a:cs typeface="Garamond" charset="0"/>
              </a:rPr>
              <a:pPr eaLnBrk="1" hangingPunct="1"/>
              <a:t>6</a:t>
            </a:fld>
            <a:endParaRPr lang="en-US" sz="1200" dirty="0">
              <a:solidFill>
                <a:srgbClr val="000000"/>
              </a:solidFill>
              <a:latin typeface="+mj-lt"/>
              <a:cs typeface="Garamond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Silver Spring Networks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589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References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TV Band Database Public Notice: </a:t>
            </a:r>
          </a:p>
          <a:p>
            <a:pPr marL="0" indent="0">
              <a:buNone/>
            </a:pPr>
            <a:r>
              <a:rPr lang="en-US" sz="2000" b="1" dirty="0" smtClean="0">
                <a:hlinkClick r:id="rId2"/>
              </a:rPr>
              <a:t>https</a:t>
            </a:r>
            <a:r>
              <a:rPr lang="en-US" sz="2000" b="1" dirty="0">
                <a:hlinkClick r:id="rId2"/>
              </a:rPr>
              <a:t>://</a:t>
            </a:r>
            <a:r>
              <a:rPr lang="en-US" sz="2000" b="1" dirty="0" smtClean="0">
                <a:hlinkClick r:id="rId2"/>
              </a:rPr>
              <a:t>mentor.ieee.org/802.18/dcn/12/18-12-0128-00-0000-fcc-authorizes-tvws-database-operation-on-east-coast.docx</a:t>
            </a:r>
            <a:endParaRPr lang="en-US" sz="2000" b="1" dirty="0" smtClean="0"/>
          </a:p>
          <a:p>
            <a:r>
              <a:rPr lang="en-US" sz="2000" dirty="0" err="1" smtClean="0"/>
              <a:t>FierceWireless</a:t>
            </a:r>
            <a:r>
              <a:rPr lang="en-US" sz="2000" dirty="0" smtClean="0"/>
              <a:t> Article</a:t>
            </a:r>
          </a:p>
          <a:p>
            <a:pPr marL="0" indent="0">
              <a:buNone/>
            </a:pPr>
            <a:r>
              <a:rPr lang="en-US" sz="2000" b="1" dirty="0">
                <a:hlinkClick r:id="rId3"/>
              </a:rPr>
              <a:t>https://mentor.ieee.org/802.18/dcn/13/18-13-0001-02-0000-gop-lawmakers-question-fcc-s-push-for-unlicensed-spectrum.pdf</a:t>
            </a:r>
            <a:endParaRPr lang="en-US" sz="20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Silver Spring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85F7822-D151-2148-B4DA-EB7F595E4EE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301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EEE-P802_15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IEEE-P802_15.pot</Template>
  <TotalTime>215</TotalTime>
  <Words>652</Words>
  <Application>Microsoft Office PowerPoint</Application>
  <PresentationFormat>On-screen Show (4:3)</PresentationFormat>
  <Paragraphs>87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IEEE-P802_15</vt:lpstr>
      <vt:lpstr>PowerPoint Presentation</vt:lpstr>
      <vt:lpstr>Overview</vt:lpstr>
      <vt:lpstr>FCC Public Notice</vt:lpstr>
      <vt:lpstr>Implications of Database Authorization</vt:lpstr>
      <vt:lpstr>FierceWireless Article</vt:lpstr>
      <vt:lpstr>Implications of the debate</vt:lpstr>
      <vt:lpstr>References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FCC Spectrum Regulatory Update</dc:title>
  <dc:subject>IEEE 802.15 &lt;subject&gt;</dc:subject>
  <dc:creator>John H Notor</dc:creator>
  <dc:description>&lt;doc#&gt;</dc:description>
  <cp:lastModifiedBy>John Notor</cp:lastModifiedBy>
  <cp:revision>67</cp:revision>
  <cp:lastPrinted>1998-02-10T13:28:06Z</cp:lastPrinted>
  <dcterms:created xsi:type="dcterms:W3CDTF">2011-05-12T19:07:38Z</dcterms:created>
  <dcterms:modified xsi:type="dcterms:W3CDTF">2013-01-14T05:46:18Z</dcterms:modified>
</cp:coreProperties>
</file>