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5" r:id="rId2"/>
    <p:sldId id="256" r:id="rId3"/>
    <p:sldId id="257" r:id="rId4"/>
    <p:sldId id="265" r:id="rId5"/>
    <p:sldId id="274" r:id="rId6"/>
    <p:sldId id="273" r:id="rId7"/>
    <p:sldId id="269"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566" autoAdjust="0"/>
  </p:normalViewPr>
  <p:slideViewPr>
    <p:cSldViewPr>
      <p:cViewPr varScale="1">
        <p:scale>
          <a:sx n="75" d="100"/>
          <a:sy n="75" d="100"/>
        </p:scale>
        <p:origin x="-1236" y="-84"/>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72" d="100"/>
          <a:sy n="72" d="100"/>
        </p:scale>
        <p:origin x="-228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802.11-13/0020r0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802.11-13/0020r0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 2013</a:t>
            </a:r>
            <a:endParaRPr lang="en-US"/>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802.11-13/0020r0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 2013</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802.11-13/0020r0</a:t>
            </a:r>
          </a:p>
        </p:txBody>
      </p:sp>
      <p:sp>
        <p:nvSpPr>
          <p:cNvPr id="11267"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 2013</a:t>
            </a: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6</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Jan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t>Jan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a:t>Jon Rosdahl, CSR</a:t>
            </a:r>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 Ben Rolfe (BCA), Jon </a:t>
            </a:r>
            <a:r>
              <a:rPr lang="en-GB" dirty="0" err="1" smtClean="0"/>
              <a:t>Rosdahl</a:t>
            </a:r>
            <a:r>
              <a:rPr lang="en-GB" dirty="0" smtClean="0"/>
              <a:t>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4419600" y="357188"/>
            <a:ext cx="4081463"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rgbClr val="000000"/>
                </a:solidFill>
                <a:latin typeface="Times New Roman" pitchFamily="16" charset="0"/>
                <a:ea typeface="MS Gothic" charset="-128"/>
                <a:cs typeface="Arial Unicode MS" charset="0"/>
              </a:rPr>
              <a:t>doc.: </a:t>
            </a:r>
            <a:r>
              <a:rPr lang="en-GB" sz="1800" b="1" dirty="0" smtClean="0">
                <a:solidFill>
                  <a:srgbClr val="000000"/>
                </a:solidFill>
                <a:latin typeface="Times New Roman" pitchFamily="16" charset="0"/>
                <a:ea typeface="MS Gothic" charset="-128"/>
                <a:cs typeface="Arial Unicode MS" charset="0"/>
              </a:rPr>
              <a:t>IEEE-P802.15.13.0024-00-0000</a:t>
            </a:r>
            <a:endParaRPr lang="en-GB" sz="1800" b="1" dirty="0" smtClean="0">
              <a:solidFill>
                <a:srgbClr val="000000"/>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Jan 2013</a:t>
            </a:r>
            <a:endParaRPr lang="en-GB" dirty="0"/>
          </a:p>
        </p:txBody>
      </p:sp>
      <p:sp>
        <p:nvSpPr>
          <p:cNvPr id="5" name="Footer Placeholder 4"/>
          <p:cNvSpPr>
            <a:spLocks noGrp="1"/>
          </p:cNvSpPr>
          <p:nvPr>
            <p:ph type="ftr" idx="11"/>
          </p:nvPr>
        </p:nvSpPr>
        <p:spPr/>
        <p:txBody>
          <a:bodyPr/>
          <a:lstStyle/>
          <a:p>
            <a:pPr>
              <a:defRPr/>
            </a:pPr>
            <a:r>
              <a:rPr lang="en-GB" dirty="0" smtClean="0"/>
              <a:t>Ben Rolfe (BCA), Jon </a:t>
            </a:r>
            <a:r>
              <a:rPr lang="en-GB" dirty="0" err="1" smtClean="0"/>
              <a:t>Rosdahl</a:t>
            </a:r>
            <a:r>
              <a:rPr lang="en-GB" dirty="0" smtClean="0"/>
              <a:t> (CSR)</a:t>
            </a:r>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047536"/>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November 2012</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13 Jan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Jon </a:t>
            </a:r>
            <a:r>
              <a:rPr lang="en-US" altLang="ko-KR" sz="1600" dirty="0" err="1" smtClean="0">
                <a:solidFill>
                  <a:schemeClr val="tx1"/>
                </a:solidFill>
                <a:ea typeface="굴림" pitchFamily="50" charset="-127"/>
              </a:rPr>
              <a:t>Rosdahl</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a:t>
            </a:r>
            <a:r>
              <a:rPr lang="en-US" altLang="ko-KR" sz="1600" dirty="0" smtClean="0">
                <a:solidFill>
                  <a:schemeClr val="tx1"/>
                </a:solidFill>
                <a:ea typeface="굴림" pitchFamily="50" charset="-127"/>
              </a:rPr>
              <a:t>January interim meeting</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Jan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2013-1-12</a:t>
            </a:r>
          </a:p>
        </p:txBody>
      </p:sp>
      <p:graphicFrame>
        <p:nvGraphicFramePr>
          <p:cNvPr id="1026" name="Object 3"/>
          <p:cNvGraphicFramePr>
            <a:graphicFrameLocks noChangeAspect="1"/>
          </p:cNvGraphicFramePr>
          <p:nvPr/>
        </p:nvGraphicFramePr>
        <p:xfrm>
          <a:off x="527050" y="2286000"/>
          <a:ext cx="7675563" cy="2743200"/>
        </p:xfrm>
        <a:graphic>
          <a:graphicData uri="http://schemas.openxmlformats.org/presentationml/2006/ole">
            <p:oleObj spid="_x0000_s1026" name="Document" r:id="rId4" imgW="8267030" imgH="2947315"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 2013</a:t>
            </a:r>
            <a:endParaRPr lang="en-GB"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Treasurer report for Jan 2013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GB" dirty="0" smtClean="0"/>
              <a:t> P802.11-13-0020/r0</a:t>
            </a:r>
            <a:r>
              <a:rPr lang="en-GB" dirty="0" smtClean="0"/>
              <a:t>.</a:t>
            </a:r>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 2013</a:t>
            </a:r>
            <a:endParaRPr lang="en-GB"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447800"/>
            <a:ext cx="8001000" cy="4800600"/>
          </a:xfrm>
        </p:spPr>
        <p:txBody>
          <a:bodyPr lIns="92075" tIns="46038" rIns="92075" bIns="46038"/>
          <a:lstStyle/>
          <a:p>
            <a:pPr defTabSz="914400" eaLnBrk="1" hangingPunct="1">
              <a:lnSpc>
                <a:spcPct val="90000"/>
              </a:lnSpc>
              <a:tabLst>
                <a:tab pos="7372350" algn="r"/>
              </a:tabLst>
            </a:pPr>
            <a:r>
              <a:rPr lang="en-US" dirty="0" smtClean="0"/>
              <a:t>July 1, 2012 – $433,424.66 </a:t>
            </a:r>
          </a:p>
          <a:p>
            <a:pPr lvl="1" defTabSz="914400" eaLnBrk="1" hangingPunct="1">
              <a:lnSpc>
                <a:spcPct val="90000"/>
              </a:lnSpc>
              <a:tabLst>
                <a:tab pos="7372350" algn="r"/>
              </a:tabLst>
            </a:pPr>
            <a:r>
              <a:rPr lang="en-US" sz="1600" dirty="0" smtClean="0"/>
              <a:t>IEEE account: $391,948.68 + $462.69 = $392,411.37</a:t>
            </a:r>
          </a:p>
          <a:p>
            <a:pPr lvl="1" defTabSz="914400" eaLnBrk="1" hangingPunct="1">
              <a:lnSpc>
                <a:spcPct val="90000"/>
              </a:lnSpc>
              <a:tabLst>
                <a:tab pos="7372350" algn="r"/>
              </a:tabLst>
            </a:pPr>
            <a:r>
              <a:rPr lang="en-US" sz="1600" dirty="0" smtClean="0"/>
              <a:t>Face-to-Face: $194,868.70+$45,300-$30,209.32+$2,400.09-$171,346.18 = $41,013.29</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Sept 1, 2012 – $562,733.66</a:t>
            </a:r>
          </a:p>
          <a:p>
            <a:pPr lvl="1" defTabSz="914400" eaLnBrk="1" hangingPunct="1">
              <a:lnSpc>
                <a:spcPct val="90000"/>
              </a:lnSpc>
              <a:tabLst>
                <a:tab pos="7372350" algn="r"/>
              </a:tabLst>
            </a:pPr>
            <a:r>
              <a:rPr lang="en-US" sz="1600" dirty="0" smtClean="0"/>
              <a:t>IEEE account: $392,411.37 + $266.67 = $ 392,678.04</a:t>
            </a:r>
          </a:p>
          <a:p>
            <a:pPr lvl="1" defTabSz="914400" eaLnBrk="1" hangingPunct="1">
              <a:lnSpc>
                <a:spcPct val="90000"/>
              </a:lnSpc>
              <a:tabLst>
                <a:tab pos="7372350" algn="r"/>
              </a:tabLst>
            </a:pPr>
            <a:r>
              <a:rPr lang="en-US" sz="1600" dirty="0" smtClean="0"/>
              <a:t>Face-to-Face: $41,013.29+$52,500-$7,816.99 +$106,650 -$22,290 =  $170,055.62</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Oct 31, 2012 – $457,267.69</a:t>
            </a:r>
          </a:p>
          <a:p>
            <a:pPr lvl="1" defTabSz="914400" eaLnBrk="1" hangingPunct="1">
              <a:lnSpc>
                <a:spcPct val="90000"/>
              </a:lnSpc>
              <a:tabLst>
                <a:tab pos="7372350" algn="r"/>
              </a:tabLst>
            </a:pPr>
            <a:r>
              <a:rPr lang="en-US" sz="1600" dirty="0" smtClean="0"/>
              <a:t>IEEE account: $392,678.04 + $87.14= $ 392,765.18</a:t>
            </a:r>
          </a:p>
          <a:p>
            <a:pPr lvl="1" defTabSz="914400" eaLnBrk="1" hangingPunct="1">
              <a:lnSpc>
                <a:spcPct val="90000"/>
              </a:lnSpc>
              <a:tabLst>
                <a:tab pos="7372350" algn="r"/>
              </a:tabLst>
            </a:pPr>
            <a:r>
              <a:rPr lang="en-US" sz="1600" dirty="0" smtClean="0"/>
              <a:t>Face-to-Face: $170,055.62 +$53,700 -$7,677.01 +$5,300 -$158,876.10 =  $64,502.51</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Dec 31, 2012 – $599,205.26</a:t>
            </a:r>
          </a:p>
          <a:p>
            <a:pPr lvl="1" defTabSz="914400" eaLnBrk="1" hangingPunct="1">
              <a:lnSpc>
                <a:spcPct val="90000"/>
              </a:lnSpc>
              <a:tabLst>
                <a:tab pos="7372350" algn="r"/>
              </a:tabLst>
            </a:pPr>
            <a:r>
              <a:rPr lang="en-US" sz="1600" dirty="0" smtClean="0"/>
              <a:t>IEEE account: $392,765.18 + 123.43 - $7465.06 + 108.61 = $385,532.16</a:t>
            </a:r>
          </a:p>
          <a:p>
            <a:pPr lvl="1" defTabSz="914400" eaLnBrk="1" hangingPunct="1">
              <a:lnSpc>
                <a:spcPct val="90000"/>
              </a:lnSpc>
              <a:tabLst>
                <a:tab pos="7372350" algn="r"/>
              </a:tabLst>
            </a:pPr>
            <a:r>
              <a:rPr lang="en-US" sz="1600" dirty="0" smtClean="0"/>
              <a:t>Face-to-Face:  $64,502.51 +90,000- $14,285.23 +105,750.00 – 32,294.18  = $213,673.10</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endParaRPr lang="en-US" dirty="0" smtClean="0"/>
          </a:p>
          <a:p>
            <a:pPr lvl="1" defTabSz="914400" eaLnBrk="1" hangingPunct="1">
              <a:lnSpc>
                <a:spcPct val="90000"/>
              </a:lnSpc>
              <a:tabLst>
                <a:tab pos="7372350" algn="r"/>
              </a:tabLst>
            </a:pPr>
            <a:endParaRPr lang="en-US" sz="1600" dirty="0" smtClean="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smtClean="0"/>
              <a:t>Indian Wells– Sept 2012</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$207,900	</a:t>
            </a:r>
            <a:r>
              <a:rPr lang="en-US" sz="1600" b="1" dirty="0" smtClean="0">
                <a:solidFill>
                  <a:schemeClr val="tx1"/>
                </a:solidFill>
                <a:ea typeface="MS PGothic" pitchFamily="34" charset="-128"/>
              </a:rPr>
              <a:t>203,550	$213,900</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903.00</a:t>
            </a:r>
            <a:r>
              <a:rPr lang="en-US" sz="1400" dirty="0">
                <a:solidFill>
                  <a:schemeClr val="tx1"/>
                </a:solidFill>
                <a:ea typeface="MS PGothic" pitchFamily="34" charset="-128"/>
              </a:rPr>
              <a:t>	</a:t>
            </a:r>
            <a:r>
              <a:rPr lang="en-US" sz="1400" dirty="0" smtClean="0">
                <a:solidFill>
                  <a:schemeClr val="tx1"/>
                </a:solidFill>
                <a:ea typeface="MS PGothic" pitchFamily="34" charset="-128"/>
              </a:rPr>
              <a:t>$3,106</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325	  309</a:t>
            </a:r>
            <a:r>
              <a:rPr lang="en-US" sz="1400" dirty="0">
                <a:solidFill>
                  <a:schemeClr val="tx1"/>
                </a:solidFill>
                <a:ea typeface="MS PGothic" pitchFamily="34" charset="-128"/>
              </a:rPr>
              <a:t>	</a:t>
            </a:r>
            <a:r>
              <a:rPr lang="en-US" sz="1400" dirty="0" smtClean="0">
                <a:solidFill>
                  <a:schemeClr val="tx1"/>
                </a:solidFill>
                <a:ea typeface="MS PGothic" pitchFamily="34" charset="-128"/>
              </a:rPr>
              <a:t>314</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215,565	$202,733	$201,526</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$15,600	</a:t>
            </a:r>
            <a:r>
              <a:rPr lang="en-US" sz="1400" dirty="0" smtClean="0">
                <a:solidFill>
                  <a:schemeClr val="tx1"/>
                </a:solidFill>
                <a:ea typeface="MS PGothic" pitchFamily="34" charset="-128"/>
              </a:rPr>
              <a:t>$12,400	 $12,584.04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$11,995	</a:t>
            </a:r>
            <a:r>
              <a:rPr lang="en-US" sz="1400" dirty="0" smtClean="0">
                <a:solidFill>
                  <a:schemeClr val="tx1"/>
                </a:solidFill>
                <a:ea typeface="MS PGothic" pitchFamily="34" charset="-128"/>
              </a:rPr>
              <a:t>$11,508	 $12,043.66</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39,525	$39,025	$38,940.48</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$82,750	$82,750	 $82,006.46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t>
            </a:r>
            <a:r>
              <a:rPr lang="en-US" sz="1400" dirty="0">
                <a:solidFill>
                  <a:schemeClr val="tx1"/>
                </a:solidFill>
                <a:ea typeface="MS PGothic" pitchFamily="34" charset="-128"/>
              </a:rPr>
              <a:t>Services	$</a:t>
            </a:r>
            <a:r>
              <a:rPr lang="en-US" sz="1400" dirty="0" smtClean="0">
                <a:solidFill>
                  <a:schemeClr val="tx1"/>
                </a:solidFill>
                <a:ea typeface="MS PGothic" pitchFamily="34" charset="-128"/>
              </a:rPr>
              <a:t>42,000	$37,700	 $36,817.60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14,095	$13,500	 $13,834.45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   4,750	 $4,299.78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1,350	$   1,100	$1000.00</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a:solidFill>
                  <a:srgbClr val="FF0000"/>
                </a:solidFill>
                <a:ea typeface="MS PGothic" pitchFamily="34" charset="-128"/>
              </a:rPr>
              <a:t>$(7,665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$1,721	 $15,480</a:t>
            </a:r>
            <a:endParaRPr lang="en-US" sz="1600" b="1" dirty="0">
              <a:solidFill>
                <a:schemeClr val="tx1"/>
              </a:solidFill>
              <a:ea typeface="MS PGothic" pitchFamily="34" charset="-128"/>
            </a:endParaRPr>
          </a:p>
        </p:txBody>
      </p:sp>
      <p:sp>
        <p:nvSpPr>
          <p:cNvPr id="7176" name="Text Box 8"/>
          <p:cNvSpPr txBox="1">
            <a:spLocks noChangeArrowheads="1"/>
          </p:cNvSpPr>
          <p:nvPr/>
        </p:nvSpPr>
        <p:spPr bwMode="auto">
          <a:xfrm>
            <a:off x="5334000" y="12192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Estimate Budget Sept 16</a:t>
            </a: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219200"/>
            <a:ext cx="1524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Budget Nov </a:t>
            </a:r>
            <a:endParaRPr lang="en-US" sz="18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June 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Vancouver, Canada – Jan 2013</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208,650               $231,000</a:t>
            </a:r>
            <a:r>
              <a:rPr lang="en-US" sz="1600" b="1" dirty="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a:t>
            </a:r>
            <a:r>
              <a:rPr lang="en-US" sz="1400" smtClean="0">
                <a:solidFill>
                  <a:schemeClr val="tx1"/>
                </a:solidFill>
                <a:ea typeface="MS PGothic" pitchFamily="34" charset="-128"/>
              </a:rPr>
              <a:t>3,500                        $  </a:t>
            </a:r>
            <a:r>
              <a:rPr lang="en-US" sz="1400" dirty="0" smtClean="0">
                <a:solidFill>
                  <a:schemeClr val="tx1"/>
                </a:solidFill>
                <a:ea typeface="MS PGothic" pitchFamily="34" charset="-128"/>
              </a:rPr>
              <a:t>3,500 (if pickup is &gt;50%)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325                              343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227,409              $229,793</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17,953</a:t>
            </a:r>
            <a:r>
              <a:rPr lang="en-US" sz="1400" dirty="0">
                <a:solidFill>
                  <a:schemeClr val="tx1"/>
                </a:solidFill>
                <a:ea typeface="MS PGothic" pitchFamily="34" charset="-128"/>
              </a:rPr>
              <a:t> </a:t>
            </a:r>
            <a:r>
              <a:rPr lang="en-US" sz="1400" dirty="0" smtClean="0">
                <a:solidFill>
                  <a:schemeClr val="tx1"/>
                </a:solidFill>
                <a:ea typeface="MS PGothic" pitchFamily="34" charset="-128"/>
              </a:rPr>
              <a:t>                    $19,531</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11,433</a:t>
            </a:r>
            <a:r>
              <a:rPr lang="en-US" sz="1400" dirty="0">
                <a:solidFill>
                  <a:schemeClr val="tx1"/>
                </a:solidFill>
                <a:ea typeface="MS PGothic" pitchFamily="34" charset="-128"/>
              </a:rPr>
              <a:t> </a:t>
            </a:r>
            <a:r>
              <a:rPr lang="en-US" sz="1400" dirty="0" smtClean="0">
                <a:solidFill>
                  <a:schemeClr val="tx1"/>
                </a:solidFill>
                <a:ea typeface="MS PGothic" pitchFamily="34" charset="-128"/>
              </a:rPr>
              <a:t>                    $12,550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39,525                     $39,025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Food &amp; Beverage	</a:t>
            </a:r>
            <a:r>
              <a:rPr lang="en-US" sz="1400" dirty="0" smtClean="0">
                <a:solidFill>
                  <a:schemeClr val="tx1"/>
                </a:solidFill>
                <a:ea typeface="MS PGothic" pitchFamily="34" charset="-128"/>
              </a:rPr>
              <a:t>$95,201                     $92,000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a:t>
            </a:r>
            <a:r>
              <a:rPr lang="en-US" sz="1400" dirty="0" smtClean="0">
                <a:solidFill>
                  <a:schemeClr val="tx1"/>
                </a:solidFill>
                <a:ea typeface="MS PGothic" pitchFamily="34" charset="-128"/>
              </a:rPr>
              <a:t>41,897                     $42,687</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12,500                     $14,850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$ 7,250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1,650                      $ 1,600</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$(15,259)   </a:t>
            </a:r>
            <a:r>
              <a:rPr lang="en-US" sz="1600" b="1" dirty="0" smtClean="0">
                <a:solidFill>
                  <a:schemeClr val="tx1"/>
                </a:solidFill>
                <a:ea typeface="MS PGothic" pitchFamily="34" charset="-128"/>
              </a:rPr>
              <a:t>          $4,707.00</a:t>
            </a:r>
            <a:endParaRPr lang="en-US" sz="1600" b="1" dirty="0">
              <a:solidFill>
                <a:schemeClr val="tx1"/>
              </a:solidFill>
              <a:ea typeface="MS PGothic" pitchFamily="34" charset="-128"/>
            </a:endParaRPr>
          </a:p>
        </p:txBody>
      </p:sp>
      <p:sp>
        <p:nvSpPr>
          <p:cNvPr id="7176" name="Text Box 8"/>
          <p:cNvSpPr txBox="1">
            <a:spLocks noChangeArrowheads="1"/>
          </p:cNvSpPr>
          <p:nvPr/>
        </p:nvSpPr>
        <p:spPr bwMode="auto">
          <a:xfrm>
            <a:off x="5334000" y="1219200"/>
            <a:ext cx="1905000" cy="369332"/>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219200"/>
            <a:ext cx="1524000" cy="369332"/>
          </a:xfrm>
          <a:prstGeom prst="rect">
            <a:avLst/>
          </a:prstGeom>
          <a:noFill/>
          <a:ln w="12700">
            <a:noFill/>
            <a:miter lim="800000"/>
            <a:headEnd type="none" w="sm" len="sm"/>
            <a:tailEnd type="none" w="sm" len="sm"/>
          </a:ln>
        </p:spPr>
        <p:txBody>
          <a:bodyPr wrap="square">
            <a:spAutoFit/>
          </a:bodyPr>
          <a:lstStyle/>
          <a:p>
            <a:pPr defTabSz="914400" eaLnBrk="0" hangingPunct="0">
              <a:spcBef>
                <a:spcPct val="50000"/>
              </a:spcBef>
            </a:pPr>
            <a:r>
              <a:rPr lang="en-US" sz="1800" b="1" dirty="0">
                <a:solidFill>
                  <a:schemeClr val="tx1"/>
                </a:solidFill>
                <a:ea typeface="MS PGothic" pitchFamily="34" charset="-128"/>
              </a:rPr>
              <a:t>   </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June 19</a:t>
            </a:r>
            <a:endParaRPr lang="en-US" sz="1800" b="1" dirty="0">
              <a:solidFill>
                <a:schemeClr val="tx1"/>
              </a:solidFill>
              <a:ea typeface="MS PGothic" pitchFamily="34" charset="-128"/>
            </a:endParaRPr>
          </a:p>
        </p:txBody>
      </p:sp>
      <p:sp>
        <p:nvSpPr>
          <p:cNvPr id="12" name="Text Box 8"/>
          <p:cNvSpPr txBox="1">
            <a:spLocks noChangeArrowheads="1"/>
          </p:cNvSpPr>
          <p:nvPr/>
        </p:nvSpPr>
        <p:spPr bwMode="auto">
          <a:xfrm>
            <a:off x="5334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07</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 2013</a:t>
            </a:r>
            <a:endParaRPr lang="en-GB"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4196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143000"/>
            <a:ext cx="4648200" cy="5029200"/>
          </a:xfrm>
        </p:spPr>
        <p:txBody>
          <a:bodyPr lIns="92075" tIns="46038" rIns="92075" bIns="46038"/>
          <a:lstStyle/>
          <a:p>
            <a:pPr marL="227013" indent="-227013" defTabSz="914400" eaLnBrk="1" hangingPunct="1">
              <a:lnSpc>
                <a:spcPct val="90000"/>
              </a:lnSpc>
              <a:tabLst>
                <a:tab pos="7372350" algn="r"/>
              </a:tabLst>
            </a:pPr>
            <a:r>
              <a:rPr lang="en-US" sz="1600" dirty="0" smtClean="0"/>
              <a:t>2009</a:t>
            </a:r>
          </a:p>
          <a:p>
            <a:pPr marL="515938" lvl="1" indent="-174625" defTabSz="914400" eaLnBrk="1" hangingPunct="1">
              <a:lnSpc>
                <a:spcPct val="90000"/>
              </a:lnSpc>
              <a:tabLst>
                <a:tab pos="7372350" algn="r"/>
              </a:tabLst>
            </a:pPr>
            <a:r>
              <a:rPr lang="en-US" sz="1400" dirty="0" smtClean="0"/>
              <a:t>355 – LA ($4,724 - $9,835)</a:t>
            </a:r>
          </a:p>
          <a:p>
            <a:pPr marL="515938" lvl="1" indent="-174625" defTabSz="914400" eaLnBrk="1" hangingPunct="1">
              <a:lnSpc>
                <a:spcPct val="90000"/>
              </a:lnSpc>
              <a:tabLst>
                <a:tab pos="7372350" algn="r"/>
              </a:tabLst>
            </a:pPr>
            <a:r>
              <a:rPr lang="en-US" sz="1400" dirty="0" smtClean="0"/>
              <a:t>344 – Montreal ($8,676 - $29,948)</a:t>
            </a:r>
          </a:p>
          <a:p>
            <a:pPr marL="515938" lvl="1" indent="-174625" defTabSz="914400" eaLnBrk="1" hangingPunct="1">
              <a:lnSpc>
                <a:spcPct val="90000"/>
              </a:lnSpc>
              <a:tabLst>
                <a:tab pos="7372350" algn="r"/>
              </a:tabLst>
            </a:pPr>
            <a:r>
              <a:rPr lang="en-US" sz="1400" dirty="0" smtClean="0"/>
              <a:t>500 – Hawaii ($16,793 - $17,330)</a:t>
            </a:r>
          </a:p>
          <a:p>
            <a:pPr marL="227013" indent="-227013" defTabSz="914400" eaLnBrk="1" hangingPunct="1">
              <a:lnSpc>
                <a:spcPct val="90000"/>
              </a:lnSpc>
              <a:tabLst>
                <a:tab pos="7372350" algn="r"/>
              </a:tabLst>
            </a:pPr>
            <a:r>
              <a:rPr lang="en-US" sz="1600" dirty="0" smtClean="0"/>
              <a:t>2010</a:t>
            </a:r>
          </a:p>
          <a:p>
            <a:pPr marL="515938" lvl="1" indent="-174625" defTabSz="914400" eaLnBrk="1" hangingPunct="1">
              <a:lnSpc>
                <a:spcPct val="90000"/>
              </a:lnSpc>
              <a:tabLst>
                <a:tab pos="7372350" algn="r"/>
              </a:tabLst>
            </a:pPr>
            <a:r>
              <a:rPr lang="en-US" sz="1400" dirty="0" smtClean="0"/>
              <a:t>428 – LA ($9,000 - $33,841)</a:t>
            </a:r>
          </a:p>
          <a:p>
            <a:pPr marL="515938" lvl="1" indent="-174625" defTabSz="914400" eaLnBrk="1" hangingPunct="1">
              <a:lnSpc>
                <a:spcPct val="90000"/>
              </a:lnSpc>
              <a:tabLst>
                <a:tab pos="7372350" algn="r"/>
              </a:tabLst>
            </a:pPr>
            <a:r>
              <a:rPr lang="en-US" sz="1400" dirty="0" smtClean="0"/>
              <a:t>426 - Beijing ($0)</a:t>
            </a:r>
          </a:p>
          <a:p>
            <a:pPr marL="515938" lvl="1" indent="-174625" defTabSz="914400" eaLnBrk="1" hangingPunct="1">
              <a:lnSpc>
                <a:spcPct val="90000"/>
              </a:lnSpc>
              <a:tabLst>
                <a:tab pos="7372350" algn="r"/>
              </a:tabLst>
            </a:pPr>
            <a:r>
              <a:rPr lang="en-US" sz="1400" dirty="0" smtClean="0"/>
              <a:t>384 – Hawaii ($1,161- $316)</a:t>
            </a:r>
          </a:p>
          <a:p>
            <a:pPr marL="227013" indent="-227013" defTabSz="914400" eaLnBrk="1" hangingPunct="1">
              <a:lnSpc>
                <a:spcPct val="90000"/>
              </a:lnSpc>
              <a:tabLst>
                <a:tab pos="7372350" algn="r"/>
              </a:tabLst>
            </a:pPr>
            <a:r>
              <a:rPr lang="en-US" sz="1600" dirty="0" smtClean="0"/>
              <a:t>2011</a:t>
            </a:r>
          </a:p>
          <a:p>
            <a:pPr marL="515938" lvl="1" indent="-174625" defTabSz="914400" eaLnBrk="1" hangingPunct="1">
              <a:lnSpc>
                <a:spcPct val="90000"/>
              </a:lnSpc>
              <a:tabLst>
                <a:tab pos="7372350" algn="r"/>
              </a:tabLst>
            </a:pPr>
            <a:r>
              <a:rPr lang="en-US" sz="1400" dirty="0" smtClean="0"/>
              <a:t>410 – LA ($13,378 - $29,080)</a:t>
            </a:r>
          </a:p>
          <a:p>
            <a:pPr marL="515938" lvl="1" indent="-174625" defTabSz="914400" eaLnBrk="1" hangingPunct="1">
              <a:lnSpc>
                <a:spcPct val="90000"/>
              </a:lnSpc>
              <a:tabLst>
                <a:tab pos="7372350" algn="r"/>
              </a:tabLst>
            </a:pPr>
            <a:r>
              <a:rPr lang="en-US" sz="1400" dirty="0" smtClean="0"/>
              <a:t>351 – Indian Wells (</a:t>
            </a:r>
            <a:r>
              <a:rPr lang="en-US" sz="1400" dirty="0" smtClean="0">
                <a:solidFill>
                  <a:srgbClr val="FF0000"/>
                </a:solidFill>
              </a:rPr>
              <a:t>$9,128 </a:t>
            </a:r>
            <a:r>
              <a:rPr lang="en-US" sz="1400" dirty="0" smtClean="0"/>
              <a:t>– $20,536)</a:t>
            </a:r>
          </a:p>
          <a:p>
            <a:pPr marL="515938" lvl="1" indent="-174625" defTabSz="914400" eaLnBrk="1" hangingPunct="1">
              <a:lnSpc>
                <a:spcPct val="90000"/>
              </a:lnSpc>
              <a:tabLst>
                <a:tab pos="7372350" algn="r"/>
              </a:tabLst>
            </a:pPr>
            <a:r>
              <a:rPr lang="en-US" sz="1400" dirty="0" smtClean="0"/>
              <a:t>313 – Okinawa (</a:t>
            </a:r>
            <a:r>
              <a:rPr lang="en-US" sz="1400" dirty="0" smtClean="0">
                <a:solidFill>
                  <a:srgbClr val="FF0000"/>
                </a:solidFill>
              </a:rPr>
              <a:t>$22,669 </a:t>
            </a:r>
            <a:r>
              <a:rPr lang="en-US" sz="14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$30,931.52 )</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b="1" dirty="0" smtClean="0">
                <a:solidFill>
                  <a:srgbClr val="FF0000"/>
                </a:solidFill>
                <a:ea typeface="MS PGothic" pitchFamily="34" charset="-128"/>
              </a:rPr>
              <a:t>$7,665 -  </a:t>
            </a:r>
            <a:r>
              <a:rPr lang="en-US" sz="1400" b="1" dirty="0" smtClean="0">
                <a:solidFill>
                  <a:schemeClr val="tx1"/>
                </a:solidFill>
                <a:ea typeface="MS PGothic" pitchFamily="34" charset="-128"/>
              </a:rPr>
              <a:t>$ 15,480)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400" dirty="0" smtClean="0">
                <a:solidFill>
                  <a:schemeClr val="tx1"/>
                </a:solidFill>
                <a:ea typeface="MS PGothic" pitchFamily="34" charset="-128"/>
              </a:rPr>
              <a:t>343 – Vancouver (</a:t>
            </a:r>
            <a:r>
              <a:rPr lang="en-US" sz="1400" dirty="0" smtClean="0"/>
              <a:t>(</a:t>
            </a:r>
            <a:r>
              <a:rPr lang="en-US" sz="1400" b="1" dirty="0" smtClean="0">
                <a:solidFill>
                  <a:srgbClr val="FF0000"/>
                </a:solidFill>
                <a:ea typeface="MS PGothic" pitchFamily="34" charset="-128"/>
              </a:rPr>
              <a:t>$15,259 -  </a:t>
            </a:r>
            <a:r>
              <a:rPr lang="en-US" sz="1400" b="1" dirty="0" smtClean="0">
                <a:solidFill>
                  <a:schemeClr val="tx1"/>
                </a:solidFill>
                <a:ea typeface="MS PGothic" pitchFamily="34" charset="-128"/>
              </a:rPr>
              <a:t>$ 4,707)</a:t>
            </a: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1829</TotalTime>
  <Words>748</Words>
  <Application>Microsoft Office PowerPoint</Application>
  <PresentationFormat>On-screen Show (4:3)</PresentationFormat>
  <Paragraphs>179</Paragraphs>
  <Slides>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Microsoft Office Word 97 - 2003 Document</vt:lpstr>
      <vt:lpstr>Slide 1</vt:lpstr>
      <vt:lpstr>Treasurer Report Jan 2013</vt:lpstr>
      <vt:lpstr>Abstract</vt:lpstr>
      <vt:lpstr>Treasury Net Worth (Unaudited)</vt:lpstr>
      <vt:lpstr>Indian Wells– Sept 2012</vt:lpstr>
      <vt:lpstr>Vancouver, Canada – Jan 2013</vt:lpstr>
      <vt:lpstr>Historical Attendance</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Jan2013</dc:title>
  <dc:creator>Jon Rosdahl</dc:creator>
  <cp:keywords>Jan 2013</cp:keywords>
  <cp:lastModifiedBy>Ben</cp:lastModifiedBy>
  <cp:revision>23</cp:revision>
  <cp:lastPrinted>1601-01-01T00:00:00Z</cp:lastPrinted>
  <dcterms:created xsi:type="dcterms:W3CDTF">2012-05-13T15:07:35Z</dcterms:created>
  <dcterms:modified xsi:type="dcterms:W3CDTF">2013-01-13T23:50:10Z</dcterms:modified>
</cp:coreProperties>
</file>