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664" r:id="rId2"/>
  </p:sldMasterIdLst>
  <p:notesMasterIdLst>
    <p:notesMasterId r:id="rId6"/>
  </p:notesMasterIdLst>
  <p:handoutMasterIdLst>
    <p:handoutMasterId r:id="rId7"/>
  </p:handoutMasterIdLst>
  <p:sldIdLst>
    <p:sldId id="458" r:id="rId3"/>
    <p:sldId id="554" r:id="rId4"/>
    <p:sldId id="555" r:id="rId5"/>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iny.chun" initials="j"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D46C2C"/>
    <a:srgbClr val="00FF00"/>
    <a:srgbClr val="FFFFCC"/>
    <a:srgbClr val="98C606"/>
    <a:srgbClr val="000000"/>
    <a:srgbClr val="FF99FF"/>
    <a:srgbClr val="E33E1D"/>
    <a:srgbClr val="D7E4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58" autoAdjust="0"/>
    <p:restoredTop sz="94660" autoAdjust="0"/>
  </p:normalViewPr>
  <p:slideViewPr>
    <p:cSldViewPr>
      <p:cViewPr>
        <p:scale>
          <a:sx n="109" d="100"/>
          <a:sy n="109" d="100"/>
        </p:scale>
        <p:origin x="-84" y="-2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1" d="100"/>
          <a:sy n="81" d="100"/>
        </p:scale>
        <p:origin x="-1710" y="-78"/>
      </p:cViewPr>
      <p:guideLst>
        <p:guide orient="horz" pos="3110"/>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a:defRPr sz="1200"/>
            </a:lvl1pPr>
          </a:lstStyle>
          <a:p>
            <a:fld id="{688937C4-1CAE-42F0-95FD-B68435FD67A1}" type="datetimeFigureOut">
              <a:rPr lang="ko-KR" altLang="en-US" smtClean="0"/>
              <a:t>2013-01-11</a:t>
            </a:fld>
            <a:endParaRPr lang="ko-KR" altLang="en-US"/>
          </a:p>
        </p:txBody>
      </p:sp>
      <p:sp>
        <p:nvSpPr>
          <p:cNvPr id="4" name="바닥글 개체 틀 3"/>
          <p:cNvSpPr>
            <a:spLocks noGrp="1"/>
          </p:cNvSpPr>
          <p:nvPr>
            <p:ph type="ftr" sz="quarter" idx="2"/>
          </p:nvPr>
        </p:nvSpPr>
        <p:spPr>
          <a:xfrm>
            <a:off x="0" y="9378950"/>
            <a:ext cx="2946400" cy="493713"/>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49688" y="9378950"/>
            <a:ext cx="2946400" cy="493713"/>
          </a:xfrm>
          <a:prstGeom prst="rect">
            <a:avLst/>
          </a:prstGeom>
        </p:spPr>
        <p:txBody>
          <a:bodyPr vert="horz" lIns="91440" tIns="45720" rIns="91440" bIns="45720" rtlCol="0" anchor="b"/>
          <a:lstStyle>
            <a:lvl1pPr algn="r">
              <a:defRPr sz="1200"/>
            </a:lvl1pPr>
          </a:lstStyle>
          <a:p>
            <a:fld id="{BBC51F2B-2034-4260-AB24-E3559E8F20B1}" type="slidenum">
              <a:rPr lang="ko-KR" altLang="en-US" smtClean="0"/>
              <a:t>‹#›</a:t>
            </a:fld>
            <a:endParaRPr lang="ko-KR" altLang="en-US"/>
          </a:p>
        </p:txBody>
      </p:sp>
    </p:spTree>
    <p:extLst>
      <p:ext uri="{BB962C8B-B14F-4D97-AF65-F5344CB8AC3E}">
        <p14:creationId xmlns:p14="http://schemas.microsoft.com/office/powerpoint/2010/main" val="35194411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1F29679F-BA6A-46AA-9605-E3ADEF6577B1}" type="datetimeFigureOut">
              <a:rPr lang="en-US" smtClean="0"/>
              <a:pPr/>
              <a:t>1/11/2013</a:t>
            </a:fld>
            <a:endParaRPr lang="en-US"/>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690269"/>
            <a:ext cx="5438140" cy="4443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a:p>
        </p:txBody>
      </p:sp>
    </p:spTree>
    <p:extLst>
      <p:ext uri="{BB962C8B-B14F-4D97-AF65-F5344CB8AC3E}">
        <p14:creationId xmlns:p14="http://schemas.microsoft.com/office/powerpoint/2010/main"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a:p>
        </p:txBody>
      </p:sp>
    </p:spTree>
    <p:extLst>
      <p:ext uri="{BB962C8B-B14F-4D97-AF65-F5344CB8AC3E}">
        <p14:creationId xmlns:p14="http://schemas.microsoft.com/office/powerpoint/2010/main" val="512018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A03FB6-36C0-4092-9C05-E6E6CDDEB8E5}" type="datetime1">
              <a:rPr lang="en-US" smtClean="0"/>
              <a:pPr/>
              <a:t>1/11/2013</a:t>
            </a:fld>
            <a:endParaRPr lang="en-US" dirty="0"/>
          </a:p>
        </p:txBody>
      </p:sp>
      <p:sp>
        <p:nvSpPr>
          <p:cNvPr id="5" name="Footer Placeholder 4"/>
          <p:cNvSpPr>
            <a:spLocks noGrp="1"/>
          </p:cNvSpPr>
          <p:nvPr>
            <p:ph type="ftr" sz="quarter" idx="11"/>
          </p:nvPr>
        </p:nvSpPr>
        <p:spPr>
          <a:xfrm>
            <a:off x="3200400" y="6324600"/>
            <a:ext cx="2895600" cy="365125"/>
          </a:xfrm>
        </p:spPr>
        <p:txBody>
          <a:bodyPr/>
          <a:lstStyle>
            <a:lvl1pPr>
              <a:defRPr/>
            </a:lvl1pPr>
          </a:lstStyle>
          <a:p>
            <a:r>
              <a:rPr lang="en-US" dirty="0" smtClean="0"/>
              <a:t>Slide #</a:t>
            </a:r>
            <a:endParaRPr lang="en-US" dirty="0"/>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828800" cy="307777"/>
          </a:xfrm>
          <a:prstGeom prst="rect">
            <a:avLst/>
          </a:prstGeom>
          <a:noFill/>
        </p:spPr>
        <p:txBody>
          <a:bodyPr wrap="square" rtlCol="0">
            <a:spAutoFit/>
          </a:bodyPr>
          <a:lstStyle/>
          <a:p>
            <a:r>
              <a:rPr lang="en-US" sz="1400" b="1" baseline="0" dirty="0" smtClean="0">
                <a:latin typeface="Times New Roman" pitchFamily="18" charset="0"/>
                <a:cs typeface="Times New Roman" pitchFamily="18" charset="0"/>
              </a:rPr>
              <a:t>January </a:t>
            </a:r>
            <a:r>
              <a:rPr lang="en-US" sz="1400" b="1" dirty="0" smtClean="0">
                <a:latin typeface="Times New Roman" pitchFamily="18" charset="0"/>
                <a:cs typeface="Times New Roman" pitchFamily="18" charset="0"/>
              </a:rPr>
              <a:t>2013</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a:t>
            </a:r>
            <a:r>
              <a:rPr lang="en-US" sz="1400" b="1" kern="1200" dirty="0" smtClean="0">
                <a:solidFill>
                  <a:schemeClr val="tx1"/>
                </a:solidFill>
                <a:latin typeface="Times New Roman" pitchFamily="18" charset="0"/>
                <a:ea typeface="+mn-ea"/>
                <a:cs typeface="Times New Roman" pitchFamily="18" charset="0"/>
              </a:rPr>
              <a:t>IEEE </a:t>
            </a:r>
            <a:r>
              <a:rPr lang="en-US" altLang="ko-KR" sz="1400" b="1" dirty="0" smtClean="0"/>
              <a:t>15-13-0020-00-0008</a:t>
            </a:r>
            <a:endParaRPr lang="en-US" sz="1400" b="1" kern="1200" dirty="0">
              <a:solidFill>
                <a:schemeClr val="tx1"/>
              </a:solidFill>
              <a:latin typeface="Times New Roman" pitchFamily="18" charset="0"/>
              <a:ea typeface="+mn-ea"/>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ETRI</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FEB950-4027-49A9-9AD9-60C89AF8B577}" type="datetime1">
              <a:rPr lang="en-US" smtClean="0"/>
              <a:pPr/>
              <a:t>1/11/2013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7DE0AC-2293-46C5-B2AD-A273A09A28AC}" type="datetime1">
              <a:rPr lang="en-US" smtClean="0"/>
              <a:pPr/>
              <a:t>1/11/2013</a:t>
            </a:fld>
            <a:endParaRPr lang="en-US"/>
          </a:p>
        </p:txBody>
      </p:sp>
      <p:sp>
        <p:nvSpPr>
          <p:cNvPr id="3" name="Footer Placeholder 2"/>
          <p:cNvSpPr>
            <a:spLocks noGrp="1"/>
          </p:cNvSpPr>
          <p:nvPr>
            <p:ph type="ftr" sz="quarter" idx="11"/>
          </p:nvPr>
        </p:nvSpPr>
        <p:spPr/>
        <p:txBody>
          <a:bodyPr/>
          <a:lstStyle/>
          <a:p>
            <a:r>
              <a:rPr lang="en-US" smtClean="0"/>
              <a:t>Slide 1</a:t>
            </a:r>
            <a:endParaRPr lang="en-US"/>
          </a:p>
        </p:txBody>
      </p:sp>
      <p:sp>
        <p:nvSpPr>
          <p:cNvPr id="4" name="Slide Number Placeholder 3"/>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0809FD-2FB9-4990-A5F7-1DB6B7084FB0}" type="datetime1">
              <a:rPr lang="en-US" smtClean="0"/>
              <a:pPr/>
              <a:t>1/11/2013</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64B576-651D-4059-ADD9-BAD91067A2E2}" type="datetime1">
              <a:rPr lang="en-US" smtClean="0"/>
              <a:pPr/>
              <a:t>1/11/2013</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BE0B97-6B1C-43CC-B69C-7D781D459A89}" type="datetime1">
              <a:rPr lang="en-US" smtClean="0"/>
              <a:pPr/>
              <a:t>1/11/2013</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F5A34-17FE-42B9-8397-840FF089D1E6}" type="datetime1">
              <a:rPr lang="en-US" smtClean="0"/>
              <a:pPr/>
              <a:t>1/11/2013</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FA8F46-9498-4F67-8577-AE59DD5D7184}" type="datetimeFigureOut">
              <a:rPr lang="en-US" smtClean="0"/>
              <a:pPr/>
              <a:t>1/11/2013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FA8F46-9498-4F67-8577-AE59DD5D7184}" type="datetimeFigureOut">
              <a:rPr lang="en-US" smtClean="0"/>
              <a:pPr/>
              <a:t>1/11/2013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1/11/2013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FA8F46-9498-4F67-8577-AE59DD5D7184}" type="datetimeFigureOut">
              <a:rPr lang="en-US" smtClean="0"/>
              <a:pPr/>
              <a:t>1/11/2013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FA8F46-9498-4F67-8577-AE59DD5D7184}" type="datetimeFigureOut">
              <a:rPr lang="en-US" smtClean="0"/>
              <a:pPr/>
              <a:t>1/11/2013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FA8F46-9498-4F67-8577-AE59DD5D7184}" type="datetimeFigureOut">
              <a:rPr lang="en-US" smtClean="0"/>
              <a:pPr/>
              <a:t>1/11/2013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1/11/2013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1/11/2013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1/11/2013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ko-KR"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ETRI</a:t>
            </a:r>
            <a:endParaRPr kumimoji="0" lang="en-US" altLang="ko-KR"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altLang="ko-KR" sz="1400" b="1" baseline="0" dirty="0" smtClean="0">
                <a:latin typeface="Times New Roman" pitchFamily="18" charset="0"/>
                <a:cs typeface="Times New Roman" pitchFamily="18" charset="0"/>
              </a:rPr>
              <a:t>January </a:t>
            </a:r>
            <a:r>
              <a:rPr lang="en-US" altLang="ko-KR" sz="1400" b="1" dirty="0" smtClean="0">
                <a:latin typeface="Times New Roman" pitchFamily="18" charset="0"/>
                <a:cs typeface="Times New Roman" pitchFamily="18" charset="0"/>
              </a:rPr>
              <a:t>2013</a:t>
            </a:r>
            <a:endParaRPr lang="en-US" altLang="ko-KR"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altLang="ko-KR" sz="1400" b="1" dirty="0" smtClean="0">
                <a:latin typeface="Times New Roman" pitchFamily="18" charset="0"/>
                <a:cs typeface="Times New Roman" pitchFamily="18" charset="0"/>
              </a:rPr>
              <a:t>doc.: </a:t>
            </a:r>
            <a:r>
              <a:rPr lang="en-US" altLang="ko-KR" sz="1400" b="1" kern="1200" dirty="0" smtClean="0">
                <a:solidFill>
                  <a:schemeClr val="tx1"/>
                </a:solidFill>
                <a:latin typeface="Times New Roman" pitchFamily="18" charset="0"/>
                <a:ea typeface="+mn-ea"/>
                <a:cs typeface="Times New Roman" pitchFamily="18" charset="0"/>
              </a:rPr>
              <a:t>IEEE </a:t>
            </a:r>
            <a:r>
              <a:rPr lang="en-US" altLang="ko-KR" sz="1400" b="1" kern="1200" dirty="0" smtClean="0">
                <a:solidFill>
                  <a:schemeClr val="tx1"/>
                </a:solidFill>
                <a:latin typeface="Times New Roman" pitchFamily="18" charset="0"/>
                <a:ea typeface="+mn-ea"/>
                <a:cs typeface="Times New Roman" pitchFamily="18" charset="0"/>
              </a:rPr>
              <a:t>15-13-0020-00-0008</a:t>
            </a:r>
            <a:endParaRPr lang="en-US" altLang="ko-KR" sz="1400" b="1" kern="1200" dirty="0">
              <a:solidFill>
                <a:schemeClr val="tx1"/>
              </a:solidFill>
              <a:latin typeface="Times New Roman" pitchFamily="18" charset="0"/>
              <a:ea typeface="+mn-ea"/>
              <a:cs typeface="Times New Roman" pitchFamily="18" charset="0"/>
            </a:endParaRPr>
          </a:p>
        </p:txBody>
      </p:sp>
      <p:sp>
        <p:nvSpPr>
          <p:cNvPr id="13" name="Footer Placeholder 4"/>
          <p:cNvSpPr>
            <a:spLocks noGrp="1"/>
          </p:cNvSpPr>
          <p:nvPr>
            <p:ph type="ftr" sz="quarter" idx="11"/>
          </p:nvPr>
        </p:nvSpPr>
        <p:spPr>
          <a:xfrm>
            <a:off x="3200400" y="6324600"/>
            <a:ext cx="2895600" cy="365125"/>
          </a:xfrm>
        </p:spPr>
        <p:txBody>
          <a:bodyPr/>
          <a:lstStyle>
            <a:lvl1pPr>
              <a:defRPr>
                <a:solidFill>
                  <a:schemeClr val="tx1"/>
                </a:solidFill>
              </a:defRPr>
            </a:lvl1pPr>
          </a:lstStyle>
          <a:p>
            <a:r>
              <a:rPr lang="en-US" dirty="0" smtClean="0"/>
              <a:t>Slide #</a:t>
            </a:r>
            <a:endParaRPr lang="en-US" dirty="0"/>
          </a:p>
        </p:txBody>
      </p:sp>
      <p:sp>
        <p:nvSpPr>
          <p:cNvPr id="14"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64EDD7-C113-43D1-BA3C-46D45C8A96AB}" type="datetime1">
              <a:rPr lang="en-US" smtClean="0"/>
              <a:pPr/>
              <a:t>1/11/2013</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5523EF-88F0-4DC0-858F-85C640A0E875}" type="datetime1">
              <a:rPr lang="en-US" smtClean="0"/>
              <a:pPr/>
              <a:t>1/11/2013</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208938-1CF2-4733-8029-EAEF3A191393}" type="datetime1">
              <a:rPr lang="en-US" smtClean="0"/>
              <a:pPr/>
              <a:t>1/11/2013</a:t>
            </a:fld>
            <a:endParaRPr lang="en-US"/>
          </a:p>
        </p:txBody>
      </p:sp>
      <p:sp>
        <p:nvSpPr>
          <p:cNvPr id="8" name="Footer Placeholder 7"/>
          <p:cNvSpPr>
            <a:spLocks noGrp="1"/>
          </p:cNvSpPr>
          <p:nvPr>
            <p:ph type="ftr" sz="quarter" idx="11"/>
          </p:nvPr>
        </p:nvSpPr>
        <p:spPr/>
        <p:txBody>
          <a:bodyPr/>
          <a:lstStyle/>
          <a:p>
            <a:r>
              <a:rPr lang="en-US" smtClean="0"/>
              <a:t>Slide 1</a:t>
            </a:r>
            <a:endParaRPr lang="en-US"/>
          </a:p>
        </p:txBody>
      </p:sp>
      <p:sp>
        <p:nvSpPr>
          <p:cNvPr id="9" name="Slide Number Placeholder 8"/>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FB845-3490-4031-89C6-D7D1529633E8}" type="datetime1">
              <a:rPr lang="en-US" smtClean="0"/>
              <a:pPr/>
              <a:t>1/11/2013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F476-1752-4E10-A7F6-CBA497807E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 id="2147483650"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A8F46-9498-4F67-8577-AE59DD5D7184}" type="datetimeFigureOut">
              <a:rPr lang="en-US" smtClean="0"/>
              <a:pPr/>
              <a:t>1/11/2013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870CAD-83D8-4A6D-A9AC-C91B0A61C26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5016758"/>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b="1" dirty="0" smtClean="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Proposed Text on </a:t>
            </a:r>
            <a:r>
              <a:rPr lang="en-US" altLang="ko-KR" sz="1600" dirty="0" smtClean="0">
                <a:latin typeface="Times New Roman" pitchFamily="18" charset="0"/>
                <a:cs typeface="Times New Roman" pitchFamily="18" charset="0"/>
              </a:rPr>
              <a:t>Transmit Power Control for </a:t>
            </a:r>
            <a:r>
              <a:rPr lang="en-US" altLang="ko-KR" sz="1600" dirty="0" smtClean="0">
                <a:latin typeface="Times New Roman" pitchFamily="18" charset="0"/>
                <a:cs typeface="Times New Roman" pitchFamily="18" charset="0"/>
              </a:rPr>
              <a:t>TGD</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Date Submitted</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January 10, 2013</a:t>
            </a:r>
            <a:endParaRPr lang="en-US" sz="1600" dirty="0">
              <a:latin typeface="Times New Roman" pitchFamily="18" charset="0"/>
              <a:cs typeface="Times New Roman" pitchFamily="18" charset="0"/>
            </a:endParaRPr>
          </a:p>
          <a:p>
            <a:pPr marL="985838" indent="-757238"/>
            <a:r>
              <a:rPr lang="en-US" sz="1600" b="1" dirty="0">
                <a:latin typeface="Times New Roman" pitchFamily="18" charset="0"/>
                <a:cs typeface="Times New Roman" pitchFamily="18" charset="0"/>
              </a:rPr>
              <a:t>Source</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Byung</a:t>
            </a:r>
            <a:r>
              <a:rPr lang="en-US" sz="1600" dirty="0" smtClean="0">
                <a:latin typeface="Times New Roman" pitchFamily="18" charset="0"/>
                <a:cs typeface="Times New Roman" pitchFamily="18" charset="0"/>
              </a:rPr>
              <a:t>-Jae </a:t>
            </a:r>
            <a:r>
              <a:rPr lang="en-US" sz="1600" dirty="0" err="1" smtClean="0">
                <a:latin typeface="Times New Roman" pitchFamily="18" charset="0"/>
                <a:cs typeface="Times New Roman" pitchFamily="18" charset="0"/>
              </a:rPr>
              <a:t>Kwak</a:t>
            </a:r>
            <a:r>
              <a:rPr lang="en-US" sz="1600" dirty="0" smtClean="0">
                <a:latin typeface="Times New Roman" pitchFamily="18" charset="0"/>
                <a:cs typeface="Times New Roman" pitchFamily="18" charset="0"/>
              </a:rPr>
              <a:t>, Young-</a:t>
            </a:r>
            <a:r>
              <a:rPr lang="en-US" sz="1600" dirty="0" err="1" smtClean="0">
                <a:latin typeface="Times New Roman" pitchFamily="18" charset="0"/>
                <a:cs typeface="Times New Roman" pitchFamily="18" charset="0"/>
              </a:rPr>
              <a:t>Hoon</a:t>
            </a:r>
            <a:r>
              <a:rPr lang="en-US" sz="1600" dirty="0" smtClean="0">
                <a:latin typeface="Times New Roman" pitchFamily="18" charset="0"/>
                <a:cs typeface="Times New Roman" pitchFamily="18" charset="0"/>
              </a:rPr>
              <a:t> Kim, </a:t>
            </a:r>
            <a:r>
              <a:rPr lang="en-US" sz="1600" dirty="0" err="1" smtClean="0">
                <a:latin typeface="Times New Roman" pitchFamily="18" charset="0"/>
                <a:cs typeface="Times New Roman" pitchFamily="18" charset="0"/>
              </a:rPr>
              <a:t>Soo</a:t>
            </a:r>
            <a:r>
              <a:rPr lang="en-US" sz="1600" dirty="0" smtClean="0">
                <a:latin typeface="Times New Roman" pitchFamily="18" charset="0"/>
                <a:cs typeface="Times New Roman" pitchFamily="18" charset="0"/>
              </a:rPr>
              <a:t> Chang Kim, </a:t>
            </a:r>
            <a:r>
              <a:rPr lang="en-US" sz="1600" dirty="0" err="1" smtClean="0">
                <a:latin typeface="Times New Roman" pitchFamily="18" charset="0"/>
                <a:cs typeface="Times New Roman" pitchFamily="18" charset="0"/>
              </a:rPr>
              <a:t>Seon-Ae</a:t>
            </a:r>
            <a:r>
              <a:rPr lang="en-US" sz="1600" dirty="0" smtClean="0">
                <a:latin typeface="Times New Roman" pitchFamily="18" charset="0"/>
                <a:cs typeface="Times New Roman" pitchFamily="18" charset="0"/>
              </a:rPr>
              <a:t> Kim,</a:t>
            </a:r>
          </a:p>
          <a:p>
            <a:pPr marL="985838" indent="-757238"/>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Sunggeun</a:t>
            </a:r>
            <a:r>
              <a:rPr lang="en-US" sz="1600" dirty="0" smtClean="0">
                <a:latin typeface="Times New Roman" pitchFamily="18" charset="0"/>
                <a:cs typeface="Times New Roman" pitchFamily="18" charset="0"/>
              </a:rPr>
              <a:t> Jin, </a:t>
            </a:r>
            <a:r>
              <a:rPr lang="en-US" sz="1600" dirty="0" err="1" smtClean="0">
                <a:latin typeface="Times New Roman" pitchFamily="18" charset="0"/>
                <a:cs typeface="Times New Roman" pitchFamily="18" charset="0"/>
              </a:rPr>
              <a:t>Jinkyeong</a:t>
            </a:r>
            <a:r>
              <a:rPr lang="en-US" sz="1600" dirty="0" smtClean="0">
                <a:latin typeface="Times New Roman" pitchFamily="18" charset="0"/>
                <a:cs typeface="Times New Roman" pitchFamily="18" charset="0"/>
              </a:rPr>
              <a:t> Kim</a:t>
            </a:r>
            <a:endParaRPr lang="en-US" sz="1600" dirty="0" smtClean="0">
              <a:latin typeface="Times New Roman" pitchFamily="18" charset="0"/>
              <a:cs typeface="Times New Roman" pitchFamily="18" charset="0"/>
            </a:endParaRPr>
          </a:p>
          <a:p>
            <a:pPr marL="900113" indent="-671513"/>
            <a:r>
              <a:rPr lang="en-US" sz="1600" dirty="0" smtClean="0">
                <a:latin typeface="Times New Roman" pitchFamily="18" charset="0"/>
                <a:cs typeface="Times New Roman" pitchFamily="18" charset="0"/>
              </a:rPr>
              <a:t>Company: ETRI</a:t>
            </a:r>
            <a:endParaRPr lang="en-US" sz="1600" dirty="0">
              <a:latin typeface="Times New Roman" pitchFamily="18" charset="0"/>
              <a:cs typeface="Times New Roman" pitchFamily="18" charset="0"/>
            </a:endParaRPr>
          </a:p>
          <a:p>
            <a:pPr marL="228600"/>
            <a:r>
              <a:rPr lang="en-US" sz="1600"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bjkwak</a:t>
            </a:r>
            <a:r>
              <a:rPr lang="en-US" sz="1600" dirty="0" smtClean="0">
                <a:latin typeface="Times New Roman" pitchFamily="18" charset="0"/>
                <a:cs typeface="Times New Roman" pitchFamily="18" charset="0"/>
              </a:rPr>
              <a:t>@etri.re.kr</a:t>
            </a:r>
            <a:endParaRPr lang="en-US" sz="1600" dirty="0">
              <a:latin typeface="Times New Roman" pitchFamily="18" charset="0"/>
              <a:cs typeface="Times New Roman" pitchFamily="18" charset="0"/>
            </a:endParaRPr>
          </a:p>
          <a:p>
            <a:pPr marL="228600"/>
            <a:r>
              <a:rPr lang="en-US" sz="1600" dirty="0">
                <a:latin typeface="Times New Roman" pitchFamily="18" charset="0"/>
                <a:cs typeface="Times New Roman" pitchFamily="18" charset="0"/>
              </a:rPr>
              <a:t>	</a:t>
            </a:r>
          </a:p>
          <a:p>
            <a:pPr marL="228600">
              <a:spcBef>
                <a:spcPts val="600"/>
              </a:spcBef>
              <a:spcAft>
                <a:spcPts val="600"/>
              </a:spcAft>
            </a:pPr>
            <a:r>
              <a:rPr lang="en-US" sz="1600" b="1" dirty="0">
                <a:latin typeface="Times New Roman" pitchFamily="18" charset="0"/>
                <a:cs typeface="Times New Roman" pitchFamily="18" charset="0"/>
              </a:rPr>
              <a:t>Re</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Technical Guidance for 802.15.8 Proposals </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This </a:t>
            </a:r>
            <a:r>
              <a:rPr lang="en-US" sz="1600" dirty="0" smtClean="0">
                <a:latin typeface="Times New Roman" pitchFamily="18" charset="0"/>
                <a:cs typeface="Times New Roman" pitchFamily="18" charset="0"/>
              </a:rPr>
              <a:t>document </a:t>
            </a:r>
            <a:r>
              <a:rPr lang="en-US" sz="1600" dirty="0" smtClean="0">
                <a:latin typeface="Times New Roman" pitchFamily="18" charset="0"/>
                <a:cs typeface="Times New Roman" pitchFamily="18" charset="0"/>
              </a:rPr>
              <a:t>proposes text for </a:t>
            </a:r>
            <a:r>
              <a:rPr lang="en-US" sz="1600" dirty="0" smtClean="0">
                <a:latin typeface="Times New Roman" pitchFamily="18" charset="0"/>
                <a:cs typeface="Times New Roman" pitchFamily="18" charset="0"/>
              </a:rPr>
              <a:t>Transmit Power Control for </a:t>
            </a:r>
            <a:r>
              <a:rPr lang="en-US" sz="1600" dirty="0" smtClean="0">
                <a:latin typeface="Times New Roman" pitchFamily="18" charset="0"/>
                <a:cs typeface="Times New Roman" pitchFamily="18" charset="0"/>
              </a:rPr>
              <a:t>TGD</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a:latin typeface="Times New Roman" pitchFamily="18" charset="0"/>
                <a:cs typeface="Times New Roman" pitchFamily="18" charset="0"/>
              </a:rPr>
              <a:t>Purpose</a:t>
            </a:r>
            <a:r>
              <a:rPr lang="en-US" sz="1600" b="1" dirty="0" smtClean="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Discussion &amp; Approval</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41674081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Discussion</a:t>
            </a:r>
            <a:endParaRPr lang="ko-KR" altLang="en-US" dirty="0"/>
          </a:p>
        </p:txBody>
      </p:sp>
      <p:sp>
        <p:nvSpPr>
          <p:cNvPr id="3" name="내용 개체 틀 2"/>
          <p:cNvSpPr>
            <a:spLocks noGrp="1"/>
          </p:cNvSpPr>
          <p:nvPr>
            <p:ph idx="1"/>
          </p:nvPr>
        </p:nvSpPr>
        <p:spPr>
          <a:xfrm>
            <a:off x="457200" y="1447800"/>
            <a:ext cx="8229600" cy="4525963"/>
          </a:xfrm>
        </p:spPr>
        <p:txBody>
          <a:bodyPr>
            <a:normAutofit/>
          </a:bodyPr>
          <a:lstStyle/>
          <a:p>
            <a:r>
              <a:rPr lang="en-US" altLang="ko-KR" sz="2400" dirty="0" smtClean="0"/>
              <a:t>IEEE 802.15.8 PAC is a standard for </a:t>
            </a:r>
            <a:r>
              <a:rPr lang="en-US" altLang="ko-KR" sz="2400" i="1" dirty="0" smtClean="0"/>
              <a:t>fully distributed</a:t>
            </a:r>
            <a:r>
              <a:rPr lang="en-US" altLang="ko-KR" sz="2400" dirty="0" smtClean="0"/>
              <a:t> communication networks with a distributed </a:t>
            </a:r>
            <a:r>
              <a:rPr lang="en-US" altLang="ko-KR" sz="2400" dirty="0" smtClean="0"/>
              <a:t>scheduling mechanism. The </a:t>
            </a:r>
            <a:r>
              <a:rPr lang="en-US" altLang="ko-KR" sz="2400" i="1" dirty="0" smtClean="0"/>
              <a:t>interference</a:t>
            </a:r>
            <a:r>
              <a:rPr lang="en-US" altLang="ko-KR" sz="2400" dirty="0" smtClean="0"/>
              <a:t> will be one of the major challenges.</a:t>
            </a:r>
          </a:p>
          <a:p>
            <a:r>
              <a:rPr lang="en-US" altLang="ko-KR" sz="2400" dirty="0" smtClean="0"/>
              <a:t>Different transmit power is required for different operations; </a:t>
            </a:r>
            <a:r>
              <a:rPr lang="en-US" altLang="ko-KR" sz="2400" i="1" dirty="0" smtClean="0"/>
              <a:t>Ex: device discovery, texting, gaming, etc</a:t>
            </a:r>
            <a:r>
              <a:rPr lang="en-US" altLang="ko-KR" sz="2400" dirty="0" smtClean="0"/>
              <a:t>.</a:t>
            </a:r>
          </a:p>
          <a:p>
            <a:r>
              <a:rPr lang="en-US" altLang="ko-KR" sz="2400" dirty="0" smtClean="0"/>
              <a:t>Power consumption (a.k.a. </a:t>
            </a:r>
            <a:r>
              <a:rPr lang="en-US" altLang="ko-KR" sz="2400" i="1" dirty="0" smtClean="0"/>
              <a:t>battery life</a:t>
            </a:r>
            <a:r>
              <a:rPr lang="en-US" altLang="ko-KR" sz="2400" dirty="0" smtClean="0"/>
              <a:t>) is directly related to user experience.</a:t>
            </a:r>
            <a:endParaRPr lang="en-US" altLang="ko-K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The </a:t>
            </a:r>
            <a:r>
              <a:rPr lang="en-US" altLang="ko-KR" dirty="0"/>
              <a:t>P</a:t>
            </a:r>
            <a:r>
              <a:rPr lang="en-US" altLang="ko-KR" dirty="0" smtClean="0"/>
              <a:t>roposed Text</a:t>
            </a:r>
            <a:endParaRPr lang="ko-KR" altLang="en-US" dirty="0"/>
          </a:p>
        </p:txBody>
      </p:sp>
      <p:sp>
        <p:nvSpPr>
          <p:cNvPr id="3" name="내용 개체 틀 2"/>
          <p:cNvSpPr>
            <a:spLocks noGrp="1"/>
          </p:cNvSpPr>
          <p:nvPr>
            <p:ph idx="1"/>
          </p:nvPr>
        </p:nvSpPr>
        <p:spPr>
          <a:xfrm>
            <a:off x="457200" y="1447800"/>
            <a:ext cx="8229600" cy="4525963"/>
          </a:xfrm>
        </p:spPr>
        <p:txBody>
          <a:bodyPr>
            <a:normAutofit/>
          </a:bodyPr>
          <a:lstStyle/>
          <a:p>
            <a:r>
              <a:rPr lang="en-US" altLang="ko-KR" sz="2400" dirty="0" smtClean="0"/>
              <a:t>The proposed </a:t>
            </a:r>
            <a:r>
              <a:rPr lang="en-US" altLang="ko-KR" sz="2400" dirty="0" smtClean="0"/>
              <a:t>text (</a:t>
            </a:r>
            <a:r>
              <a:rPr lang="en-US" altLang="ko-KR" sz="2400" dirty="0" smtClean="0">
                <a:solidFill>
                  <a:srgbClr val="0033CC"/>
                </a:solidFill>
              </a:rPr>
              <a:t>in blue</a:t>
            </a:r>
            <a:r>
              <a:rPr lang="en-US" altLang="ko-KR" sz="2400" dirty="0" smtClean="0"/>
              <a:t>)</a:t>
            </a:r>
            <a:endParaRPr lang="en-US" altLang="ko-KR" sz="2400" dirty="0" smtClean="0"/>
          </a:p>
        </p:txBody>
      </p:sp>
      <p:sp>
        <p:nvSpPr>
          <p:cNvPr id="5" name="TextBox 4"/>
          <p:cNvSpPr txBox="1"/>
          <p:nvPr/>
        </p:nvSpPr>
        <p:spPr>
          <a:xfrm>
            <a:off x="838200" y="1905000"/>
            <a:ext cx="7772400" cy="3785652"/>
          </a:xfrm>
          <a:prstGeom prst="rect">
            <a:avLst/>
          </a:prstGeom>
          <a:noFill/>
          <a:ln>
            <a:solidFill>
              <a:schemeClr val="tx1"/>
            </a:solidFill>
          </a:ln>
        </p:spPr>
        <p:txBody>
          <a:bodyPr wrap="square" rtlCol="0">
            <a:spAutoFit/>
          </a:bodyPr>
          <a:lstStyle/>
          <a:p>
            <a:pPr marL="984250"/>
            <a:r>
              <a:rPr lang="en-GB" altLang="ko-KR" sz="1600" b="1" i="1" dirty="0" smtClean="0">
                <a:latin typeface="Times New Roman" pitchFamily="18" charset="0"/>
                <a:cs typeface="Times New Roman" pitchFamily="18" charset="0"/>
              </a:rPr>
              <a:t>6.12 Power management</a:t>
            </a:r>
            <a:endParaRPr lang="ko-KR" altLang="ko-KR" sz="1600" b="1" i="1" dirty="0" smtClean="0">
              <a:latin typeface="Times New Roman" pitchFamily="18" charset="0"/>
              <a:cs typeface="Times New Roman" pitchFamily="18" charset="0"/>
            </a:endParaRPr>
          </a:p>
          <a:p>
            <a:endParaRPr lang="en-GB" altLang="ko-KR" sz="1600" u="sng" dirty="0" smtClean="0">
              <a:solidFill>
                <a:srgbClr val="0033CC"/>
              </a:solidFill>
              <a:latin typeface="Times New Roman" pitchFamily="18" charset="0"/>
              <a:cs typeface="Times New Roman" pitchFamily="18" charset="0"/>
            </a:endParaRPr>
          </a:p>
          <a:p>
            <a:r>
              <a:rPr lang="en-GB" altLang="ko-KR" sz="1600" dirty="0" smtClean="0">
                <a:latin typeface="Times New Roman" pitchFamily="18" charset="0"/>
                <a:cs typeface="Times New Roman" pitchFamily="18" charset="0"/>
              </a:rPr>
              <a:t>IEEE </a:t>
            </a:r>
            <a:r>
              <a:rPr lang="en-GB" altLang="ko-KR" sz="1600" dirty="0">
                <a:latin typeface="Times New Roman" pitchFamily="18" charset="0"/>
                <a:cs typeface="Times New Roman" pitchFamily="18" charset="0"/>
              </a:rPr>
              <a:t>802.15.8 shall support a power management functionality to reduce power consumption in PDs for all services</a:t>
            </a:r>
            <a:r>
              <a:rPr lang="en-US" altLang="ko-KR" sz="1600" dirty="0">
                <a:latin typeface="Times New Roman" pitchFamily="18" charset="0"/>
                <a:cs typeface="Times New Roman" pitchFamily="18" charset="0"/>
              </a:rPr>
              <a:t> as listed in the Application Matrix (DCN15-12-0350)</a:t>
            </a:r>
            <a:r>
              <a:rPr lang="en-GB" altLang="ko-KR" sz="1600" dirty="0">
                <a:latin typeface="Times New Roman" pitchFamily="18" charset="0"/>
                <a:cs typeface="Times New Roman" pitchFamily="18" charset="0"/>
              </a:rPr>
              <a:t>.</a:t>
            </a:r>
            <a:endParaRPr lang="ko-KR" altLang="ko-KR" sz="1600" dirty="0">
              <a:latin typeface="Times New Roman" pitchFamily="18" charset="0"/>
              <a:cs typeface="Times New Roman" pitchFamily="18" charset="0"/>
            </a:endParaRPr>
          </a:p>
          <a:p>
            <a:r>
              <a:rPr lang="en-GB" altLang="ko-KR" sz="1600" dirty="0" smtClean="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 </a:t>
            </a:r>
            <a:endParaRPr lang="ko-KR" altLang="ko-KR" sz="1600" dirty="0" smtClean="0">
              <a:latin typeface="Times New Roman" pitchFamily="18" charset="0"/>
              <a:cs typeface="Times New Roman" pitchFamily="18" charset="0"/>
            </a:endParaRPr>
          </a:p>
          <a:p>
            <a:pPr marL="984250"/>
            <a:r>
              <a:rPr lang="en-GB" altLang="ko-KR" sz="1600" b="1" i="1" dirty="0" smtClean="0">
                <a:solidFill>
                  <a:srgbClr val="0033CC"/>
                </a:solidFill>
                <a:latin typeface="Times New Roman" pitchFamily="18" charset="0"/>
                <a:cs typeface="Times New Roman" pitchFamily="18" charset="0"/>
              </a:rPr>
              <a:t>6.13 Transmit power control</a:t>
            </a:r>
          </a:p>
          <a:p>
            <a:endParaRPr lang="ko-KR" altLang="ko-KR" sz="1600" b="1" dirty="0" smtClean="0">
              <a:solidFill>
                <a:srgbClr val="0033CC"/>
              </a:solidFill>
              <a:latin typeface="Times New Roman" pitchFamily="18" charset="0"/>
              <a:cs typeface="Times New Roman" pitchFamily="18" charset="0"/>
            </a:endParaRPr>
          </a:p>
          <a:p>
            <a:r>
              <a:rPr lang="en-GB" altLang="ko-KR" sz="1600" u="sng" dirty="0" smtClean="0">
                <a:solidFill>
                  <a:srgbClr val="0033CC"/>
                </a:solidFill>
                <a:latin typeface="Times New Roman" pitchFamily="18" charset="0"/>
                <a:cs typeface="Times New Roman" pitchFamily="18" charset="0"/>
              </a:rPr>
              <a:t>IEEE </a:t>
            </a:r>
            <a:r>
              <a:rPr lang="en-GB" altLang="ko-KR" sz="1600" u="sng" dirty="0">
                <a:solidFill>
                  <a:srgbClr val="0033CC"/>
                </a:solidFill>
                <a:latin typeface="Times New Roman" pitchFamily="18" charset="0"/>
                <a:cs typeface="Times New Roman" pitchFamily="18" charset="0"/>
              </a:rPr>
              <a:t>802.15.8 shall support the functionality for PDs to control the transmit power based on the mode of operation, service, or application, to minimize interference and power consumption.</a:t>
            </a:r>
            <a:endParaRPr lang="ko-KR" altLang="ko-KR" sz="1600" u="sng" dirty="0">
              <a:solidFill>
                <a:srgbClr val="0033CC"/>
              </a:solidFill>
              <a:latin typeface="Times New Roman" pitchFamily="18" charset="0"/>
              <a:cs typeface="Times New Roman" pitchFamily="18" charset="0"/>
            </a:endParaRPr>
          </a:p>
          <a:p>
            <a:endParaRPr lang="ko-KR" altLang="ko-KR" sz="1600" u="sng" dirty="0">
              <a:solidFill>
                <a:srgbClr val="0033CC"/>
              </a:solidFill>
              <a:latin typeface="Times New Roman" pitchFamily="18" charset="0"/>
              <a:cs typeface="Times New Roman" pitchFamily="18" charset="0"/>
            </a:endParaRPr>
          </a:p>
          <a:p>
            <a:pPr marL="984250"/>
            <a:r>
              <a:rPr lang="en-GB" altLang="ko-KR" sz="1600" b="1" i="1" strike="sngStrike" dirty="0" smtClean="0">
                <a:solidFill>
                  <a:srgbClr val="FF0000"/>
                </a:solidFill>
                <a:latin typeface="Times New Roman" pitchFamily="18" charset="0"/>
                <a:cs typeface="Times New Roman" pitchFamily="18" charset="0"/>
              </a:rPr>
              <a:t>6.13.</a:t>
            </a:r>
            <a:r>
              <a:rPr lang="en-GB" altLang="ko-KR" sz="1600" b="1" i="1" dirty="0" smtClean="0">
                <a:solidFill>
                  <a:srgbClr val="0033CC"/>
                </a:solidFill>
                <a:latin typeface="Times New Roman" pitchFamily="18" charset="0"/>
                <a:cs typeface="Times New Roman" pitchFamily="18" charset="0"/>
              </a:rPr>
              <a:t>6.14.</a:t>
            </a:r>
            <a:r>
              <a:rPr lang="en-GB" altLang="ko-KR" sz="1600" b="1" i="1" dirty="0" smtClean="0">
                <a:latin typeface="Times New Roman" pitchFamily="18" charset="0"/>
                <a:cs typeface="Times New Roman" pitchFamily="18" charset="0"/>
              </a:rPr>
              <a:t> Security</a:t>
            </a:r>
            <a:endParaRPr lang="en-GB" altLang="ko-KR" sz="1600" b="1" i="1" dirty="0">
              <a:latin typeface="Times New Roman" pitchFamily="18" charset="0"/>
              <a:cs typeface="Times New Roman" pitchFamily="18" charset="0"/>
            </a:endParaRPr>
          </a:p>
          <a:p>
            <a:endParaRPr lang="en-US" altLang="ko-KR" sz="1600" b="1" dirty="0" smtClean="0">
              <a:latin typeface="Times New Roman" pitchFamily="18" charset="0"/>
              <a:cs typeface="Times New Roman" pitchFamily="18" charset="0"/>
            </a:endParaRPr>
          </a:p>
          <a:p>
            <a:r>
              <a:rPr lang="en-US" altLang="ko-KR" sz="1600" dirty="0">
                <a:latin typeface="Times New Roman" pitchFamily="18" charset="0"/>
                <a:cs typeface="Times New Roman" pitchFamily="18" charset="0"/>
              </a:rPr>
              <a:t>The impact of security procedures on the performance of other system procedures, such as discovery and peering procedures should be minimized</a:t>
            </a:r>
            <a:r>
              <a:rPr lang="en-US" altLang="ko-KR" sz="1600" dirty="0">
                <a:latin typeface="Times New Roman" pitchFamily="18" charset="0"/>
                <a:cs typeface="Times New Roman" pitchFamily="18" charset="0"/>
              </a:rPr>
              <a:t>.</a:t>
            </a:r>
            <a:endParaRPr lang="ko-KR" altLang="en-US" sz="1600" dirty="0">
              <a:latin typeface="Times New Roman" pitchFamily="18" charset="0"/>
              <a:cs typeface="Times New Roman" pitchFamily="18" charset="0"/>
            </a:endParaRPr>
          </a:p>
        </p:txBody>
      </p:sp>
    </p:spTree>
    <p:extLst>
      <p:ext uri="{BB962C8B-B14F-4D97-AF65-F5344CB8AC3E}">
        <p14:creationId xmlns:p14="http://schemas.microsoft.com/office/powerpoint/2010/main" val="19295262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175070</TotalTime>
  <Words>163</Words>
  <Application>Microsoft Office PowerPoint</Application>
  <PresentationFormat>화면 슬라이드 쇼(4:3)</PresentationFormat>
  <Paragraphs>32</Paragraphs>
  <Slides>3</Slides>
  <Notes>1</Notes>
  <HiddenSlides>0</HiddenSlides>
  <MMClips>0</MMClips>
  <ScaleCrop>false</ScaleCrop>
  <HeadingPairs>
    <vt:vector size="4" baseType="variant">
      <vt:variant>
        <vt:lpstr>테마</vt:lpstr>
      </vt:variant>
      <vt:variant>
        <vt:i4>2</vt:i4>
      </vt:variant>
      <vt:variant>
        <vt:lpstr>슬라이드 제목</vt:lpstr>
      </vt:variant>
      <vt:variant>
        <vt:i4>3</vt:i4>
      </vt:variant>
    </vt:vector>
  </HeadingPairs>
  <TitlesOfParts>
    <vt:vector size="5" baseType="lpstr">
      <vt:lpstr>Office Theme</vt:lpstr>
      <vt:lpstr>Custom Design</vt:lpstr>
      <vt:lpstr>PowerPoint 프레젠테이션</vt:lpstr>
      <vt:lpstr>Discussion</vt:lpstr>
      <vt:lpstr>The Proposed Text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creator>Jinyoung Chun</dc:creator>
  <cp:keywords/>
  <cp:lastModifiedBy>BJ Kwak</cp:lastModifiedBy>
  <cp:revision>2835</cp:revision>
  <dcterms:created xsi:type="dcterms:W3CDTF">2010-05-03T18:32:55Z</dcterms:created>
  <dcterms:modified xsi:type="dcterms:W3CDTF">2013-01-11T12:02:07Z</dcterms:modified>
</cp:coreProperties>
</file>