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73" r:id="rId2"/>
    <p:sldId id="274" r:id="rId3"/>
    <p:sldId id="275" r:id="rId4"/>
    <p:sldId id="276" r:id="rId5"/>
    <p:sldId id="277" r:id="rId6"/>
    <p:sldId id="278" r:id="rId7"/>
    <p:sldId id="279" r:id="rId8"/>
    <p:sldId id="281" r:id="rId9"/>
    <p:sldId id="28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4660" autoAdjust="0"/>
  </p:normalViewPr>
  <p:slideViewPr>
    <p:cSldViewPr>
      <p:cViewPr varScale="1">
        <p:scale>
          <a:sx n="91" d="100"/>
          <a:sy n="91" d="100"/>
        </p:scale>
        <p:origin x="-125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3852" y="-78"/>
      </p:cViewPr>
      <p:guideLst>
        <p:guide orient="horz" pos="2923"/>
        <p:guide pos="218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smtClean="0"/>
              <a:t>doc.: IEEE 802.15-12-0318-00</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a:t>
            </a:r>
            <a:r>
              <a:rPr lang="en-US" altLang="ko-KR" b="1" dirty="0" smtClean="0"/>
              <a:t>15-12-0679-00-0008</a:t>
            </a:r>
            <a:endParaRPr lang="en-US" altLang="zh-CN"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dirty="0" smtClean="0"/>
              <a:t>&lt;Nov 2012&gt;</a:t>
            </a:r>
            <a:endParaRPr lang="en-US" altLang="zh-CN" dirty="0"/>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611120" y="8985250"/>
            <a:ext cx="31623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smtClean="0"/>
              <a:t>&lt;J. </a:t>
            </a:r>
            <a:r>
              <a:rPr lang="en-US" altLang="zh-CN" dirty="0" err="1" smtClean="0"/>
              <a:t>Hur</a:t>
            </a:r>
            <a:r>
              <a:rPr lang="en-US" altLang="zh-CN" dirty="0" smtClean="0"/>
              <a:t> and S. Cho&gt;, &lt;Chung-</a:t>
            </a:r>
            <a:r>
              <a:rPr lang="en-US" altLang="zh-CN" dirty="0" err="1" smtClean="0"/>
              <a:t>Ang</a:t>
            </a:r>
            <a:r>
              <a:rPr lang="en-US" altLang="zh-CN" dirty="0" smtClean="0"/>
              <a:t> Univ.&gt;</a:t>
            </a:r>
            <a:endParaRPr lang="en-US" altLang="zh-CN"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1/16/2013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1/16/2013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2</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1/16/2013</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2967223"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effectLst/>
              </a:rPr>
              <a:t>15-13-0011-00-0008</a:t>
            </a:r>
            <a:endParaRPr lang="en-US" altLang="zh-CN" sz="1400" b="1" dirty="0">
              <a:solidFill>
                <a:srgbClr val="000000"/>
              </a:solidFill>
              <a:ea typeface="宋体" pitchFamily="2" charset="-122"/>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dirty="0" err="1"/>
              <a:t>Yeong</a:t>
            </a:r>
            <a:r>
              <a:rPr lang="en-US" dirty="0"/>
              <a:t> Min Jang, </a:t>
            </a:r>
            <a:r>
              <a:rPr lang="en-US" dirty="0" err="1"/>
              <a:t>Kookmin</a:t>
            </a:r>
            <a:r>
              <a:rPr lang="en-US" dirty="0"/>
              <a:t> </a:t>
            </a:r>
            <a:r>
              <a:rPr lang="en-US" dirty="0" err="1"/>
              <a:t>UniversityYeong</a:t>
            </a:r>
            <a:r>
              <a:rPr lang="en-US" dirty="0"/>
              <a:t> Min Jang, </a:t>
            </a:r>
            <a:r>
              <a:rPr lang="en-US" dirty="0" err="1"/>
              <a:t>Kookmin</a:t>
            </a:r>
            <a:r>
              <a:rPr lang="en-US" dirty="0"/>
              <a:t>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dirty="0" smtClean="0"/>
              <a:t>Jan 2013</a:t>
            </a:r>
            <a:endParaRPr lang="en-US" dirty="0"/>
          </a:p>
        </p:txBody>
      </p:sp>
    </p:spTree>
    <p:extLst>
      <p:ext uri="{BB962C8B-B14F-4D97-AF65-F5344CB8AC3E}">
        <p14:creationId xmlns:p14="http://schemas.microsoft.com/office/powerpoint/2010/main" val="132905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p14="http://schemas.microsoft.com/office/powerpoint/2010/main" val="330068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p14="http://schemas.microsoft.com/office/powerpoint/2010/main" val="2100683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p14="http://schemas.microsoft.com/office/powerpoint/2010/main" val="346569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9" name="TextBox 16"/>
          <p:cNvSpPr txBox="1">
            <a:spLocks noChangeArrowheads="1"/>
          </p:cNvSpPr>
          <p:nvPr/>
        </p:nvSpPr>
        <p:spPr bwMode="auto">
          <a:xfrm>
            <a:off x="5791200" y="301625"/>
            <a:ext cx="2967223"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effectLst/>
              </a:rPr>
              <a:t>15-13-0011-00-0008</a:t>
            </a:r>
            <a:endParaRPr lang="en-US" altLang="zh-CN" sz="1400" b="1" dirty="0">
              <a:solidFill>
                <a:srgbClr val="000000"/>
              </a:solidFill>
              <a:ea typeface="宋体" pitchFamily="2" charset="-122"/>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381456"/>
            <a:ext cx="1600200" cy="215444"/>
          </a:xfrm>
        </p:spPr>
        <p:txBody>
          <a:bodyPr/>
          <a:lstStyle>
            <a:lvl1pPr>
              <a:defRPr/>
            </a:lvl1pPr>
          </a:lstStyle>
          <a:p>
            <a:pPr>
              <a:defRPr/>
            </a:pPr>
            <a:r>
              <a:rPr lang="en-US" dirty="0" smtClean="0"/>
              <a:t>Jan 2013</a:t>
            </a:r>
            <a:endParaRPr lang="en-US" dirty="0"/>
          </a:p>
        </p:txBody>
      </p:sp>
      <p:sp>
        <p:nvSpPr>
          <p:cNvPr id="11" name="Rectangle 10"/>
          <p:cNvSpPr>
            <a:spLocks noGrp="1" noChangeArrowheads="1"/>
          </p:cNvSpPr>
          <p:nvPr>
            <p:ph type="ftr" sz="quarter" idx="11"/>
          </p:nvPr>
        </p:nvSpPr>
        <p:spPr>
          <a:xfrm>
            <a:off x="5486400" y="6475413"/>
            <a:ext cx="3124200" cy="369332"/>
          </a:xfrm>
        </p:spPr>
        <p:txBody>
          <a:bodyPr/>
          <a:lstStyle>
            <a:lvl1pPr>
              <a:defRPr/>
            </a:lvl1p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p14="http://schemas.microsoft.com/office/powerpoint/2010/main" val="264859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Yeong</a:t>
            </a:r>
            <a:r>
              <a:rPr lang="en-US" dirty="0"/>
              <a:t> Min Jang, </a:t>
            </a:r>
            <a:r>
              <a:rPr lang="en-US" dirty="0" err="1"/>
              <a:t>Kookmin</a:t>
            </a:r>
            <a:r>
              <a:rPr lang="en-US" dirty="0"/>
              <a:t>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p14="http://schemas.microsoft.com/office/powerpoint/2010/main" val="257950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p14="http://schemas.microsoft.com/office/powerpoint/2010/main" val="331106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p14="http://schemas.microsoft.com/office/powerpoint/2010/main" val="62092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p14="http://schemas.microsoft.com/office/powerpoint/2010/main" val="23807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val="12265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p14="http://schemas.microsoft.com/office/powerpoint/2010/main" val="232877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p14="http://schemas.microsoft.com/office/powerpoint/2010/main" val="429207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IEEE 802.15-xxxxx</a:t>
            </a:r>
            <a:endParaRPr lang="en-US" altLang="zh-CN" sz="1400" b="1" dirty="0">
              <a:solidFill>
                <a:srgbClr val="000000"/>
              </a:solidFill>
              <a:ea typeface="宋体" pitchFamily="2" charset="-122"/>
            </a:endParaRP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291286"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zh-CN" sz="1400" b="1" dirty="0" smtClean="0">
                <a:solidFill>
                  <a:srgbClr val="000000"/>
                </a:solidFill>
                <a:ea typeface="宋体" pitchFamily="2" charset="-122"/>
              </a:rPr>
              <a:t>doc. : IEEE 802.</a:t>
            </a:r>
            <a:r>
              <a:rPr lang="en-US" altLang="ko-KR" sz="1400" b="1" dirty="0" smtClean="0">
                <a:solidFill>
                  <a:srgbClr val="000000"/>
                </a:solidFill>
                <a:ea typeface="굴림" charset="-127"/>
              </a:rPr>
              <a:t> 15-12-0566-00-0008pac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1</a:t>
            </a:fld>
            <a:endParaRPr lang="en-US" altLang="zh-CN">
              <a:solidFill>
                <a:srgbClr val="000000"/>
              </a:solidFill>
              <a:latin typeface="+mj-lt"/>
            </a:endParaRPr>
          </a:p>
        </p:txBody>
      </p:sp>
      <p:sp>
        <p:nvSpPr>
          <p:cNvPr id="5"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6" name="Rectangle 3"/>
          <p:cNvSpPr>
            <a:spLocks noChangeArrowheads="1"/>
          </p:cNvSpPr>
          <p:nvPr/>
        </p:nvSpPr>
        <p:spPr bwMode="auto">
          <a:xfrm>
            <a:off x="77841" y="789158"/>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[Security protocol of IEEE 802.15.9 and its implication]</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[Jan</a:t>
            </a:r>
            <a:r>
              <a:rPr lang="en-US" altLang="zh-CN" sz="1600" dirty="0" smtClean="0">
                <a:ea typeface="宋体" pitchFamily="2" charset="-122"/>
              </a:rPr>
              <a:t>, 2013</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err="1" smtClean="0">
                <a:ea typeface="宋体" pitchFamily="2" charset="-122"/>
              </a:rPr>
              <a:t>Junbeom</a:t>
            </a:r>
            <a:r>
              <a:rPr lang="en-US" altLang="zh-CN" sz="1600" dirty="0" smtClean="0">
                <a:ea typeface="宋体" pitchFamily="2" charset="-122"/>
              </a:rPr>
              <a:t> </a:t>
            </a:r>
            <a:r>
              <a:rPr lang="en-US" altLang="zh-CN" sz="1600" dirty="0" err="1" smtClean="0">
                <a:ea typeface="宋体" pitchFamily="2" charset="-122"/>
              </a:rPr>
              <a:t>Hur</a:t>
            </a:r>
            <a:r>
              <a:rPr lang="en-US" altLang="zh-CN" sz="1600" dirty="0" smtClean="0">
                <a:ea typeface="宋体" pitchFamily="2" charset="-122"/>
              </a:rPr>
              <a:t>, </a:t>
            </a:r>
            <a:r>
              <a:rPr lang="en-US" altLang="zh-CN" sz="1600" dirty="0" err="1" smtClean="0">
                <a:ea typeface="宋体" pitchFamily="2" charset="-122"/>
              </a:rPr>
              <a:t>Sungrae</a:t>
            </a:r>
            <a:r>
              <a:rPr lang="en-US" altLang="zh-CN" sz="1600" dirty="0" smtClean="0">
                <a:ea typeface="宋体" pitchFamily="2" charset="-122"/>
              </a:rPr>
              <a:t> Cho</a:t>
            </a:r>
            <a:r>
              <a:rPr lang="en-US" altLang="zh-CN" sz="1600" dirty="0" smtClean="0">
                <a:solidFill>
                  <a:schemeClr val="tx2"/>
                </a:solidFill>
                <a:ea typeface="宋体" pitchFamily="2" charset="-122"/>
              </a:rPr>
              <a:t>] </a:t>
            </a:r>
          </a:p>
          <a:p>
            <a:pPr>
              <a:defRPr/>
            </a:pPr>
            <a:r>
              <a:rPr lang="en-US" altLang="zh-CN" sz="1600" dirty="0" smtClean="0">
                <a:solidFill>
                  <a:schemeClr val="tx2"/>
                </a:solidFill>
                <a:ea typeface="宋体" pitchFamily="2" charset="-122"/>
              </a:rPr>
              <a:t>Company [</a:t>
            </a:r>
            <a:r>
              <a:rPr lang="en-US" altLang="zh-CN" sz="1600" dirty="0" smtClean="0">
                <a:ea typeface="宋体" pitchFamily="2" charset="-122"/>
              </a:rPr>
              <a:t>Chung-</a:t>
            </a:r>
            <a:r>
              <a:rPr lang="en-US" altLang="zh-CN" sz="1600" dirty="0" err="1" smtClean="0">
                <a:ea typeface="宋体" pitchFamily="2" charset="-122"/>
              </a:rPr>
              <a:t>Ang</a:t>
            </a:r>
            <a:r>
              <a:rPr lang="en-US" altLang="zh-CN" sz="1600" dirty="0" smtClean="0">
                <a:ea typeface="宋体" pitchFamily="2" charset="-122"/>
              </a:rPr>
              <a:t> University, Korea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smtClean="0">
                <a:solidFill>
                  <a:schemeClr val="tx2"/>
                </a:solidFill>
                <a:ea typeface="宋体" pitchFamily="2" charset="-122"/>
              </a:rPr>
              <a:t>E-Mail:[</a:t>
            </a:r>
            <a:r>
              <a:rPr lang="en-US" altLang="zh-CN" sz="1600" dirty="0" smtClean="0">
                <a:ea typeface="宋体" pitchFamily="2" charset="-122"/>
              </a:rPr>
              <a:t>jbhur@cau.ac.kr, srcho@cau.ac.kr</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ko-KR" sz="1600" dirty="0" smtClean="0"/>
              <a:t>This is the original 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a:t>
            </a:r>
            <a:r>
              <a:rPr lang="en-US" altLang="ko-KR" sz="1600" dirty="0"/>
              <a:t>presents </a:t>
            </a:r>
            <a:r>
              <a:rPr lang="en-US" altLang="ko-KR" sz="1600" dirty="0" smtClean="0"/>
              <a:t>the key management protocol of IEEE 802.15.9 and considers its possibility to utilize it with IEEE 802.15.8</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ko-KR" sz="1600" dirty="0" smtClean="0"/>
              <a:t>To improve security protocols of IEEE 802.15.8</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2</a:t>
            </a:fld>
            <a:endParaRPr lang="en-US" altLang="zh-CN">
              <a:solidFill>
                <a:srgbClr val="000000"/>
              </a:solidFill>
              <a:latin typeface="+mj-lt"/>
            </a:endParaRPr>
          </a:p>
        </p:txBody>
      </p:sp>
      <p:sp>
        <p:nvSpPr>
          <p:cNvPr id="8" name="Rectangle 2"/>
          <p:cNvSpPr txBox="1">
            <a:spLocks noChangeArrowheads="1"/>
          </p:cNvSpPr>
          <p:nvPr/>
        </p:nvSpPr>
        <p:spPr bwMode="auto">
          <a:xfrm>
            <a:off x="72010" y="2286000"/>
            <a:ext cx="896461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defRPr/>
            </a:pPr>
            <a:r>
              <a:rPr lang="en-US" altLang="zh-CN" sz="3200" dirty="0">
                <a:solidFill>
                  <a:schemeClr val="tx2"/>
                </a:solidFill>
                <a:ea typeface="宋体" pitchFamily="2" charset="-122"/>
              </a:rPr>
              <a:t>Security </a:t>
            </a:r>
            <a:r>
              <a:rPr lang="en-US" altLang="zh-CN" sz="3200" dirty="0" smtClean="0">
                <a:solidFill>
                  <a:schemeClr val="tx2"/>
                </a:solidFill>
                <a:ea typeface="宋体" pitchFamily="2" charset="-122"/>
              </a:rPr>
              <a:t>protocol </a:t>
            </a:r>
            <a:r>
              <a:rPr lang="en-US" altLang="zh-CN" sz="3200" dirty="0">
                <a:solidFill>
                  <a:schemeClr val="tx2"/>
                </a:solidFill>
                <a:ea typeface="宋体" pitchFamily="2" charset="-122"/>
              </a:rPr>
              <a:t>of IEEE </a:t>
            </a:r>
            <a:r>
              <a:rPr lang="en-US" altLang="zh-CN" sz="3200" dirty="0" smtClean="0">
                <a:solidFill>
                  <a:schemeClr val="tx2"/>
                </a:solidFill>
                <a:ea typeface="宋体" pitchFamily="2" charset="-122"/>
              </a:rPr>
              <a:t>802.15.9 </a:t>
            </a:r>
          </a:p>
          <a:p>
            <a:pPr lvl="0" algn="ctr">
              <a:defRPr/>
            </a:pPr>
            <a:r>
              <a:rPr lang="en-US" altLang="zh-CN" sz="3200" dirty="0" smtClean="0">
                <a:solidFill>
                  <a:schemeClr val="tx2"/>
                </a:solidFill>
                <a:ea typeface="宋体" pitchFamily="2" charset="-122"/>
              </a:rPr>
              <a:t>&amp; its implication</a:t>
            </a:r>
          </a:p>
        </p:txBody>
      </p:sp>
      <p:sp>
        <p:nvSpPr>
          <p:cNvPr id="9" name="Rectangle 3"/>
          <p:cNvSpPr txBox="1">
            <a:spLocks noChangeArrowheads="1"/>
          </p:cNvSpPr>
          <p:nvPr/>
        </p:nvSpPr>
        <p:spPr bwMode="auto">
          <a:xfrm>
            <a:off x="1371600" y="3886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Junbeom</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Hur</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a:t>
            </a:r>
            <a:r>
              <a:rPr kumimoji="0" lang="en-US" altLang="zh-CN" sz="1800" b="0" i="0" u="none" strike="noStrike" kern="0" cap="none" spc="0" normalizeH="0" baseline="0" noProof="0" dirty="0" err="1" smtClean="0">
                <a:ln>
                  <a:noFill/>
                </a:ln>
                <a:solidFill>
                  <a:schemeClr val="tx1"/>
                </a:solidFill>
                <a:effectLst/>
                <a:uLnTx/>
                <a:uFillTx/>
                <a:latin typeface="+mj-ea"/>
                <a:ea typeface="+mj-ea"/>
                <a:cs typeface="+mn-cs"/>
              </a:rPr>
              <a:t>Sungrae</a:t>
            </a:r>
            <a:r>
              <a:rPr kumimoji="0" lang="en-US" altLang="zh-CN" sz="1800" b="0" i="0" u="none" strike="noStrike" kern="0" cap="none" spc="0" normalizeH="0" baseline="0" noProof="0" dirty="0" smtClean="0">
                <a:ln>
                  <a:noFill/>
                </a:ln>
                <a:solidFill>
                  <a:schemeClr val="tx1"/>
                </a:solidFill>
                <a:effectLst/>
                <a:uLnTx/>
                <a:uFillTx/>
                <a:latin typeface="+mj-ea"/>
                <a:ea typeface="+mj-ea"/>
                <a:cs typeface="+mn-cs"/>
              </a:rPr>
              <a:t> Cho</a:t>
            </a:r>
            <a:endParaRPr kumimoji="0" lang="en-US" altLang="ja-JP" sz="1800" b="0" i="0" u="none" strike="noStrike" kern="0" cap="none" spc="0" normalizeH="0" baseline="0" noProof="0" dirty="0" smtClean="0">
              <a:ln>
                <a:noFill/>
              </a:ln>
              <a:solidFill>
                <a:schemeClr val="tx1"/>
              </a:solidFill>
              <a:effectLst/>
              <a:uLnTx/>
              <a:uFillTx/>
              <a:latin typeface="+mj-ea"/>
              <a:ea typeface="+mj-ea"/>
              <a:cs typeface="+mn-cs"/>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Chung-</a:t>
            </a:r>
            <a:r>
              <a:rPr kumimoji="0" lang="en-US" altLang="ja-JP" sz="1800" b="0" i="0" u="none" strike="noStrike" kern="0" cap="none" spc="0" normalizeH="0" baseline="0" noProof="0" dirty="0" err="1" smtClean="0">
                <a:ln>
                  <a:noFill/>
                </a:ln>
                <a:solidFill>
                  <a:schemeClr val="tx1"/>
                </a:solidFill>
                <a:effectLst/>
                <a:uLnTx/>
                <a:uFillTx/>
                <a:latin typeface="+mj-ea"/>
                <a:ea typeface="+mj-ea"/>
                <a:cs typeface="+mn-cs"/>
              </a:rPr>
              <a:t>Ang</a:t>
            </a:r>
            <a:r>
              <a:rPr kumimoji="0" lang="en-US" altLang="ja-JP" sz="1800" b="0" i="0" u="none" strike="noStrike" kern="0" cap="none" spc="0" normalizeH="0" baseline="0" noProof="0" dirty="0" smtClean="0">
                <a:ln>
                  <a:noFill/>
                </a:ln>
                <a:solidFill>
                  <a:schemeClr val="tx1"/>
                </a:solidFill>
                <a:effectLst/>
                <a:uLnTx/>
                <a:uFillTx/>
                <a:latin typeface="+mj-ea"/>
                <a:ea typeface="+mj-ea"/>
                <a:cs typeface="+mn-cs"/>
              </a:rPr>
              <a:t> University</a:t>
            </a: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
        <p:nvSpPr>
          <p:cNvPr id="10"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b="1" dirty="0" smtClean="0">
                <a:ea typeface="宋体" pitchFamily="2" charset="-122"/>
              </a:rPr>
              <a:t>Contents</a:t>
            </a:r>
          </a:p>
        </p:txBody>
      </p:sp>
      <p:sp>
        <p:nvSpPr>
          <p:cNvPr id="10243" name="Content Placeholder 2"/>
          <p:cNvSpPr>
            <a:spLocks noGrp="1"/>
          </p:cNvSpPr>
          <p:nvPr>
            <p:ph idx="1"/>
          </p:nvPr>
        </p:nvSpPr>
        <p:spPr>
          <a:xfrm>
            <a:off x="688140" y="1772770"/>
            <a:ext cx="7772400" cy="4114800"/>
          </a:xfrm>
        </p:spPr>
        <p:txBody>
          <a:bodyPr/>
          <a:lstStyle/>
          <a:p>
            <a:r>
              <a:rPr lang="en-US" altLang="zh-CN" sz="2400" dirty="0" smtClean="0">
                <a:latin typeface="+mj-lt"/>
                <a:ea typeface="宋体" pitchFamily="2" charset="-122"/>
              </a:rPr>
              <a:t>IEEE 802.15.9 </a:t>
            </a:r>
            <a:r>
              <a:rPr lang="en-US" altLang="zh-CN" sz="2400" dirty="0" smtClean="0">
                <a:latin typeface="+mj-lt"/>
                <a:ea typeface="宋体" pitchFamily="2" charset="-122"/>
              </a:rPr>
              <a:t>Introduction</a:t>
            </a:r>
            <a:endParaRPr lang="en-US" altLang="zh-CN" sz="2400" dirty="0" smtClean="0">
              <a:latin typeface="+mj-lt"/>
              <a:ea typeface="宋体" pitchFamily="2" charset="-122"/>
            </a:endParaRPr>
          </a:p>
          <a:p>
            <a:r>
              <a:rPr lang="en-US" altLang="zh-CN" sz="2400" dirty="0" smtClean="0">
                <a:latin typeface="+mj-lt"/>
                <a:ea typeface="宋体" pitchFamily="2" charset="-122"/>
              </a:rPr>
              <a:t>Description of Key Management Protocol (KMP)</a:t>
            </a:r>
          </a:p>
          <a:p>
            <a:r>
              <a:rPr lang="en-US" altLang="zh-CN" sz="2400" dirty="0" smtClean="0">
                <a:latin typeface="+mj-lt"/>
                <a:ea typeface="宋体" pitchFamily="2" charset="-122"/>
              </a:rPr>
              <a:t>Implication &amp; </a:t>
            </a:r>
            <a:r>
              <a:rPr lang="en-US" altLang="zh-CN" sz="2400" dirty="0" smtClean="0">
                <a:latin typeface="+mj-lt"/>
                <a:ea typeface="宋体" pitchFamily="2" charset="-122"/>
              </a:rPr>
              <a:t>Discussion</a:t>
            </a:r>
            <a:endParaRPr lang="en-US" altLang="zh-CN" sz="2400" dirty="0" smtClean="0">
              <a:latin typeface="+mj-lt"/>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
        <p:nvSpPr>
          <p:cNvPr id="10245" name="Rectangle 6"/>
          <p:cNvSpPr>
            <a:spLocks noGrp="1" noChangeArrowheads="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latin typeface="+mj-lt"/>
              </a:rPr>
              <a:t>Slide </a:t>
            </a:r>
            <a:fld id="{FFECBD1F-D48E-41FE-BC86-439D53E13BBF}" type="slidenum">
              <a:rPr lang="en-US" altLang="zh-CN">
                <a:solidFill>
                  <a:srgbClr val="000000"/>
                </a:solidFill>
                <a:latin typeface="+mj-lt"/>
              </a:rPr>
              <a:pPr/>
              <a:t>3</a:t>
            </a:fld>
            <a:endParaRPr lang="en-US" altLang="zh-CN">
              <a:solidFill>
                <a:srgbClr val="000000"/>
              </a:solidFill>
              <a:latin typeface="+mj-lt"/>
            </a:endParaRPr>
          </a:p>
        </p:txBody>
      </p:sp>
      <p:sp>
        <p:nvSpPr>
          <p:cNvPr id="6" name="바닥글 개체 틀 4"/>
          <p:cNvSpPr>
            <a:spLocks noGrp="1"/>
          </p:cNvSpPr>
          <p:nvPr>
            <p:ph type="ftr" sz="quarter" idx="11"/>
          </p:nvPr>
        </p:nvSpPr>
        <p:spPr>
          <a:xfrm>
            <a:off x="5486400" y="6475413"/>
            <a:ext cx="3124200" cy="369332"/>
          </a:xfrm>
        </p:spPr>
        <p:txBody>
          <a:bodyPr/>
          <a:lstStyle/>
          <a:p>
            <a:pPr>
              <a:defRPr/>
            </a:pPr>
            <a:r>
              <a:rPr lang="en-US" dirty="0" err="1" smtClean="0"/>
              <a:t>Junbeom</a:t>
            </a:r>
            <a:r>
              <a:rPr lang="en-US" dirty="0" smtClean="0"/>
              <a:t> </a:t>
            </a:r>
            <a:r>
              <a:rPr lang="en-US" dirty="0" err="1" smtClean="0"/>
              <a:t>Hur</a:t>
            </a:r>
            <a:r>
              <a:rPr lang="en-US" dirty="0" smtClean="0"/>
              <a:t> and </a:t>
            </a:r>
            <a:r>
              <a:rPr lang="en-US" dirty="0" err="1" smtClean="0"/>
              <a:t>Sungrae</a:t>
            </a:r>
            <a:r>
              <a:rPr lang="en-US" dirty="0" smtClean="0"/>
              <a:t> Cho, </a:t>
            </a:r>
          </a:p>
          <a:p>
            <a:pPr>
              <a:defRPr/>
            </a:pPr>
            <a:r>
              <a:rPr lang="en-US" dirty="0" smtClean="0"/>
              <a:t>Chung-</a:t>
            </a:r>
            <a:r>
              <a:rPr lang="en-US" dirty="0" err="1" smtClean="0"/>
              <a:t>Ang</a:t>
            </a:r>
            <a:r>
              <a:rPr lang="en-US" dirty="0" smtClean="0"/>
              <a:t> University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802.15.9 Introduction</a:t>
            </a:r>
            <a:endParaRPr lang="ko-KR" altLang="en-US" dirty="0"/>
          </a:p>
        </p:txBody>
      </p:sp>
      <p:sp>
        <p:nvSpPr>
          <p:cNvPr id="3" name="내용 개체 틀 2"/>
          <p:cNvSpPr>
            <a:spLocks noGrp="1"/>
          </p:cNvSpPr>
          <p:nvPr>
            <p:ph idx="1"/>
          </p:nvPr>
        </p:nvSpPr>
        <p:spPr>
          <a:xfrm>
            <a:off x="685800" y="1772770"/>
            <a:ext cx="7772400" cy="4114800"/>
          </a:xfrm>
        </p:spPr>
        <p:txBody>
          <a:bodyPr/>
          <a:lstStyle/>
          <a:p>
            <a:r>
              <a:rPr lang="en-US" altLang="ko-KR" sz="2400" dirty="0" smtClean="0"/>
              <a:t>Defines a recommended practice for the transport of Key Management Protocol(KMP) for WPANs</a:t>
            </a:r>
          </a:p>
          <a:p>
            <a:r>
              <a:rPr lang="en-US" altLang="ko-KR" sz="2400" dirty="0" smtClean="0"/>
              <a:t>Defines a message exchange framework based on information element(IE) as a transport method for KMP datagrams and guidelines for the use of some existing KMPs with the IEEE 802.15.4 and IEEE 802.15.7</a:t>
            </a:r>
          </a:p>
          <a:p>
            <a:pPr lvl="1"/>
            <a:r>
              <a:rPr lang="en-US" altLang="ko-KR" sz="2000" dirty="0" smtClean="0"/>
              <a:t>IETF’s HIP (Host Identity Protocol)</a:t>
            </a:r>
          </a:p>
          <a:p>
            <a:pPr lvl="1"/>
            <a:r>
              <a:rPr lang="en-US" altLang="ko-KR" sz="2000" dirty="0" smtClean="0"/>
              <a:t>IKEv2 (Internet Key Exchange version 2)</a:t>
            </a:r>
          </a:p>
          <a:p>
            <a:pPr lvl="1"/>
            <a:r>
              <a:rPr lang="en-US" altLang="ko-KR" sz="2000" dirty="0" smtClean="0"/>
              <a:t>PANA</a:t>
            </a:r>
          </a:p>
          <a:p>
            <a:pPr lvl="1"/>
            <a:r>
              <a:rPr lang="en-US" altLang="ko-KR" sz="2000" dirty="0" smtClean="0"/>
              <a:t>IEEE </a:t>
            </a:r>
            <a:r>
              <a:rPr lang="en-US" altLang="ko-KR" sz="2000" dirty="0" err="1" smtClean="0"/>
              <a:t>Std</a:t>
            </a:r>
            <a:r>
              <a:rPr lang="en-US" altLang="ko-KR" sz="2000" dirty="0" smtClean="0"/>
              <a:t> 802.1x</a:t>
            </a:r>
          </a:p>
          <a:p>
            <a:r>
              <a:rPr lang="en-US" altLang="ko-KR" sz="2400" dirty="0" smtClean="0"/>
              <a:t>Does not create a new KMP</a:t>
            </a:r>
            <a:endParaRPr lang="ko-KR" altLang="en-US" sz="2000"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4</a:t>
            </a:fld>
            <a:endParaRPr lang="en-US" altLang="zh-CN"/>
          </a:p>
        </p:txBody>
      </p:sp>
      <p:sp>
        <p:nvSpPr>
          <p:cNvPr id="7"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dirty="0" smtClean="0">
                <a:solidFill>
                  <a:srgbClr val="000000"/>
                </a:solidFill>
                <a:latin typeface="+mj-lt"/>
                <a:ea typeface="宋体" pitchFamily="2" charset="-122"/>
              </a:rPr>
              <a:t>Jan 2013</a:t>
            </a:r>
          </a:p>
        </p:txBody>
      </p:sp>
    </p:spTree>
    <p:extLst>
      <p:ext uri="{BB962C8B-B14F-4D97-AF65-F5344CB8AC3E}">
        <p14:creationId xmlns:p14="http://schemas.microsoft.com/office/powerpoint/2010/main" val="258724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Why IEEE 802.15.9 ?</a:t>
            </a:r>
          </a:p>
        </p:txBody>
      </p:sp>
      <p:sp>
        <p:nvSpPr>
          <p:cNvPr id="3" name="내용 개체 틀 2"/>
          <p:cNvSpPr>
            <a:spLocks noGrp="1"/>
          </p:cNvSpPr>
          <p:nvPr>
            <p:ph idx="1"/>
          </p:nvPr>
        </p:nvSpPr>
        <p:spPr/>
        <p:txBody>
          <a:bodyPr/>
          <a:lstStyle/>
          <a:p>
            <a:r>
              <a:rPr lang="en-US" altLang="ko-KR" sz="2400" dirty="0" smtClean="0"/>
              <a:t>IEEE </a:t>
            </a:r>
            <a:r>
              <a:rPr lang="en-US" altLang="ko-KR" sz="2400" dirty="0"/>
              <a:t>802.15.4 and IEEE </a:t>
            </a:r>
            <a:r>
              <a:rPr lang="en-US" altLang="ko-KR" sz="2400" dirty="0" smtClean="0"/>
              <a:t>802.15.7 have always supported datagram security</a:t>
            </a:r>
          </a:p>
          <a:p>
            <a:r>
              <a:rPr lang="en-US" altLang="ko-KR" sz="2400" dirty="0" smtClean="0"/>
              <a:t>However, they have not provided a mechanism for establishing the keys</a:t>
            </a:r>
          </a:p>
          <a:p>
            <a:r>
              <a:rPr lang="en-US" altLang="ko-KR" sz="2400" dirty="0" smtClean="0"/>
              <a:t>This results in weak keys, which is a common avenue for attacking the system</a:t>
            </a:r>
          </a:p>
          <a:p>
            <a:r>
              <a:rPr lang="en-US" altLang="ko-KR" sz="2400" dirty="0" smtClean="0"/>
              <a:t>Adding KMP support is critical to a proper security framework</a:t>
            </a:r>
            <a:endParaRPr lang="ko-KR" altLang="en-US" sz="24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5</a:t>
            </a:fld>
            <a:endParaRPr lang="en-US" altLang="zh-CN"/>
          </a:p>
        </p:txBody>
      </p:sp>
    </p:spTree>
    <p:extLst>
      <p:ext uri="{BB962C8B-B14F-4D97-AF65-F5344CB8AC3E}">
        <p14:creationId xmlns:p14="http://schemas.microsoft.com/office/powerpoint/2010/main" val="1734685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Description</a:t>
            </a:r>
            <a:endParaRPr lang="ko-KR" altLang="en-US" dirty="0"/>
          </a:p>
        </p:txBody>
      </p:sp>
      <p:sp>
        <p:nvSpPr>
          <p:cNvPr id="3" name="내용 개체 틀 2"/>
          <p:cNvSpPr>
            <a:spLocks noGrp="1"/>
          </p:cNvSpPr>
          <p:nvPr>
            <p:ph idx="1"/>
          </p:nvPr>
        </p:nvSpPr>
        <p:spPr/>
        <p:txBody>
          <a:bodyPr/>
          <a:lstStyle/>
          <a:p>
            <a:r>
              <a:rPr lang="en-US" altLang="ko-KR" sz="2400" dirty="0" smtClean="0"/>
              <a:t>The Key Management Transport is encapsulated in payload IEs.</a:t>
            </a:r>
          </a:p>
          <a:p>
            <a:r>
              <a:rPr lang="en-US" altLang="ko-KR" sz="2400" dirty="0" smtClean="0"/>
              <a:t>As key management payload may exceed the MPDU, a frame chaining method (using Forced ACKs) will provide the needed fragmentation support</a:t>
            </a:r>
            <a:endParaRPr lang="ko-KR" altLang="en-US" sz="24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6</a:t>
            </a:fld>
            <a:endParaRPr lang="en-US" altLang="zh-CN"/>
          </a:p>
        </p:txBody>
      </p:sp>
    </p:spTree>
    <p:extLst>
      <p:ext uri="{BB962C8B-B14F-4D97-AF65-F5344CB8AC3E}">
        <p14:creationId xmlns:p14="http://schemas.microsoft.com/office/powerpoint/2010/main" val="4107032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KMP IE Format</a:t>
            </a:r>
            <a:endParaRPr lang="ko-KR" altLang="en-US" dirty="0"/>
          </a:p>
        </p:txBody>
      </p:sp>
      <p:sp>
        <p:nvSpPr>
          <p:cNvPr id="3" name="내용 개체 틀 2"/>
          <p:cNvSpPr>
            <a:spLocks noGrp="1"/>
          </p:cNvSpPr>
          <p:nvPr>
            <p:ph idx="1"/>
          </p:nvPr>
        </p:nvSpPr>
        <p:spPr>
          <a:xfrm>
            <a:off x="685800" y="1628750"/>
            <a:ext cx="7772400" cy="4114800"/>
          </a:xfrm>
        </p:spPr>
        <p:txBody>
          <a:bodyPr/>
          <a:lstStyle/>
          <a:p>
            <a:pPr marL="0" indent="0">
              <a:buNone/>
            </a:pPr>
            <a:r>
              <a:rPr lang="en-US" altLang="ko-KR" sz="1600" dirty="0"/>
              <a:t>ID = Varies by standard (i.e. 802.15.4 or 802.15.7)</a:t>
            </a:r>
            <a:endParaRPr lang="ko-KR" altLang="ko-KR" sz="1600" dirty="0"/>
          </a:p>
          <a:p>
            <a:pPr marL="0" indent="0">
              <a:buNone/>
            </a:pPr>
            <a:r>
              <a:rPr lang="en-US" altLang="ko-KR" sz="1600" dirty="0"/>
              <a:t>Length = KMP fragment + 1; maximum value varies by standard</a:t>
            </a:r>
            <a:endParaRPr lang="ko-KR" altLang="ko-KR" sz="1600" dirty="0"/>
          </a:p>
          <a:p>
            <a:pPr marL="0" indent="0">
              <a:buNone/>
            </a:pPr>
            <a:r>
              <a:rPr lang="en-US" altLang="ko-KR" sz="1600" dirty="0"/>
              <a:t>IE Content</a:t>
            </a:r>
            <a:endParaRPr lang="ko-KR" altLang="ko-KR" sz="1600" dirty="0"/>
          </a:p>
          <a:p>
            <a:pPr marL="457200" lvl="1" indent="0">
              <a:buNone/>
            </a:pPr>
            <a:r>
              <a:rPr lang="en-US" altLang="ko-KR" sz="1400" dirty="0" smtClean="0"/>
              <a:t>Control </a:t>
            </a:r>
            <a:r>
              <a:rPr lang="en-US" altLang="ko-KR" sz="1400" dirty="0"/>
              <a:t>Field – 1 byte</a:t>
            </a:r>
            <a:endParaRPr lang="ko-KR" altLang="ko-KR" sz="1400" dirty="0"/>
          </a:p>
          <a:p>
            <a:pPr marL="457200" lvl="1" indent="0">
              <a:buNone/>
            </a:pPr>
            <a:r>
              <a:rPr lang="en-US" altLang="ko-KR" sz="1050" dirty="0" smtClean="0"/>
              <a:t>	</a:t>
            </a:r>
            <a:r>
              <a:rPr lang="en-US" altLang="ko-KR" sz="1200" dirty="0" smtClean="0"/>
              <a:t>Chaining </a:t>
            </a:r>
            <a:r>
              <a:rPr lang="en-US" altLang="ko-KR" sz="1200" dirty="0"/>
              <a:t>Flag – 1 bit</a:t>
            </a:r>
            <a:endParaRPr lang="ko-KR" altLang="ko-KR" sz="1200" dirty="0"/>
          </a:p>
          <a:p>
            <a:pPr marL="857250" lvl="2" indent="0">
              <a:buNone/>
            </a:pPr>
            <a:r>
              <a:rPr lang="en-US" altLang="ko-KR" sz="1100" dirty="0" smtClean="0"/>
              <a:t>	        0 </a:t>
            </a:r>
            <a:r>
              <a:rPr lang="en-US" altLang="ko-KR" sz="1100" dirty="0"/>
              <a:t>= last/only one</a:t>
            </a:r>
            <a:endParaRPr lang="ko-KR" altLang="ko-KR" sz="1100" dirty="0"/>
          </a:p>
          <a:p>
            <a:pPr marL="457200" lvl="1" indent="0">
              <a:buNone/>
            </a:pPr>
            <a:r>
              <a:rPr lang="en-US" altLang="ko-KR" sz="1100" dirty="0" smtClean="0"/>
              <a:t>	        1 </a:t>
            </a:r>
            <a:r>
              <a:rPr lang="en-US" altLang="ko-KR" sz="1100" dirty="0"/>
              <a:t>= yes chaining</a:t>
            </a:r>
            <a:endParaRPr lang="ko-KR" altLang="ko-KR" sz="1100" dirty="0"/>
          </a:p>
          <a:p>
            <a:pPr marL="457200" lvl="1" indent="0">
              <a:buNone/>
            </a:pPr>
            <a:r>
              <a:rPr lang="en-US" altLang="ko-KR" sz="1050" dirty="0" smtClean="0"/>
              <a:t>	</a:t>
            </a:r>
            <a:r>
              <a:rPr lang="en-US" altLang="ko-KR" sz="1200" dirty="0" smtClean="0"/>
              <a:t>Multipurpose </a:t>
            </a:r>
            <a:r>
              <a:rPr lang="en-US" altLang="ko-KR" sz="1200" dirty="0"/>
              <a:t>ID/Chaining count – 7 bits</a:t>
            </a:r>
            <a:endParaRPr lang="ko-KR" altLang="ko-KR" sz="1200" dirty="0"/>
          </a:p>
          <a:p>
            <a:pPr marL="457200" lvl="1" indent="0">
              <a:buNone/>
            </a:pPr>
            <a:r>
              <a:rPr lang="en-US" altLang="ko-KR" sz="1050" dirty="0" smtClean="0"/>
              <a:t>	</a:t>
            </a:r>
            <a:r>
              <a:rPr lang="en-US" altLang="ko-KR" sz="1100" dirty="0" smtClean="0"/>
              <a:t>        First packet </a:t>
            </a:r>
            <a:r>
              <a:rPr lang="en-US" altLang="ko-KR" sz="1100" dirty="0"/>
              <a:t>provides Multipurpose ID</a:t>
            </a:r>
            <a:endParaRPr lang="ko-KR" altLang="ko-KR" sz="1100" dirty="0"/>
          </a:p>
          <a:p>
            <a:pPr marL="457200" lvl="1" indent="0">
              <a:buNone/>
            </a:pPr>
            <a:r>
              <a:rPr lang="en-US" altLang="ko-KR" sz="1050" dirty="0" smtClean="0"/>
              <a:t>	      	ID </a:t>
            </a:r>
            <a:r>
              <a:rPr lang="en-US" altLang="ko-KR" sz="1050" dirty="0"/>
              <a:t>range 98 – 126, 97 &amp; 127 reserved</a:t>
            </a:r>
            <a:endParaRPr lang="ko-KR" altLang="ko-KR" sz="1050" dirty="0"/>
          </a:p>
          <a:p>
            <a:pPr marL="457200" lvl="1" indent="0">
              <a:buNone/>
            </a:pPr>
            <a:r>
              <a:rPr lang="en-US" altLang="ko-KR" sz="1050" dirty="0" smtClean="0"/>
              <a:t>		ID </a:t>
            </a:r>
            <a:r>
              <a:rPr lang="en-US" altLang="ko-KR" sz="1050" dirty="0"/>
              <a:t>= 98 for KMP</a:t>
            </a:r>
            <a:endParaRPr lang="ko-KR" altLang="ko-KR" sz="1050" dirty="0"/>
          </a:p>
          <a:p>
            <a:pPr marL="457200" lvl="1" indent="0">
              <a:buNone/>
            </a:pPr>
            <a:r>
              <a:rPr lang="en-US" altLang="ko-KR" sz="1100" dirty="0" smtClean="0"/>
              <a:t>	        Chain </a:t>
            </a:r>
            <a:r>
              <a:rPr lang="en-US" altLang="ko-KR" sz="1100" dirty="0"/>
              <a:t>count (1 – 96 to disambiguate count from ID)</a:t>
            </a:r>
            <a:endParaRPr lang="ko-KR" altLang="ko-KR" sz="1100" dirty="0"/>
          </a:p>
          <a:p>
            <a:pPr marL="457200" lvl="1" indent="0">
              <a:buNone/>
            </a:pPr>
            <a:r>
              <a:rPr lang="en-US" altLang="ko-KR" sz="1050" dirty="0" smtClean="0"/>
              <a:t>		1 </a:t>
            </a:r>
            <a:r>
              <a:rPr lang="en-US" altLang="ko-KR" sz="1050" dirty="0"/>
              <a:t>= 1</a:t>
            </a:r>
            <a:r>
              <a:rPr lang="en-US" altLang="ko-KR" sz="1050" baseline="30000" dirty="0"/>
              <a:t>st</a:t>
            </a:r>
            <a:r>
              <a:rPr lang="en-US" altLang="ko-KR" sz="1050" dirty="0"/>
              <a:t> fragment</a:t>
            </a:r>
            <a:endParaRPr lang="ko-KR" altLang="ko-KR" sz="1050" dirty="0"/>
          </a:p>
          <a:p>
            <a:pPr marL="457200" lvl="1" indent="0">
              <a:buNone/>
            </a:pPr>
            <a:r>
              <a:rPr lang="en-US" altLang="ko-KR" sz="1050" dirty="0" smtClean="0"/>
              <a:t>		2 </a:t>
            </a:r>
            <a:r>
              <a:rPr lang="en-US" altLang="ko-KR" sz="1050" dirty="0"/>
              <a:t>= 2</a:t>
            </a:r>
            <a:r>
              <a:rPr lang="en-US" altLang="ko-KR" sz="1050" baseline="30000" dirty="0"/>
              <a:t>nd</a:t>
            </a:r>
            <a:r>
              <a:rPr lang="en-US" altLang="ko-KR" sz="1050" dirty="0"/>
              <a:t> fragment</a:t>
            </a:r>
            <a:endParaRPr lang="ko-KR" altLang="ko-KR" sz="1050" dirty="0"/>
          </a:p>
          <a:p>
            <a:pPr marL="457200" lvl="1" indent="0">
              <a:buNone/>
            </a:pPr>
            <a:r>
              <a:rPr lang="en-US" altLang="ko-KR" sz="1050" dirty="0" smtClean="0"/>
              <a:t>		96 </a:t>
            </a:r>
            <a:r>
              <a:rPr lang="en-US" altLang="ko-KR" sz="1050" dirty="0"/>
              <a:t>= last possible fragment</a:t>
            </a:r>
            <a:endParaRPr lang="ko-KR" altLang="ko-KR" sz="1050" dirty="0"/>
          </a:p>
          <a:p>
            <a:pPr marL="457200" lvl="1" indent="0">
              <a:buNone/>
            </a:pPr>
            <a:r>
              <a:rPr lang="en-US" altLang="ko-KR" sz="1400" dirty="0" smtClean="0"/>
              <a:t>KMP </a:t>
            </a:r>
            <a:r>
              <a:rPr lang="en-US" altLang="ko-KR" sz="1400" dirty="0"/>
              <a:t>fragment</a:t>
            </a:r>
            <a:endParaRPr lang="ko-KR" altLang="ko-KR" sz="1400" dirty="0"/>
          </a:p>
          <a:p>
            <a:pPr marL="457200" lvl="1" indent="0">
              <a:buNone/>
            </a:pPr>
            <a:r>
              <a:rPr lang="en-US" altLang="ko-KR" sz="1200" dirty="0"/>
              <a:t>	</a:t>
            </a:r>
            <a:r>
              <a:rPr lang="en-US" altLang="ko-KR" sz="1200" dirty="0" smtClean="0"/>
              <a:t>First </a:t>
            </a:r>
            <a:r>
              <a:rPr lang="en-US" altLang="ko-KR" sz="1200" dirty="0"/>
              <a:t>KMP fragment</a:t>
            </a:r>
            <a:endParaRPr lang="ko-KR" altLang="ko-KR" sz="1200" dirty="0"/>
          </a:p>
          <a:p>
            <a:pPr marL="457200" lvl="1" indent="0">
              <a:buNone/>
            </a:pPr>
            <a:r>
              <a:rPr lang="en-US" altLang="ko-KR" sz="1100" dirty="0" smtClean="0"/>
              <a:t>	         KMP </a:t>
            </a:r>
            <a:r>
              <a:rPr lang="en-US" altLang="ko-KR" sz="1100" dirty="0"/>
              <a:t>type – 1 byte</a:t>
            </a:r>
            <a:endParaRPr lang="ko-KR" altLang="ko-KR" sz="1100" dirty="0"/>
          </a:p>
          <a:p>
            <a:pPr marL="457200" lvl="1" indent="0">
              <a:buNone/>
            </a:pPr>
            <a:r>
              <a:rPr lang="en-US" altLang="ko-KR" sz="1100" dirty="0" smtClean="0"/>
              <a:t>	         KMP </a:t>
            </a:r>
            <a:r>
              <a:rPr lang="en-US" altLang="ko-KR" sz="1100" dirty="0"/>
              <a:t>payload fragment</a:t>
            </a:r>
            <a:endParaRPr lang="ko-KR" altLang="ko-KR" sz="1100" dirty="0"/>
          </a:p>
          <a:p>
            <a:pPr marL="457200" lvl="1" indent="0">
              <a:buNone/>
            </a:pPr>
            <a:r>
              <a:rPr lang="en-US" altLang="ko-KR" sz="1200" dirty="0"/>
              <a:t>	</a:t>
            </a:r>
            <a:r>
              <a:rPr lang="en-US" altLang="ko-KR" sz="1200" dirty="0" smtClean="0"/>
              <a:t>Additional </a:t>
            </a:r>
            <a:r>
              <a:rPr lang="en-US" altLang="ko-KR" sz="1200" dirty="0"/>
              <a:t>KMP fragments</a:t>
            </a:r>
            <a:endParaRPr lang="ko-KR" altLang="ko-KR" sz="1200" dirty="0"/>
          </a:p>
          <a:p>
            <a:pPr marL="457200" lvl="1" indent="0">
              <a:buNone/>
            </a:pPr>
            <a:r>
              <a:rPr lang="en-US" altLang="ko-KR" sz="1100" dirty="0" smtClean="0"/>
              <a:t>	         KMP </a:t>
            </a:r>
            <a:r>
              <a:rPr lang="en-US" altLang="ko-KR" sz="1100" dirty="0"/>
              <a:t>payload </a:t>
            </a:r>
            <a:r>
              <a:rPr lang="en-US" altLang="ko-KR" sz="1100" dirty="0" smtClean="0"/>
              <a:t>fragment</a:t>
            </a:r>
            <a:endParaRPr lang="ko-KR" altLang="ko-KR" sz="11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7</a:t>
            </a:fld>
            <a:endParaRPr lang="en-US" altLang="zh-CN"/>
          </a:p>
        </p:txBody>
      </p:sp>
      <p:sp>
        <p:nvSpPr>
          <p:cNvPr id="7" name="직사각형 6"/>
          <p:cNvSpPr/>
          <p:nvPr/>
        </p:nvSpPr>
        <p:spPr bwMode="auto">
          <a:xfrm>
            <a:off x="6012200" y="5157241"/>
            <a:ext cx="1944270" cy="120435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ko-KR" sz="1400" b="1" dirty="0"/>
              <a:t>KMP type</a:t>
            </a:r>
            <a:endParaRPr lang="ko-KR" altLang="ko-KR" sz="1400" b="1" dirty="0"/>
          </a:p>
          <a:p>
            <a:r>
              <a:rPr lang="en-US" altLang="ko-KR" dirty="0"/>
              <a:t>1	802.1X</a:t>
            </a:r>
            <a:endParaRPr lang="ko-KR" altLang="ko-KR" dirty="0"/>
          </a:p>
          <a:p>
            <a:r>
              <a:rPr lang="en-US" altLang="ko-KR" dirty="0"/>
              <a:t>2	HIP</a:t>
            </a:r>
            <a:endParaRPr lang="ko-KR" altLang="ko-KR" dirty="0"/>
          </a:p>
          <a:p>
            <a:r>
              <a:rPr lang="en-US" altLang="ko-KR" dirty="0"/>
              <a:t>3	IKEv2</a:t>
            </a:r>
            <a:endParaRPr lang="ko-KR" altLang="ko-KR" dirty="0"/>
          </a:p>
          <a:p>
            <a:r>
              <a:rPr lang="en-US" altLang="ko-KR" dirty="0"/>
              <a:t>4	PANA</a:t>
            </a:r>
            <a:endParaRPr lang="ko-KR" altLang="ko-KR" dirty="0"/>
          </a:p>
          <a:p>
            <a:r>
              <a:rPr lang="en-US" altLang="ko-KR" dirty="0"/>
              <a:t>5	SAE</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64205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KMP Transport Mechanism</a:t>
            </a:r>
            <a:endParaRPr lang="ko-KR" altLang="en-US" dirty="0"/>
          </a:p>
        </p:txBody>
      </p:sp>
      <p:sp>
        <p:nvSpPr>
          <p:cNvPr id="3" name="내용 개체 틀 2"/>
          <p:cNvSpPr>
            <a:spLocks noGrp="1"/>
          </p:cNvSpPr>
          <p:nvPr>
            <p:ph idx="1"/>
          </p:nvPr>
        </p:nvSpPr>
        <p:spPr>
          <a:xfrm>
            <a:off x="685800" y="1690530"/>
            <a:ext cx="7772400" cy="4114800"/>
          </a:xfrm>
        </p:spPr>
        <p:txBody>
          <a:bodyPr/>
          <a:lstStyle/>
          <a:p>
            <a:r>
              <a:rPr lang="en-US" altLang="ko-KR" sz="2000" dirty="0" smtClean="0"/>
              <a:t>Handle triggers to/from KMP higher layer</a:t>
            </a:r>
          </a:p>
          <a:p>
            <a:pPr lvl="1"/>
            <a:r>
              <a:rPr lang="en-US" altLang="ko-KR" sz="1600" dirty="0" smtClean="0"/>
              <a:t>Pass through for KMP payloads</a:t>
            </a:r>
          </a:p>
          <a:p>
            <a:pPr lvl="1"/>
            <a:r>
              <a:rPr lang="en-US" altLang="ko-KR" sz="1600" dirty="0" smtClean="0"/>
              <a:t>Triggers from MAC events to KMP</a:t>
            </a:r>
            <a:endParaRPr lang="ko-KR" altLang="en-US" sz="1600"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8</a:t>
            </a:fld>
            <a:endParaRPr lang="en-US" altLang="zh-CN"/>
          </a:p>
        </p:txBody>
      </p:sp>
      <p:sp>
        <p:nvSpPr>
          <p:cNvPr id="7" name="Rectangle 5"/>
          <p:cNvSpPr>
            <a:spLocks noChangeArrowheads="1"/>
          </p:cNvSpPr>
          <p:nvPr/>
        </p:nvSpPr>
        <p:spPr bwMode="auto">
          <a:xfrm>
            <a:off x="1692275" y="5589589"/>
            <a:ext cx="5759450" cy="603250"/>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8" name="Rectangle 6"/>
          <p:cNvSpPr>
            <a:spLocks noChangeArrowheads="1"/>
          </p:cNvSpPr>
          <p:nvPr/>
        </p:nvSpPr>
        <p:spPr bwMode="auto">
          <a:xfrm>
            <a:off x="1692275" y="4653093"/>
            <a:ext cx="5759450" cy="936207"/>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9" name="Rectangle 7"/>
          <p:cNvSpPr>
            <a:spLocks noChangeArrowheads="1"/>
          </p:cNvSpPr>
          <p:nvPr/>
        </p:nvSpPr>
        <p:spPr bwMode="auto">
          <a:xfrm>
            <a:off x="1692275" y="4365130"/>
            <a:ext cx="5759450" cy="287338"/>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0" name="Rectangle 8"/>
          <p:cNvSpPr>
            <a:spLocks noChangeArrowheads="1"/>
          </p:cNvSpPr>
          <p:nvPr/>
        </p:nvSpPr>
        <p:spPr bwMode="auto">
          <a:xfrm>
            <a:off x="1692275" y="3292774"/>
            <a:ext cx="1439863" cy="1072356"/>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1" name="Rectangle 9"/>
          <p:cNvSpPr>
            <a:spLocks noChangeArrowheads="1"/>
          </p:cNvSpPr>
          <p:nvPr/>
        </p:nvSpPr>
        <p:spPr bwMode="auto">
          <a:xfrm>
            <a:off x="3132138" y="3292774"/>
            <a:ext cx="1439862" cy="1072356"/>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2" name="Rectangle 10"/>
          <p:cNvSpPr>
            <a:spLocks noChangeArrowheads="1"/>
          </p:cNvSpPr>
          <p:nvPr/>
        </p:nvSpPr>
        <p:spPr bwMode="auto">
          <a:xfrm>
            <a:off x="4572000" y="2708274"/>
            <a:ext cx="2879725" cy="1656855"/>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3" name="Rectangle 11"/>
          <p:cNvSpPr>
            <a:spLocks noChangeArrowheads="1"/>
          </p:cNvSpPr>
          <p:nvPr/>
        </p:nvSpPr>
        <p:spPr bwMode="auto">
          <a:xfrm>
            <a:off x="4572000" y="4653430"/>
            <a:ext cx="2879725" cy="431800"/>
          </a:xfrm>
          <a:prstGeom prst="rect">
            <a:avLst/>
          </a:prstGeom>
          <a:noFill/>
          <a:ln w="25560">
            <a:solidFill>
              <a:srgbClr val="00956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ko-KR" altLang="en-US"/>
          </a:p>
        </p:txBody>
      </p:sp>
      <p:sp>
        <p:nvSpPr>
          <p:cNvPr id="14" name="Text Box 12"/>
          <p:cNvSpPr txBox="1">
            <a:spLocks noChangeArrowheads="1"/>
          </p:cNvSpPr>
          <p:nvPr/>
        </p:nvSpPr>
        <p:spPr bwMode="auto">
          <a:xfrm>
            <a:off x="3584575" y="5732463"/>
            <a:ext cx="1682297"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2000" dirty="0">
                <a:solidFill>
                  <a:srgbClr val="000000"/>
                </a:solidFill>
              </a:rPr>
              <a:t>PHY  Services</a:t>
            </a:r>
          </a:p>
        </p:txBody>
      </p:sp>
      <p:sp>
        <p:nvSpPr>
          <p:cNvPr id="15" name="Text Box 13"/>
          <p:cNvSpPr txBox="1">
            <a:spLocks noChangeArrowheads="1"/>
          </p:cNvSpPr>
          <p:nvPr/>
        </p:nvSpPr>
        <p:spPr bwMode="auto">
          <a:xfrm>
            <a:off x="3579813" y="5114999"/>
            <a:ext cx="1698199"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2000" dirty="0">
                <a:solidFill>
                  <a:srgbClr val="000000"/>
                </a:solidFill>
              </a:rPr>
              <a:t>MAC Services</a:t>
            </a:r>
          </a:p>
        </p:txBody>
      </p:sp>
      <p:sp>
        <p:nvSpPr>
          <p:cNvPr id="16" name="Text Box 14"/>
          <p:cNvSpPr txBox="1">
            <a:spLocks noChangeArrowheads="1"/>
          </p:cNvSpPr>
          <p:nvPr/>
        </p:nvSpPr>
        <p:spPr bwMode="auto">
          <a:xfrm>
            <a:off x="5584825" y="4706832"/>
            <a:ext cx="10382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400" dirty="0">
                <a:solidFill>
                  <a:srgbClr val="000000"/>
                </a:solidFill>
              </a:rPr>
              <a:t>Data MCPS</a:t>
            </a:r>
          </a:p>
        </p:txBody>
      </p:sp>
      <p:sp>
        <p:nvSpPr>
          <p:cNvPr id="17" name="Text Box 15"/>
          <p:cNvSpPr txBox="1">
            <a:spLocks noChangeArrowheads="1"/>
          </p:cNvSpPr>
          <p:nvPr/>
        </p:nvSpPr>
        <p:spPr bwMode="auto">
          <a:xfrm>
            <a:off x="3708400" y="4365130"/>
            <a:ext cx="28797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lgn="ctr">
              <a:buClrTx/>
              <a:buFontTx/>
              <a:buNone/>
            </a:pPr>
            <a:r>
              <a:rPr lang="en-GB" sz="1400">
                <a:solidFill>
                  <a:srgbClr val="000000"/>
                </a:solidFill>
              </a:rPr>
              <a:t>Information Element Shim</a:t>
            </a:r>
          </a:p>
        </p:txBody>
      </p:sp>
      <p:sp>
        <p:nvSpPr>
          <p:cNvPr id="18" name="Text Box 16"/>
          <p:cNvSpPr txBox="1">
            <a:spLocks noChangeArrowheads="1"/>
          </p:cNvSpPr>
          <p:nvPr/>
        </p:nvSpPr>
        <p:spPr bwMode="auto">
          <a:xfrm>
            <a:off x="1908175" y="3356365"/>
            <a:ext cx="1008063"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lgn="ctr">
              <a:buClrTx/>
              <a:buFontTx/>
              <a:buNone/>
            </a:pPr>
            <a:r>
              <a:rPr lang="en-GB" sz="1600" dirty="0">
                <a:solidFill>
                  <a:srgbClr val="000000"/>
                </a:solidFill>
              </a:rPr>
              <a:t>Other IE processes</a:t>
            </a:r>
          </a:p>
        </p:txBody>
      </p:sp>
      <p:sp>
        <p:nvSpPr>
          <p:cNvPr id="19" name="Text Box 17"/>
          <p:cNvSpPr txBox="1">
            <a:spLocks noChangeArrowheads="1"/>
          </p:cNvSpPr>
          <p:nvPr/>
        </p:nvSpPr>
        <p:spPr bwMode="auto">
          <a:xfrm>
            <a:off x="3242015" y="3345527"/>
            <a:ext cx="681895"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800">
                <a:solidFill>
                  <a:schemeClr val="tx1"/>
                </a:solidFill>
              </a:rPr>
              <a:t>KMP</a:t>
            </a:r>
          </a:p>
        </p:txBody>
      </p:sp>
      <p:sp>
        <p:nvSpPr>
          <p:cNvPr id="20" name="Text Box 18"/>
          <p:cNvSpPr txBox="1">
            <a:spLocks noChangeArrowheads="1"/>
          </p:cNvSpPr>
          <p:nvPr/>
        </p:nvSpPr>
        <p:spPr bwMode="auto">
          <a:xfrm>
            <a:off x="4979988" y="2813882"/>
            <a:ext cx="217805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lgn="ctr">
              <a:buClrTx/>
              <a:buFontTx/>
              <a:buNone/>
            </a:pPr>
            <a:r>
              <a:rPr lang="en-GB" sz="2000" dirty="0">
                <a:solidFill>
                  <a:srgbClr val="000000"/>
                </a:solidFill>
              </a:rPr>
              <a:t>DATA higher layer</a:t>
            </a:r>
          </a:p>
        </p:txBody>
      </p:sp>
      <p:cxnSp>
        <p:nvCxnSpPr>
          <p:cNvPr id="21" name="AutoShape 19"/>
          <p:cNvCxnSpPr>
            <a:cxnSpLocks noChangeShapeType="1"/>
          </p:cNvCxnSpPr>
          <p:nvPr/>
        </p:nvCxnSpPr>
        <p:spPr bwMode="auto">
          <a:xfrm flipH="1">
            <a:off x="4206928" y="3717613"/>
            <a:ext cx="647700" cy="1587"/>
          </a:xfrm>
          <a:prstGeom prst="straightConnector1">
            <a:avLst/>
          </a:prstGeom>
          <a:noFill/>
          <a:ln w="9360">
            <a:solidFill>
              <a:srgbClr val="00CC98"/>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AutoShape 20"/>
          <p:cNvCxnSpPr>
            <a:cxnSpLocks noChangeShapeType="1"/>
          </p:cNvCxnSpPr>
          <p:nvPr/>
        </p:nvCxnSpPr>
        <p:spPr bwMode="auto">
          <a:xfrm>
            <a:off x="4279953" y="3933513"/>
            <a:ext cx="647700" cy="1587"/>
          </a:xfrm>
          <a:prstGeom prst="straightConnector1">
            <a:avLst/>
          </a:prstGeom>
          <a:noFill/>
          <a:ln w="9360">
            <a:solidFill>
              <a:srgbClr val="00CC98"/>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3" name="Text Box 21"/>
          <p:cNvSpPr txBox="1">
            <a:spLocks noChangeArrowheads="1"/>
          </p:cNvSpPr>
          <p:nvPr/>
        </p:nvSpPr>
        <p:spPr bwMode="auto">
          <a:xfrm>
            <a:off x="4860978" y="3573020"/>
            <a:ext cx="1098550"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400" dirty="0">
                <a:solidFill>
                  <a:srgbClr val="000000"/>
                </a:solidFill>
              </a:rPr>
              <a:t>Key Request</a:t>
            </a:r>
          </a:p>
        </p:txBody>
      </p:sp>
      <p:sp>
        <p:nvSpPr>
          <p:cNvPr id="24" name="Text Box 22"/>
          <p:cNvSpPr txBox="1">
            <a:spLocks noChangeArrowheads="1"/>
          </p:cNvSpPr>
          <p:nvPr/>
        </p:nvSpPr>
        <p:spPr bwMode="auto">
          <a:xfrm>
            <a:off x="3779890" y="3789050"/>
            <a:ext cx="546100"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400">
                <a:solidFill>
                  <a:srgbClr val="000000"/>
                </a:solidFill>
              </a:rPr>
              <a:t>Keys</a:t>
            </a:r>
          </a:p>
        </p:txBody>
      </p:sp>
      <p:cxnSp>
        <p:nvCxnSpPr>
          <p:cNvPr id="25" name="AutoShape 23"/>
          <p:cNvCxnSpPr>
            <a:cxnSpLocks noChangeShapeType="1"/>
          </p:cNvCxnSpPr>
          <p:nvPr/>
        </p:nvCxnSpPr>
        <p:spPr bwMode="auto">
          <a:xfrm>
            <a:off x="6732588" y="4149100"/>
            <a:ext cx="1587" cy="720725"/>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AutoShape 24"/>
          <p:cNvCxnSpPr>
            <a:cxnSpLocks noChangeShapeType="1"/>
          </p:cNvCxnSpPr>
          <p:nvPr/>
        </p:nvCxnSpPr>
        <p:spPr bwMode="auto">
          <a:xfrm>
            <a:off x="7019925" y="4507875"/>
            <a:ext cx="1588" cy="360363"/>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7" name="Text Box 25"/>
          <p:cNvSpPr txBox="1">
            <a:spLocks noChangeArrowheads="1"/>
          </p:cNvSpPr>
          <p:nvPr/>
        </p:nvSpPr>
        <p:spPr bwMode="auto">
          <a:xfrm>
            <a:off x="6283325" y="3931743"/>
            <a:ext cx="925513"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200"/>
              <a:t>Data Traffic</a:t>
            </a:r>
          </a:p>
        </p:txBody>
      </p:sp>
      <p:sp>
        <p:nvSpPr>
          <p:cNvPr id="28" name="Text Box 26"/>
          <p:cNvSpPr txBox="1">
            <a:spLocks noChangeArrowheads="1"/>
          </p:cNvSpPr>
          <p:nvPr/>
        </p:nvSpPr>
        <p:spPr bwMode="auto">
          <a:xfrm>
            <a:off x="6656388" y="4652963"/>
            <a:ext cx="771525"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ea typeface="WenQuanYi Zen Hei" charset="0"/>
                <a:cs typeface="WenQuanYi Zen Hei" charset="0"/>
              </a:defRPr>
            </a:lvl9pPr>
          </a:lstStyle>
          <a:p>
            <a:pPr>
              <a:buClrTx/>
              <a:buFontTx/>
              <a:buNone/>
            </a:pPr>
            <a:r>
              <a:rPr lang="en-GB" sz="1200"/>
              <a:t>IE frames</a:t>
            </a:r>
          </a:p>
        </p:txBody>
      </p:sp>
      <p:cxnSp>
        <p:nvCxnSpPr>
          <p:cNvPr id="29" name="AutoShape 27"/>
          <p:cNvCxnSpPr>
            <a:cxnSpLocks noChangeShapeType="1"/>
          </p:cNvCxnSpPr>
          <p:nvPr/>
        </p:nvCxnSpPr>
        <p:spPr bwMode="auto">
          <a:xfrm>
            <a:off x="3851275" y="4149100"/>
            <a:ext cx="1588" cy="360363"/>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AutoShape 28"/>
          <p:cNvCxnSpPr>
            <a:cxnSpLocks noChangeShapeType="1"/>
          </p:cNvCxnSpPr>
          <p:nvPr/>
        </p:nvCxnSpPr>
        <p:spPr bwMode="auto">
          <a:xfrm>
            <a:off x="2411413" y="4149100"/>
            <a:ext cx="1587" cy="360363"/>
          </a:xfrm>
          <a:prstGeom prst="straightConnector1">
            <a:avLst/>
          </a:prstGeom>
          <a:noFill/>
          <a:ln w="9360">
            <a:solidFill>
              <a:srgbClr val="00CC98"/>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1288726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dirty="0"/>
          </a:p>
        </p:txBody>
      </p:sp>
      <p:sp>
        <p:nvSpPr>
          <p:cNvPr id="3" name="내용 개체 틀 2"/>
          <p:cNvSpPr>
            <a:spLocks noGrp="1"/>
          </p:cNvSpPr>
          <p:nvPr>
            <p:ph idx="1"/>
          </p:nvPr>
        </p:nvSpPr>
        <p:spPr/>
        <p:txBody>
          <a:bodyPr/>
          <a:lstStyle/>
          <a:p>
            <a:r>
              <a:rPr lang="en-US" altLang="ko-KR" dirty="0" smtClean="0"/>
              <a:t>What about 802.15.8?</a:t>
            </a:r>
          </a:p>
          <a:p>
            <a:r>
              <a:rPr lang="en-US" altLang="ko-KR" dirty="0" smtClean="0"/>
              <a:t>Can we adopt existing KMPs like 802.15.9?</a:t>
            </a:r>
          </a:p>
          <a:p>
            <a:pPr lvl="1"/>
            <a:r>
              <a:rPr lang="en-US" altLang="ko-KR" dirty="0" smtClean="0"/>
              <a:t>Considering </a:t>
            </a:r>
            <a:r>
              <a:rPr lang="en-US" altLang="ko-KR" dirty="0" err="1" smtClean="0"/>
              <a:t>infrastructureless</a:t>
            </a:r>
            <a:r>
              <a:rPr lang="en-US" altLang="ko-KR" dirty="0" smtClean="0"/>
              <a:t> architecture</a:t>
            </a:r>
          </a:p>
          <a:p>
            <a:pPr lvl="2"/>
            <a:r>
              <a:rPr lang="en-US" altLang="ko-KR" dirty="0" smtClean="0"/>
              <a:t>Communication architecture</a:t>
            </a:r>
          </a:p>
          <a:p>
            <a:pPr lvl="2"/>
            <a:r>
              <a:rPr lang="en-US" altLang="ko-KR" dirty="0" smtClean="0"/>
              <a:t>Security architecture</a:t>
            </a:r>
          </a:p>
          <a:p>
            <a:r>
              <a:rPr lang="en-US" altLang="ko-KR" dirty="0" smtClean="0"/>
              <a:t>Should we consider higher layer security?</a:t>
            </a:r>
          </a:p>
          <a:p>
            <a:pPr lvl="1"/>
            <a:r>
              <a:rPr lang="en-US" altLang="ko-KR" dirty="0" smtClean="0"/>
              <a:t>KMP in 802.15.9 is deployed above the MAC layer</a:t>
            </a:r>
            <a:endParaRPr lang="ko-KR" altLang="en-US" dirty="0"/>
          </a:p>
        </p:txBody>
      </p:sp>
      <p:sp>
        <p:nvSpPr>
          <p:cNvPr id="4" name="날짜 개체 틀 3"/>
          <p:cNvSpPr>
            <a:spLocks noGrp="1"/>
          </p:cNvSpPr>
          <p:nvPr>
            <p:ph type="dt" sz="half" idx="10"/>
          </p:nvPr>
        </p:nvSpPr>
        <p:spPr/>
        <p:txBody>
          <a:bodyPr/>
          <a:lstStyle/>
          <a:p>
            <a:pPr>
              <a:defRPr/>
            </a:pPr>
            <a:r>
              <a:rPr lang="en-US" smtClean="0"/>
              <a:t>Jan 2013</a:t>
            </a:r>
            <a:endParaRPr lang="en-US" dirty="0"/>
          </a:p>
        </p:txBody>
      </p:sp>
      <p:sp>
        <p:nvSpPr>
          <p:cNvPr id="5" name="바닥글 개체 틀 4"/>
          <p:cNvSpPr>
            <a:spLocks noGrp="1"/>
          </p:cNvSpPr>
          <p:nvPr>
            <p:ph type="ftr" sz="quarter" idx="11"/>
          </p:nvPr>
        </p:nvSpPr>
        <p:spPr/>
        <p:txBody>
          <a:bodyPr/>
          <a:lstStyle/>
          <a:p>
            <a:pPr>
              <a:defRPr/>
            </a:pPr>
            <a:r>
              <a:rPr lang="en-US" smtClean="0"/>
              <a:t>Junbeom Hur and Sungrae Cho, </a:t>
            </a:r>
          </a:p>
          <a:p>
            <a:pPr>
              <a:defRPr/>
            </a:pPr>
            <a:r>
              <a:rPr lang="en-US" smtClean="0"/>
              <a:t>Chung-Ang University</a:t>
            </a:r>
            <a:endParaRPr lang="en-US" dirty="0"/>
          </a:p>
        </p:txBody>
      </p:sp>
      <p:sp>
        <p:nvSpPr>
          <p:cNvPr id="6" name="슬라이드 번호 개체 틀 5"/>
          <p:cNvSpPr>
            <a:spLocks noGrp="1"/>
          </p:cNvSpPr>
          <p:nvPr>
            <p:ph type="sldNum" sz="quarter" idx="12"/>
          </p:nvPr>
        </p:nvSpPr>
        <p:spPr/>
        <p:txBody>
          <a:bodyPr/>
          <a:lstStyle/>
          <a:p>
            <a:r>
              <a:rPr lang="en-US" altLang="zh-CN" smtClean="0"/>
              <a:t>Slide </a:t>
            </a:r>
            <a:fld id="{292D212F-C72B-4108-ABA6-95E4F5A44586}" type="slidenum">
              <a:rPr lang="en-US" altLang="zh-CN" smtClean="0"/>
              <a:pPr/>
              <a:t>9</a:t>
            </a:fld>
            <a:endParaRPr lang="en-US" altLang="zh-CN"/>
          </a:p>
        </p:txBody>
      </p:sp>
    </p:spTree>
    <p:extLst>
      <p:ext uri="{BB962C8B-B14F-4D97-AF65-F5344CB8AC3E}">
        <p14:creationId xmlns:p14="http://schemas.microsoft.com/office/powerpoint/2010/main" val="3848197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7844</TotalTime>
  <Words>487</Words>
  <Application>Microsoft Office PowerPoint</Application>
  <PresentationFormat>화면 슬라이드 쇼(4:3)</PresentationFormat>
  <Paragraphs>137</Paragraphs>
  <Slides>9</Slides>
  <Notes>3</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VLC_Composition_090917</vt:lpstr>
      <vt:lpstr>PowerPoint 프레젠테이션</vt:lpstr>
      <vt:lpstr>PowerPoint 프레젠테이션</vt:lpstr>
      <vt:lpstr>Contents</vt:lpstr>
      <vt:lpstr>IEEE 802.15.9 Introduction</vt:lpstr>
      <vt:lpstr>Why IEEE 802.15.9 ?</vt:lpstr>
      <vt:lpstr>Description</vt:lpstr>
      <vt:lpstr>KMP IE Format</vt:lpstr>
      <vt:lpstr>KMP Transport Mechanism</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허준범</cp:lastModifiedBy>
  <cp:revision>118</cp:revision>
  <cp:lastPrinted>1998-02-10T13:28:06Z</cp:lastPrinted>
  <dcterms:created xsi:type="dcterms:W3CDTF">2012-06-26T03:26:01Z</dcterms:created>
  <dcterms:modified xsi:type="dcterms:W3CDTF">2013-01-15T16:52:44Z</dcterms:modified>
</cp:coreProperties>
</file>