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61" r:id="rId4"/>
    <p:sldId id="262" r:id="rId5"/>
    <p:sldId id="263" r:id="rId6"/>
    <p:sldId id="264" r:id="rId7"/>
    <p:sldId id="265" r:id="rId8"/>
    <p:sldId id="266"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7" d="100"/>
          <a:sy n="87" d="100"/>
        </p:scale>
        <p:origin x="-966" y="-78"/>
      </p:cViewPr>
      <p:guideLst>
        <p:guide orient="horz" pos="2160"/>
        <p:guide orient="horz" pos="1253"/>
        <p:guide pos="2880"/>
      </p:guideLst>
    </p:cSldViewPr>
  </p:slideViewPr>
  <p:notesTextViewPr>
    <p:cViewPr>
      <p:scale>
        <a:sx n="1" d="1"/>
        <a:sy n="1" d="1"/>
      </p:scale>
      <p:origin x="0" y="0"/>
    </p:cViewPr>
  </p:notesTextViewPr>
  <p:sorterViewPr>
    <p:cViewPr>
      <p:scale>
        <a:sx n="90" d="100"/>
        <a:sy n="90" d="100"/>
      </p:scale>
      <p:origin x="0" y="0"/>
    </p:cViewPr>
  </p:sorterViewPr>
  <p:notesViewPr>
    <p:cSldViewPr showGuides="1">
      <p:cViewPr varScale="1">
        <p:scale>
          <a:sx n="64" d="100"/>
          <a:sy n="64" d="100"/>
        </p:scale>
        <p:origin x="-288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29875"/>
            <a:ext cx="2616893"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149">
              <a:defRPr sz="1400" b="1"/>
            </a:lvl1pPr>
          </a:lstStyle>
          <a:p>
            <a:r>
              <a:rPr lang="en-US" altLang="ja-JP" smtClean="0"/>
              <a:t>doc.: IEEE 802.15-15-12-0603-00-0sru</a:t>
            </a:r>
            <a:endParaRPr lang="en-US" altLang="ja-JP" dirty="0"/>
          </a:p>
        </p:txBody>
      </p:sp>
      <p:sp>
        <p:nvSpPr>
          <p:cNvPr id="3075" name="Rectangle 3"/>
          <p:cNvSpPr>
            <a:spLocks noGrp="1" noChangeArrowheads="1"/>
          </p:cNvSpPr>
          <p:nvPr>
            <p:ph type="dt" sz="quarter" idx="1"/>
          </p:nvPr>
        </p:nvSpPr>
        <p:spPr bwMode="auto">
          <a:xfrm>
            <a:off x="675429" y="192651"/>
            <a:ext cx="2243713"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149">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041769"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149">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149">
              <a:defRPr sz="1000"/>
            </a:lvl1pPr>
          </a:lstStyle>
          <a:p>
            <a:r>
              <a:rPr lang="en-US" altLang="ja-JP" dirty="0"/>
              <a:t>Page </a:t>
            </a:r>
            <a:fld id="{D278B964-11CA-40E7-BFB8-A5371617EEEF}"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1" tIns="45705" rIns="91411" bIns="45705" anchor="ctr"/>
          <a:lstStyle/>
          <a:p>
            <a:endParaRPr lang="ja-JP" altLang="en-US" dirty="0"/>
          </a:p>
        </p:txBody>
      </p:sp>
      <p:sp>
        <p:nvSpPr>
          <p:cNvPr id="3079" name="Rectangle 7"/>
          <p:cNvSpPr>
            <a:spLocks noChangeArrowheads="1"/>
          </p:cNvSpPr>
          <p:nvPr/>
        </p:nvSpPr>
        <p:spPr bwMode="auto">
          <a:xfrm>
            <a:off x="673887"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149"/>
            <a:r>
              <a:rPr lang="en-US" altLang="ja-JP" dirty="0"/>
              <a:t>Submission</a:t>
            </a:r>
          </a:p>
        </p:txBody>
      </p:sp>
      <p:sp>
        <p:nvSpPr>
          <p:cNvPr id="3080" name="Line 8"/>
          <p:cNvSpPr>
            <a:spLocks noChangeShapeType="1"/>
          </p:cNvSpPr>
          <p:nvPr/>
        </p:nvSpPr>
        <p:spPr bwMode="auto">
          <a:xfrm>
            <a:off x="673887"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1" tIns="45705" rIns="91411" bIns="45705" anchor="ctr"/>
          <a:lstStyle/>
          <a:p>
            <a:endParaRPr lang="ja-JP" altLang="en-US" dirty="0"/>
          </a:p>
        </p:txBody>
      </p:sp>
    </p:spTree>
    <p:extLst>
      <p:ext uri="{BB962C8B-B14F-4D97-AF65-F5344CB8AC3E}">
        <p14:creationId xmlns:p14="http://schemas.microsoft.com/office/powerpoint/2010/main" val="37508633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4" y="-114260"/>
            <a:ext cx="2734091"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149">
              <a:defRPr sz="1400" b="1"/>
            </a:lvl1pPr>
          </a:lstStyle>
          <a:p>
            <a:r>
              <a:rPr lang="en-US" altLang="ja-JP" smtClean="0"/>
              <a:t>doc.: IEEE 802.15-15-12-0603-00-0sru</a:t>
            </a:r>
            <a:endParaRPr lang="en-US" altLang="ja-JP" dirty="0"/>
          </a:p>
        </p:txBody>
      </p:sp>
      <p:sp>
        <p:nvSpPr>
          <p:cNvPr id="2051" name="Rectangle 3"/>
          <p:cNvSpPr>
            <a:spLocks noGrp="1" noChangeArrowheads="1"/>
          </p:cNvSpPr>
          <p:nvPr>
            <p:ph type="dt" idx="1"/>
          </p:nvPr>
        </p:nvSpPr>
        <p:spPr bwMode="auto">
          <a:xfrm>
            <a:off x="635335" y="108266"/>
            <a:ext cx="2658529"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149">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31" tIns="46023" rIns="93631" bIns="46023"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053" lvl="4" algn="r" defTabSz="933149">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149">
              <a:defRPr/>
            </a:lvl1pPr>
          </a:lstStyle>
          <a:p>
            <a:r>
              <a:rPr lang="en-US" altLang="ja-JP" dirty="0"/>
              <a:t>Page </a:t>
            </a:r>
            <a:fld id="{5CCD9E5F-BF73-4EC9-9222-4A3552D48D42}" type="slidenum">
              <a:rPr lang="en-US" altLang="ja-JP"/>
              <a:pPr/>
              <a:t>‹#›</a:t>
            </a:fld>
            <a:endParaRPr lang="en-US" altLang="ja-JP" dirty="0"/>
          </a:p>
        </p:txBody>
      </p:sp>
      <p:sp>
        <p:nvSpPr>
          <p:cNvPr id="2056" name="Rectangle 8"/>
          <p:cNvSpPr>
            <a:spLocks noChangeArrowheads="1"/>
          </p:cNvSpPr>
          <p:nvPr/>
        </p:nvSpPr>
        <p:spPr bwMode="auto">
          <a:xfrm>
            <a:off x="703186"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03186"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1" tIns="45705" rIns="91411" bIns="45705"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1" tIns="45705" rIns="91411" bIns="45705" anchor="ctr"/>
          <a:lstStyle/>
          <a:p>
            <a:endParaRPr lang="ja-JP" altLang="en-US" dirty="0"/>
          </a:p>
        </p:txBody>
      </p:sp>
    </p:spTree>
    <p:extLst>
      <p:ext uri="{BB962C8B-B14F-4D97-AF65-F5344CB8AC3E}">
        <p14:creationId xmlns:p14="http://schemas.microsoft.com/office/powerpoint/2010/main" val="259815680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en-US" altLang="ja-JP" smtClean="0"/>
              <a:t>doc.: IEEE 802.15-15-12-0603-00-0sru</a:t>
            </a:r>
            <a:endParaRPr lang="en-US" altLang="ja-JP" dirty="0"/>
          </a:p>
        </p:txBody>
      </p:sp>
      <p:sp>
        <p:nvSpPr>
          <p:cNvPr id="5" name="日付プレースホルダ 4"/>
          <p:cNvSpPr>
            <a:spLocks noGrp="1"/>
          </p:cNvSpPr>
          <p:nvPr>
            <p:ph type="dt" idx="11"/>
          </p:nvPr>
        </p:nvSpPr>
        <p:spPr/>
        <p:txBody>
          <a:bodyPr/>
          <a:lstStyle/>
          <a:p>
            <a:r>
              <a:rPr lang="en-US" altLang="ja-JP" smtClean="0"/>
              <a:t>&lt;month year&gt;</a:t>
            </a:r>
            <a:endParaRPr lang="en-US" altLang="ja-JP" dirty="0"/>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スライド番号プレースホルダ 6"/>
          <p:cNvSpPr>
            <a:spLocks noGrp="1"/>
          </p:cNvSpPr>
          <p:nvPr>
            <p:ph type="sldNum" sz="quarter" idx="13"/>
          </p:nvPr>
        </p:nvSpPr>
        <p:spPr/>
        <p:txBody>
          <a:bodyPr/>
          <a:lstStyle/>
          <a:p>
            <a:r>
              <a:rPr lang="en-US" altLang="ja-JP" smtClean="0"/>
              <a:t>Page </a:t>
            </a:r>
            <a:fld id="{5CCD9E5F-BF73-4EC9-9222-4A3552D48D42}" type="slidenum">
              <a:rPr lang="en-US" altLang="ja-JP" smtClean="0"/>
              <a:pPr/>
              <a:t>1</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en-US" altLang="ja-JP" smtClean="0"/>
              <a:t>doc.: IEEE 802.15-15-12-0603-00-0sru</a:t>
            </a:r>
            <a:endParaRPr lang="en-US" altLang="ja-JP" dirty="0"/>
          </a:p>
        </p:txBody>
      </p:sp>
      <p:sp>
        <p:nvSpPr>
          <p:cNvPr id="5" name="日付プレースホルダ 4"/>
          <p:cNvSpPr>
            <a:spLocks noGrp="1"/>
          </p:cNvSpPr>
          <p:nvPr>
            <p:ph type="dt" idx="11"/>
          </p:nvPr>
        </p:nvSpPr>
        <p:spPr/>
        <p:txBody>
          <a:bodyPr/>
          <a:lstStyle/>
          <a:p>
            <a:r>
              <a:rPr lang="en-US" altLang="ja-JP" smtClean="0"/>
              <a:t>&lt;month year&gt;</a:t>
            </a:r>
            <a:endParaRPr lang="en-US" altLang="ja-JP" dirty="0"/>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スライド番号プレースホルダ 6"/>
          <p:cNvSpPr>
            <a:spLocks noGrp="1"/>
          </p:cNvSpPr>
          <p:nvPr>
            <p:ph type="sldNum" sz="quarter" idx="13"/>
          </p:nvPr>
        </p:nvSpPr>
        <p:spPr/>
        <p:txBody>
          <a:bodyPr/>
          <a:lstStyle/>
          <a:p>
            <a:r>
              <a:rPr lang="en-US" altLang="ja-JP" smtClean="0"/>
              <a:t>Page </a:t>
            </a:r>
            <a:fld id="{5CCD9E5F-BF73-4EC9-9222-4A3552D48D42}" type="slidenum">
              <a:rPr lang="en-US" altLang="ja-JP" smtClean="0"/>
              <a:pPr/>
              <a:t>2</a:t>
            </a:fld>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DAF0FEB-52A3-4A97-9EBB-804F419CB81E}"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DAF0FEB-52A3-4A97-9EBB-804F419CB81E}"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DAF0FEB-52A3-4A97-9EBB-804F419CB81E}"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DAF0FEB-52A3-4A97-9EBB-804F419CB81E}"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smtClean="0"/>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cs typeface="Arial" charset="0"/>
              </a:defRPr>
            </a:lvl1pPr>
            <a:lvl2pPr marL="742711" indent="-285658" eaLnBrk="0" hangingPunct="0">
              <a:defRPr>
                <a:solidFill>
                  <a:schemeClr val="tx1"/>
                </a:solidFill>
                <a:latin typeface="Arial" charset="0"/>
                <a:cs typeface="Arial" charset="0"/>
              </a:defRPr>
            </a:lvl2pPr>
            <a:lvl3pPr marL="1142632" indent="-228526" eaLnBrk="0" hangingPunct="0">
              <a:defRPr>
                <a:solidFill>
                  <a:schemeClr val="tx1"/>
                </a:solidFill>
                <a:latin typeface="Arial" charset="0"/>
                <a:cs typeface="Arial" charset="0"/>
              </a:defRPr>
            </a:lvl3pPr>
            <a:lvl4pPr marL="1599684" indent="-228526" eaLnBrk="0" hangingPunct="0">
              <a:defRPr>
                <a:solidFill>
                  <a:schemeClr val="tx1"/>
                </a:solidFill>
                <a:latin typeface="Arial" charset="0"/>
                <a:cs typeface="Arial" charset="0"/>
              </a:defRPr>
            </a:lvl4pPr>
            <a:lvl5pPr marL="2056737" indent="-228526" eaLnBrk="0" hangingPunct="0">
              <a:defRPr>
                <a:solidFill>
                  <a:schemeClr val="tx1"/>
                </a:solidFill>
                <a:latin typeface="Arial" charset="0"/>
                <a:cs typeface="Arial" charset="0"/>
              </a:defRPr>
            </a:lvl5pPr>
            <a:lvl6pPr marL="2513789" indent="-228526" eaLnBrk="0" fontAlgn="base" hangingPunct="0">
              <a:spcBef>
                <a:spcPct val="0"/>
              </a:spcBef>
              <a:spcAft>
                <a:spcPct val="0"/>
              </a:spcAft>
              <a:defRPr>
                <a:solidFill>
                  <a:schemeClr val="tx1"/>
                </a:solidFill>
                <a:latin typeface="Arial" charset="0"/>
                <a:cs typeface="Arial" charset="0"/>
              </a:defRPr>
            </a:lvl6pPr>
            <a:lvl7pPr marL="2970842" indent="-228526" eaLnBrk="0" fontAlgn="base" hangingPunct="0">
              <a:spcBef>
                <a:spcPct val="0"/>
              </a:spcBef>
              <a:spcAft>
                <a:spcPct val="0"/>
              </a:spcAft>
              <a:defRPr>
                <a:solidFill>
                  <a:schemeClr val="tx1"/>
                </a:solidFill>
                <a:latin typeface="Arial" charset="0"/>
                <a:cs typeface="Arial" charset="0"/>
              </a:defRPr>
            </a:lvl7pPr>
            <a:lvl8pPr marL="3427895" indent="-228526" eaLnBrk="0" fontAlgn="base" hangingPunct="0">
              <a:spcBef>
                <a:spcPct val="0"/>
              </a:spcBef>
              <a:spcAft>
                <a:spcPct val="0"/>
              </a:spcAft>
              <a:defRPr>
                <a:solidFill>
                  <a:schemeClr val="tx1"/>
                </a:solidFill>
                <a:latin typeface="Arial" charset="0"/>
                <a:cs typeface="Arial" charset="0"/>
              </a:defRPr>
            </a:lvl8pPr>
            <a:lvl9pPr marL="3884947" indent="-228526" eaLnBrk="0" fontAlgn="base" hangingPunct="0">
              <a:spcBef>
                <a:spcPct val="0"/>
              </a:spcBef>
              <a:spcAft>
                <a:spcPct val="0"/>
              </a:spcAft>
              <a:defRPr>
                <a:solidFill>
                  <a:schemeClr val="tx1"/>
                </a:solidFill>
                <a:latin typeface="Arial" charset="0"/>
                <a:cs typeface="Arial" charset="0"/>
              </a:defRPr>
            </a:lvl9pPr>
          </a:lstStyle>
          <a:p>
            <a:pPr eaLnBrk="1" hangingPunct="1"/>
            <a:fld id="{0E890814-C26D-40C6-91C9-C795FC9F39EA}" type="slidenum">
              <a:rPr lang="en-US" altLang="ja-JP">
                <a:latin typeface="Calibri" pitchFamily="34" charset="0"/>
              </a:rPr>
              <a:pPr eaLnBrk="1" hangingPunct="1"/>
              <a:t>7</a:t>
            </a:fld>
            <a:endParaRPr lang="en-US" altLang="ja-JP">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DAF0FEB-52A3-4A97-9EBB-804F419CB81E}"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61C851A-8F01-4212-9DB5-ECDC05B30B49}" type="slidenum">
              <a:rPr lang="en-US" altLang="ja-JP"/>
              <a:pPr/>
              <a:t>‹#›</a:t>
            </a:fld>
            <a:endParaRPr lang="en-US" altLang="ja-JP" dirty="0"/>
          </a:p>
        </p:txBody>
      </p:sp>
    </p:spTree>
    <p:extLst>
      <p:ext uri="{BB962C8B-B14F-4D97-AF65-F5344CB8AC3E}">
        <p14:creationId xmlns:p14="http://schemas.microsoft.com/office/powerpoint/2010/main" val="157273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DD9DDD79-5F7A-4CAD-976E-E10DF69A35F0}" type="slidenum">
              <a:rPr lang="en-US" altLang="ja-JP"/>
              <a:pPr/>
              <a:t>‹#›</a:t>
            </a:fld>
            <a:endParaRPr lang="en-US" altLang="ja-JP" dirty="0"/>
          </a:p>
        </p:txBody>
      </p:sp>
    </p:spTree>
    <p:extLst>
      <p:ext uri="{BB962C8B-B14F-4D97-AF65-F5344CB8AC3E}">
        <p14:creationId xmlns:p14="http://schemas.microsoft.com/office/powerpoint/2010/main" val="1014030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B900C720-427E-41FB-8E7C-1A9B4D14C6E6}" type="slidenum">
              <a:rPr lang="en-US" altLang="ja-JP"/>
              <a:pPr/>
              <a:t>‹#›</a:t>
            </a:fld>
            <a:endParaRPr lang="en-US" altLang="ja-JP" dirty="0"/>
          </a:p>
        </p:txBody>
      </p:sp>
    </p:spTree>
    <p:extLst>
      <p:ext uri="{BB962C8B-B14F-4D97-AF65-F5344CB8AC3E}">
        <p14:creationId xmlns:p14="http://schemas.microsoft.com/office/powerpoint/2010/main" val="33114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nchor="t"/>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5CA2EE14-C122-4D9A-9D36-15EA92E7C385}" type="slidenum">
              <a:rPr lang="en-US" altLang="ja-JP"/>
              <a:pPr/>
              <a:t>‹#›</a:t>
            </a:fld>
            <a:endParaRPr lang="en-US" altLang="ja-JP" dirty="0"/>
          </a:p>
        </p:txBody>
      </p:sp>
    </p:spTree>
    <p:extLst>
      <p:ext uri="{BB962C8B-B14F-4D97-AF65-F5344CB8AC3E}">
        <p14:creationId xmlns:p14="http://schemas.microsoft.com/office/powerpoint/2010/main" val="181172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F85B7BE-65D4-44EB-A76F-E6C56870C7AD}" type="slidenum">
              <a:rPr lang="en-US" altLang="ja-JP"/>
              <a:pPr/>
              <a:t>‹#›</a:t>
            </a:fld>
            <a:endParaRPr lang="en-US" altLang="ja-JP" dirty="0"/>
          </a:p>
        </p:txBody>
      </p:sp>
    </p:spTree>
    <p:extLst>
      <p:ext uri="{BB962C8B-B14F-4D97-AF65-F5344CB8AC3E}">
        <p14:creationId xmlns:p14="http://schemas.microsoft.com/office/powerpoint/2010/main" val="185337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08E3B7D7-83C2-4B88-9769-B30B63865986}" type="slidenum">
              <a:rPr lang="en-US" altLang="ja-JP"/>
              <a:pPr/>
              <a:t>‹#›</a:t>
            </a:fld>
            <a:endParaRPr lang="en-US" altLang="ja-JP" dirty="0"/>
          </a:p>
        </p:txBody>
      </p:sp>
    </p:spTree>
    <p:extLst>
      <p:ext uri="{BB962C8B-B14F-4D97-AF65-F5344CB8AC3E}">
        <p14:creationId xmlns:p14="http://schemas.microsoft.com/office/powerpoint/2010/main" val="20856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F3BB64C6-252D-4955-BEDE-B6AA4A9B9067}" type="slidenum">
              <a:rPr lang="en-US" altLang="ja-JP"/>
              <a:pPr/>
              <a:t>‹#›</a:t>
            </a:fld>
            <a:endParaRPr lang="en-US" altLang="ja-JP" dirty="0"/>
          </a:p>
        </p:txBody>
      </p:sp>
    </p:spTree>
    <p:extLst>
      <p:ext uri="{BB962C8B-B14F-4D97-AF65-F5344CB8AC3E}">
        <p14:creationId xmlns:p14="http://schemas.microsoft.com/office/powerpoint/2010/main" val="334457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10D1403B-40F7-4C39-A5E4-B596B4E40CAC}" type="slidenum">
              <a:rPr lang="en-US" altLang="ja-JP"/>
              <a:pPr/>
              <a:t>‹#›</a:t>
            </a:fld>
            <a:endParaRPr lang="en-US" altLang="ja-JP" dirty="0"/>
          </a:p>
        </p:txBody>
      </p:sp>
    </p:spTree>
    <p:extLst>
      <p:ext uri="{BB962C8B-B14F-4D97-AF65-F5344CB8AC3E}">
        <p14:creationId xmlns:p14="http://schemas.microsoft.com/office/powerpoint/2010/main" val="27297364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B433FE4-C553-461A-AC33-F84E7DCA9133}" type="slidenum">
              <a:rPr lang="en-US" altLang="ja-JP"/>
              <a:pPr/>
              <a:t>‹#›</a:t>
            </a:fld>
            <a:endParaRPr lang="en-US" altLang="ja-JP" dirty="0"/>
          </a:p>
        </p:txBody>
      </p:sp>
    </p:spTree>
    <p:extLst>
      <p:ext uri="{BB962C8B-B14F-4D97-AF65-F5344CB8AC3E}">
        <p14:creationId xmlns:p14="http://schemas.microsoft.com/office/powerpoint/2010/main" val="13687740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D30E0A57-B951-4890-99FF-37C9A7323EFB}" type="slidenum">
              <a:rPr lang="en-US" altLang="ja-JP"/>
              <a:pPr/>
              <a:t>‹#›</a:t>
            </a:fld>
            <a:endParaRPr lang="en-US" altLang="ja-JP" dirty="0"/>
          </a:p>
        </p:txBody>
      </p:sp>
    </p:spTree>
    <p:extLst>
      <p:ext uri="{BB962C8B-B14F-4D97-AF65-F5344CB8AC3E}">
        <p14:creationId xmlns:p14="http://schemas.microsoft.com/office/powerpoint/2010/main" val="3243599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January,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3E2D0855-E266-4207-8E6E-C47F1B076644}" type="slidenum">
              <a:rPr lang="en-US" altLang="ja-JP"/>
              <a:pPr/>
              <a:t>‹#›</a:t>
            </a:fld>
            <a:endParaRPr lang="en-US" altLang="ja-JP" dirty="0"/>
          </a:p>
        </p:txBody>
      </p:sp>
    </p:spTree>
    <p:extLst>
      <p:ext uri="{BB962C8B-B14F-4D97-AF65-F5344CB8AC3E}">
        <p14:creationId xmlns:p14="http://schemas.microsoft.com/office/powerpoint/2010/main" val="25122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January,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535C33E5-1D00-4865-8712-C70EA5ADA228}"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90600" lvl="4" indent="0" algn="r"/>
            <a:r>
              <a:rPr lang="en-US" altLang="ja-JP" sz="1400" b="1" dirty="0">
                <a:ea typeface="ＭＳ Ｐゴシック" charset="-128"/>
              </a:rPr>
              <a:t>doc.: IEEE </a:t>
            </a:r>
            <a:r>
              <a:rPr lang="en-US" altLang="ja-JP" sz="1400" b="1" dirty="0" smtClean="0">
                <a:ea typeface="ＭＳ Ｐゴシック" charset="-128"/>
              </a:rPr>
              <a:t>802.</a:t>
            </a:r>
            <a:r>
              <a:rPr lang="de-DE" altLang="ja-JP" sz="1400" b="1" dirty="0" smtClean="0">
                <a:effectLst/>
              </a:rPr>
              <a:t> </a:t>
            </a:r>
            <a:r>
              <a:rPr lang="de-DE" altLang="ja-JP" sz="1400" b="1" dirty="0" smtClean="0">
                <a:effectLst/>
              </a:rPr>
              <a:t>15-13-0009-00-0sru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January, 2013</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CECCEF43-7F8E-414C-BA4C-C10083B35A6F}" type="slidenum">
              <a:rPr lang="en-US" altLang="ja-JP"/>
              <a:pPr/>
              <a:t>1</a:t>
            </a:fld>
            <a:endParaRPr lang="en-US" altLang="ja-JP" dirty="0"/>
          </a:p>
        </p:txBody>
      </p:sp>
      <p:sp>
        <p:nvSpPr>
          <p:cNvPr id="27651" name="Rectangle 3"/>
          <p:cNvSpPr>
            <a:spLocks noChangeArrowheads="1"/>
          </p:cNvSpPr>
          <p:nvPr/>
        </p:nvSpPr>
        <p:spPr bwMode="auto">
          <a:xfrm>
            <a:off x="152400" y="609600"/>
            <a:ext cx="8991600" cy="4791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kumimoji="1" lang="en-GB" altLang="ja-JP" sz="1600" dirty="0" smtClean="0"/>
              <a:t>Next Steps for IG</a:t>
            </a:r>
            <a:r>
              <a:rPr kumimoji="1" lang="ja-JP" altLang="en-US" sz="1600" dirty="0"/>
              <a:t> </a:t>
            </a:r>
            <a:r>
              <a:rPr kumimoji="1" lang="en-GB" altLang="ja-JP" sz="1600" dirty="0" smtClean="0"/>
              <a:t>SRU</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[13</a:t>
            </a:r>
            <a:r>
              <a:rPr lang="en-US" altLang="ja-JP" sz="1600" dirty="0" smtClean="0">
                <a:ea typeface="ＭＳ Ｐゴシック" charset="-128"/>
              </a:rPr>
              <a:t> January,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Kitazawa</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[ATR ]</a:t>
            </a:r>
            <a:endParaRPr lang="en-US" altLang="ja-JP" sz="1600" dirty="0">
              <a:ea typeface="ＭＳ Ｐゴシック" charset="-128"/>
            </a:endParaRPr>
          </a:p>
          <a:p>
            <a:r>
              <a:rPr lang="en-US" altLang="ja-JP" sz="1600" dirty="0" smtClean="0">
                <a:ea typeface="ＭＳ Ｐゴシック" charset="-128"/>
              </a:rPr>
              <a:t>Address [2-2-2 Hikaridai Seika, Kyoto 619-0288 Japan]</a:t>
            </a:r>
          </a:p>
          <a:p>
            <a:r>
              <a:rPr lang="en-US" altLang="ja-JP" sz="1600" dirty="0" smtClean="0">
                <a:ea typeface="ＭＳ Ｐゴシック" charset="-128"/>
              </a:rPr>
              <a:t>Voice:[+81-774-95-1511], FAX: [+81-774-95-1508], E-Mail:[kitazawa@atr.jp] </a:t>
            </a:r>
          </a:p>
          <a:p>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endParaRPr lang="en-US" altLang="ja-JP" dirty="0" smtClean="0">
              <a:solidFill>
                <a:schemeClr val="accent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dirty="0" smtClean="0">
                <a:solidFill>
                  <a:schemeClr val="tx2"/>
                </a:solidFill>
                <a:ea typeface="ＭＳ Ｐゴシック" charset="-128"/>
              </a:rPr>
              <a:t>	[</a:t>
            </a:r>
            <a:r>
              <a:rPr lang="en-US" altLang="ja-JP" sz="1600" dirty="0" smtClean="0"/>
              <a:t>This presentation proposes next steps of IEEE 802.15 IG SRU based on our discussions.</a:t>
            </a:r>
            <a:r>
              <a:rPr lang="en-US" altLang="ja-JP" sz="1600" dirty="0" smtClean="0">
                <a:solidFill>
                  <a:schemeClr val="tx2"/>
                </a:solidFill>
                <a:ea typeface="ＭＳ Ｐゴシック" charset="-128"/>
              </a:rPr>
              <a:t>]</a:t>
            </a:r>
          </a:p>
          <a:p>
            <a:pPr>
              <a:spcBef>
                <a:spcPts val="600"/>
              </a:spcBef>
              <a:spcAft>
                <a:spcPts val="600"/>
              </a:spcAft>
            </a:pPr>
            <a:r>
              <a:rPr lang="en-US" altLang="ja-JP" sz="1600" b="1" dirty="0" smtClean="0">
                <a:solidFill>
                  <a:schemeClr val="tx2"/>
                </a:solidFill>
                <a:ea typeface="ＭＳ Ｐゴシック" charset="-128"/>
              </a:rPr>
              <a:t>Purpose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2013</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9B45858E-CD0C-4B00-B0BE-7BAAA3F96F6C}" type="slidenum">
              <a:rPr lang="en-US" altLang="ja-JP"/>
              <a:pPr/>
              <a:t>2</a:t>
            </a:fld>
            <a:endParaRPr lang="en-US" altLang="ja-JP" dirty="0"/>
          </a:p>
        </p:txBody>
      </p:sp>
      <p:sp>
        <p:nvSpPr>
          <p:cNvPr id="26626" name="Rectangle 2"/>
          <p:cNvSpPr>
            <a:spLocks noGrp="1" noChangeArrowheads="1"/>
          </p:cNvSpPr>
          <p:nvPr>
            <p:ph type="ctrTitle"/>
          </p:nvPr>
        </p:nvSpPr>
        <p:spPr>
          <a:xfrm>
            <a:off x="683568" y="980728"/>
            <a:ext cx="7772400" cy="2088232"/>
          </a:xfrm>
        </p:spPr>
        <p:txBody>
          <a:bodyPr/>
          <a:lstStyle/>
          <a:p>
            <a:r>
              <a:rPr lang="en-US" altLang="ja-JP" dirty="0" smtClean="0"/>
              <a:t> </a:t>
            </a:r>
            <a:r>
              <a:rPr lang="en-GB" altLang="ja-JP" dirty="0" smtClean="0"/>
              <a:t>Next Steps for IG SRU</a:t>
            </a:r>
            <a:endParaRPr lang="ja-JP" altLang="ja-JP" dirty="0"/>
          </a:p>
        </p:txBody>
      </p:sp>
      <p:graphicFrame>
        <p:nvGraphicFramePr>
          <p:cNvPr id="7" name="Object 44"/>
          <p:cNvGraphicFramePr>
            <a:graphicFrameLocks noChangeAspect="1"/>
          </p:cNvGraphicFramePr>
          <p:nvPr>
            <p:extLst>
              <p:ext uri="{D42A27DB-BD31-4B8C-83A1-F6EECF244321}">
                <p14:modId xmlns:p14="http://schemas.microsoft.com/office/powerpoint/2010/main" val="3343858423"/>
              </p:ext>
            </p:extLst>
          </p:nvPr>
        </p:nvGraphicFramePr>
        <p:xfrm>
          <a:off x="819150" y="3641725"/>
          <a:ext cx="7772400" cy="3027363"/>
        </p:xfrm>
        <a:graphic>
          <a:graphicData uri="http://schemas.openxmlformats.org/presentationml/2006/ole">
            <mc:AlternateContent xmlns:mc="http://schemas.openxmlformats.org/markup-compatibility/2006">
              <mc:Choice xmlns:v="urn:schemas-microsoft-com:vml" Requires="v">
                <p:oleObj spid="_x0000_s26689" name="Document" r:id="rId4" imgW="8872755" imgH="3460525" progId="Word.Document.8">
                  <p:embed/>
                </p:oleObj>
              </mc:Choice>
              <mc:Fallback>
                <p:oleObj name="Document" r:id="rId4" imgW="8872755" imgH="3460525" progId="Word.Document.8">
                  <p:embed/>
                  <p:pic>
                    <p:nvPicPr>
                      <p:cNvPr id="0" name="Picture 6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150" y="3641725"/>
                        <a:ext cx="7772400" cy="302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12"/>
          <p:cNvSpPr>
            <a:spLocks noChangeArrowheads="1"/>
          </p:cNvSpPr>
          <p:nvPr/>
        </p:nvSpPr>
        <p:spPr bwMode="auto">
          <a:xfrm>
            <a:off x="539552" y="321297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altLang="ja-JP" sz="2000" b="1" dirty="0">
                <a:latin typeface="Times New Roman" pitchFamily="18" charset="0"/>
              </a:rPr>
              <a:t>Authors:</a:t>
            </a:r>
            <a:endParaRPr lang="en-US" altLang="ja-JP" sz="2000" dirty="0">
              <a:latin typeface="Times New Roman" pitchFamily="18" charset="0"/>
            </a:endParaRPr>
          </a:p>
        </p:txBody>
      </p:sp>
      <p:sp>
        <p:nvSpPr>
          <p:cNvPr id="9" name="フッター プレースホルダ 8"/>
          <p:cNvSpPr>
            <a:spLocks noGrp="1"/>
          </p:cNvSpPr>
          <p:nvPr>
            <p:ph type="ftr" sz="quarter" idx="11"/>
          </p:nvPr>
        </p:nvSpPr>
        <p:spPr/>
        <p:txBody>
          <a:bodyPr/>
          <a:lstStyle/>
          <a:p>
            <a:r>
              <a:rPr lang="en-US" altLang="ja-JP" smtClean="0"/>
              <a:t>Shoichi Kitazawa (ATR)</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dirty="0" smtClean="0"/>
              <a:t>Outline</a:t>
            </a:r>
          </a:p>
        </p:txBody>
      </p:sp>
      <p:sp>
        <p:nvSpPr>
          <p:cNvPr id="3075" name="Content Placeholder 2"/>
          <p:cNvSpPr>
            <a:spLocks noGrp="1"/>
          </p:cNvSpPr>
          <p:nvPr>
            <p:ph idx="1"/>
          </p:nvPr>
        </p:nvSpPr>
        <p:spPr/>
        <p:txBody>
          <a:bodyPr/>
          <a:lstStyle/>
          <a:p>
            <a:r>
              <a:rPr lang="en-GB" sz="2800" dirty="0" smtClean="0">
                <a:latin typeface="+mj-lt"/>
              </a:rPr>
              <a:t>IG-SRU overview</a:t>
            </a:r>
          </a:p>
          <a:p>
            <a:r>
              <a:rPr lang="en-GB" sz="2800" dirty="0" smtClean="0">
                <a:latin typeface="+mj-lt"/>
              </a:rPr>
              <a:t>View on next steps</a:t>
            </a:r>
          </a:p>
          <a:p>
            <a:pPr lvl="1"/>
            <a:r>
              <a:rPr lang="en-GB" sz="2400" dirty="0" smtClean="0">
                <a:latin typeface="+mj-lt"/>
              </a:rPr>
              <a:t>Creation of PAR/5C</a:t>
            </a:r>
          </a:p>
          <a:p>
            <a:pPr lvl="1"/>
            <a:r>
              <a:rPr lang="en-GB" sz="2400" dirty="0" smtClean="0">
                <a:latin typeface="+mj-lt"/>
              </a:rPr>
              <a:t>Enlarging members</a:t>
            </a:r>
          </a:p>
          <a:p>
            <a:r>
              <a:rPr lang="en-GB" sz="2800" dirty="0" smtClean="0">
                <a:latin typeface="+mj-lt"/>
              </a:rPr>
              <a:t>Plans and way forward</a:t>
            </a:r>
          </a:p>
        </p:txBody>
      </p:sp>
      <p:sp>
        <p:nvSpPr>
          <p:cNvPr id="4" name="日付プレースホルダ 3"/>
          <p:cNvSpPr>
            <a:spLocks noGrp="1"/>
          </p:cNvSpPr>
          <p:nvPr>
            <p:ph type="dt" sz="half" idx="10"/>
          </p:nvPr>
        </p:nvSpPr>
        <p:spPr/>
        <p:txBody>
          <a:bodyPr/>
          <a:lstStyle/>
          <a:p>
            <a:r>
              <a:rPr lang="en-US" altLang="ja-JP" smtClean="0"/>
              <a:t>January, 2013</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5CA2EE14-C122-4D9A-9D36-15EA92E7C385}" type="slidenum">
              <a:rPr lang="en-US" altLang="ja-JP" smtClean="0"/>
              <a:pPr/>
              <a:t>3</a:t>
            </a:fld>
            <a:endParaRPr lang="en-US" altLang="ja-JP" dirty="0"/>
          </a:p>
        </p:txBody>
      </p:sp>
      <p:sp>
        <p:nvSpPr>
          <p:cNvPr id="6" name="フッター プレースホルダ 5"/>
          <p:cNvSpPr>
            <a:spLocks noGrp="1"/>
          </p:cNvSpPr>
          <p:nvPr>
            <p:ph type="ftr" sz="quarter" idx="11"/>
          </p:nvPr>
        </p:nvSpPr>
        <p:spPr/>
        <p:txBody>
          <a:bodyPr/>
          <a:lstStyle/>
          <a:p>
            <a:r>
              <a:rPr lang="en-US" altLang="ja-JP" smtClean="0"/>
              <a:t>Shoichi Kitazawa (ATR)</a:t>
            </a:r>
            <a:endParaRPr lang="en-US" altLang="ja-JP" dirty="0"/>
          </a:p>
        </p:txBody>
      </p:sp>
    </p:spTree>
    <p:extLst>
      <p:ext uri="{BB962C8B-B14F-4D97-AF65-F5344CB8AC3E}">
        <p14:creationId xmlns:p14="http://schemas.microsoft.com/office/powerpoint/2010/main" val="2955850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smtClean="0"/>
              <a:t>IG SRU Overview</a:t>
            </a:r>
          </a:p>
        </p:txBody>
      </p:sp>
      <p:sp>
        <p:nvSpPr>
          <p:cNvPr id="4099" name="Content Placeholder 2"/>
          <p:cNvSpPr>
            <a:spLocks noGrp="1"/>
          </p:cNvSpPr>
          <p:nvPr>
            <p:ph idx="1"/>
          </p:nvPr>
        </p:nvSpPr>
        <p:spPr/>
        <p:txBody>
          <a:bodyPr>
            <a:normAutofit fontScale="55000" lnSpcReduction="20000"/>
          </a:bodyPr>
          <a:lstStyle/>
          <a:p>
            <a:r>
              <a:rPr lang="en-GB" dirty="0" smtClean="0">
                <a:latin typeface="+mj-lt"/>
              </a:rPr>
              <a:t>Objectives</a:t>
            </a:r>
          </a:p>
          <a:p>
            <a:pPr lvl="1"/>
            <a:r>
              <a:rPr lang="en-US" dirty="0" smtClean="0">
                <a:latin typeface="+mj-lt"/>
              </a:rPr>
              <a:t>to </a:t>
            </a:r>
            <a:r>
              <a:rPr lang="en-US" dirty="0">
                <a:latin typeface="+mj-lt"/>
              </a:rPr>
              <a:t>explorer advanced technologies for improving the efficiency of spectrum usage in ISM and unlicensed </a:t>
            </a:r>
            <a:r>
              <a:rPr lang="en-US" dirty="0" smtClean="0">
                <a:latin typeface="+mj-lt"/>
              </a:rPr>
              <a:t>band</a:t>
            </a:r>
          </a:p>
          <a:p>
            <a:pPr lvl="1"/>
            <a:r>
              <a:rPr lang="en-US" dirty="0">
                <a:latin typeface="+mj-lt"/>
              </a:rPr>
              <a:t>t</a:t>
            </a:r>
            <a:r>
              <a:rPr lang="en-US" dirty="0" smtClean="0">
                <a:latin typeface="+mj-lt"/>
              </a:rPr>
              <a:t>o </a:t>
            </a:r>
            <a:r>
              <a:rPr lang="en-US" dirty="0">
                <a:latin typeface="+mj-lt"/>
              </a:rPr>
              <a:t>summarize informative ideas to judge to establish </a:t>
            </a:r>
            <a:r>
              <a:rPr lang="en-US" dirty="0" smtClean="0">
                <a:latin typeface="+mj-lt"/>
              </a:rPr>
              <a:t>SG</a:t>
            </a:r>
            <a:endParaRPr lang="en-GB" dirty="0" smtClean="0">
              <a:latin typeface="+mj-lt"/>
            </a:endParaRPr>
          </a:p>
          <a:p>
            <a:r>
              <a:rPr lang="en-GB" dirty="0" smtClean="0">
                <a:latin typeface="+mj-lt"/>
              </a:rPr>
              <a:t>History</a:t>
            </a:r>
          </a:p>
          <a:p>
            <a:pPr lvl="1"/>
            <a:r>
              <a:rPr lang="en-US" altLang="ja-JP" dirty="0" smtClean="0">
                <a:latin typeface="+mj-lt"/>
                <a:ea typeface="+mj-ea"/>
              </a:rPr>
              <a:t>started </a:t>
            </a:r>
            <a:r>
              <a:rPr lang="en-US" altLang="ja-JP" dirty="0">
                <a:latin typeface="+mj-lt"/>
                <a:ea typeface="+mj-ea"/>
              </a:rPr>
              <a:t>from November </a:t>
            </a:r>
            <a:r>
              <a:rPr lang="en-US" altLang="ja-JP" dirty="0" smtClean="0">
                <a:latin typeface="+mj-lt"/>
                <a:ea typeface="+mj-ea"/>
              </a:rPr>
              <a:t>2010</a:t>
            </a:r>
          </a:p>
          <a:p>
            <a:pPr lvl="1"/>
            <a:r>
              <a:rPr lang="en-US" dirty="0" smtClean="0">
                <a:latin typeface="+mj-lt"/>
                <a:ea typeface="+mj-ea"/>
              </a:rPr>
              <a:t>12 technical contributions</a:t>
            </a:r>
            <a:endParaRPr lang="en-GB" dirty="0" smtClean="0">
              <a:latin typeface="+mj-lt"/>
              <a:ea typeface="+mj-ea"/>
            </a:endParaRPr>
          </a:p>
          <a:p>
            <a:pPr lvl="1"/>
            <a:r>
              <a:rPr lang="en-GB" dirty="0" smtClean="0">
                <a:latin typeface="+mj-lt"/>
              </a:rPr>
              <a:t>This is 8</a:t>
            </a:r>
            <a:r>
              <a:rPr lang="en-GB" baseline="30000" dirty="0" smtClean="0">
                <a:latin typeface="+mj-lt"/>
              </a:rPr>
              <a:t>th</a:t>
            </a:r>
            <a:r>
              <a:rPr lang="en-GB" dirty="0" smtClean="0">
                <a:latin typeface="+mj-lt"/>
              </a:rPr>
              <a:t> meeting</a:t>
            </a:r>
          </a:p>
          <a:p>
            <a:r>
              <a:rPr lang="en-GB" dirty="0" smtClean="0">
                <a:latin typeface="+mj-lt"/>
              </a:rPr>
              <a:t>Achievements (deliverables) of IG SRU so far</a:t>
            </a:r>
          </a:p>
          <a:p>
            <a:pPr lvl="1"/>
            <a:r>
              <a:rPr lang="en-GB" dirty="0" smtClean="0">
                <a:latin typeface="+mj-lt"/>
              </a:rPr>
              <a:t>IG </a:t>
            </a:r>
            <a:r>
              <a:rPr lang="en-GB" dirty="0">
                <a:latin typeface="+mj-lt"/>
              </a:rPr>
              <a:t>SRU Technical </a:t>
            </a:r>
            <a:r>
              <a:rPr lang="en-GB" dirty="0" smtClean="0">
                <a:latin typeface="+mj-lt"/>
              </a:rPr>
              <a:t>Document(15-12-184r1) has been released</a:t>
            </a:r>
          </a:p>
          <a:p>
            <a:pPr lvl="1"/>
            <a:endParaRPr lang="en-GB" dirty="0" smtClean="0">
              <a:latin typeface="+mj-lt"/>
            </a:endParaRPr>
          </a:p>
          <a:p>
            <a:r>
              <a:rPr lang="en-US" altLang="ja-JP" dirty="0" smtClean="0">
                <a:latin typeface="+mj-lt"/>
              </a:rPr>
              <a:t>ATR has contributed some documents for discussions</a:t>
            </a:r>
          </a:p>
          <a:p>
            <a:pPr lvl="1"/>
            <a:r>
              <a:rPr lang="en-US" dirty="0">
                <a:latin typeface="+mj-lt"/>
              </a:rPr>
              <a:t>Current Situation in 2.4GHz ISM </a:t>
            </a:r>
            <a:r>
              <a:rPr lang="en-US" dirty="0" smtClean="0">
                <a:latin typeface="+mj-lt"/>
              </a:rPr>
              <a:t>Band (15-11-508r1)</a:t>
            </a:r>
            <a:endParaRPr lang="en-US" dirty="0">
              <a:latin typeface="+mj-lt"/>
            </a:endParaRPr>
          </a:p>
          <a:p>
            <a:pPr lvl="1"/>
            <a:r>
              <a:rPr lang="en-US" dirty="0" smtClean="0">
                <a:latin typeface="+mj-lt"/>
              </a:rPr>
              <a:t>Conceptual </a:t>
            </a:r>
            <a:r>
              <a:rPr lang="en-US" dirty="0">
                <a:latin typeface="+mj-lt"/>
              </a:rPr>
              <a:t>proposal of autonomously distributed wireless system based on dynamic multi-layer </a:t>
            </a:r>
            <a:r>
              <a:rPr lang="en-US" dirty="0" smtClean="0">
                <a:latin typeface="+mj-lt"/>
              </a:rPr>
              <a:t>control (15-12-0603r</a:t>
            </a:r>
            <a:r>
              <a:rPr lang="en-US" altLang="ja-JP" dirty="0" smtClean="0">
                <a:latin typeface="+mj-lt"/>
              </a:rPr>
              <a:t>1)</a:t>
            </a:r>
            <a:endParaRPr lang="en-GB" dirty="0" smtClean="0">
              <a:latin typeface="+mj-lt"/>
            </a:endParaRPr>
          </a:p>
          <a:p>
            <a:pPr lvl="1"/>
            <a:endParaRPr lang="en-GB" dirty="0">
              <a:latin typeface="+mj-lt"/>
            </a:endParaRPr>
          </a:p>
          <a:p>
            <a:pPr lvl="1"/>
            <a:endParaRPr lang="en-GB" dirty="0" smtClean="0">
              <a:latin typeface="+mj-lt"/>
            </a:endParaRPr>
          </a:p>
          <a:p>
            <a:pPr lvl="1"/>
            <a:endParaRPr lang="en-GB" dirty="0" smtClean="0">
              <a:latin typeface="+mj-lt"/>
            </a:endParaRPr>
          </a:p>
          <a:p>
            <a:pPr lvl="1"/>
            <a:endParaRPr lang="en-GB" dirty="0" smtClean="0">
              <a:latin typeface="+mj-lt"/>
            </a:endParaRPr>
          </a:p>
        </p:txBody>
      </p:sp>
      <p:sp>
        <p:nvSpPr>
          <p:cNvPr id="5" name="日付プレースホルダ 4"/>
          <p:cNvSpPr>
            <a:spLocks noGrp="1"/>
          </p:cNvSpPr>
          <p:nvPr>
            <p:ph type="dt" sz="half" idx="10"/>
          </p:nvPr>
        </p:nvSpPr>
        <p:spPr/>
        <p:txBody>
          <a:bodyPr/>
          <a:lstStyle/>
          <a:p>
            <a:r>
              <a:rPr lang="en-US" altLang="ja-JP" smtClean="0"/>
              <a:t>January, 2013</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5CA2EE14-C122-4D9A-9D36-15EA92E7C385}" type="slidenum">
              <a:rPr lang="en-US" altLang="ja-JP" smtClean="0"/>
              <a:pPr/>
              <a:t>4</a:t>
            </a:fld>
            <a:endParaRPr lang="en-US" altLang="ja-JP" dirty="0"/>
          </a:p>
        </p:txBody>
      </p:sp>
      <p:sp>
        <p:nvSpPr>
          <p:cNvPr id="7" name="フッター プレースホルダ 6"/>
          <p:cNvSpPr>
            <a:spLocks noGrp="1"/>
          </p:cNvSpPr>
          <p:nvPr>
            <p:ph type="ftr" sz="quarter" idx="11"/>
          </p:nvPr>
        </p:nvSpPr>
        <p:spPr/>
        <p:txBody>
          <a:bodyPr/>
          <a:lstStyle/>
          <a:p>
            <a:r>
              <a:rPr lang="en-US" altLang="ja-JP" smtClean="0"/>
              <a:t>Shoichi Kitazawa (ATR)</a:t>
            </a:r>
            <a:endParaRPr lang="en-US" altLang="ja-JP" dirty="0"/>
          </a:p>
        </p:txBody>
      </p:sp>
    </p:spTree>
    <p:extLst>
      <p:ext uri="{BB962C8B-B14F-4D97-AF65-F5344CB8AC3E}">
        <p14:creationId xmlns:p14="http://schemas.microsoft.com/office/powerpoint/2010/main" val="3076012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View</a:t>
            </a:r>
            <a:r>
              <a:rPr lang="ja-JP" altLang="en-US" dirty="0"/>
              <a:t> </a:t>
            </a:r>
            <a:r>
              <a:rPr lang="en-US" altLang="ja-JP" dirty="0" smtClean="0"/>
              <a:t>on Next Steps for IG-SRU </a:t>
            </a:r>
            <a:endParaRPr kumimoji="1" lang="en-GB" altLang="ja-JP" dirty="0"/>
          </a:p>
        </p:txBody>
      </p:sp>
      <p:sp>
        <p:nvSpPr>
          <p:cNvPr id="3" name="コンテンツ プレースホルダー 2"/>
          <p:cNvSpPr>
            <a:spLocks noGrp="1"/>
          </p:cNvSpPr>
          <p:nvPr>
            <p:ph idx="1"/>
          </p:nvPr>
        </p:nvSpPr>
        <p:spPr/>
        <p:txBody>
          <a:bodyPr/>
          <a:lstStyle/>
          <a:p>
            <a:r>
              <a:rPr kumimoji="1" lang="en-GB" altLang="ja-JP" sz="2800" dirty="0" smtClean="0">
                <a:latin typeface="+mj-lt"/>
              </a:rPr>
              <a:t>Get into next steps of actual standard development</a:t>
            </a:r>
          </a:p>
          <a:p>
            <a:pPr lvl="1"/>
            <a:r>
              <a:rPr lang="en-US" altLang="ja-JP" sz="2400" dirty="0" smtClean="0">
                <a:latin typeface="+mj-lt"/>
              </a:rPr>
              <a:t>for coping with growing demands of upcoming wireless and M2M applications </a:t>
            </a:r>
          </a:p>
          <a:p>
            <a:pPr lvl="1"/>
            <a:r>
              <a:rPr kumimoji="1" lang="en-US" altLang="ja-JP" sz="2400" dirty="0" smtClean="0">
                <a:latin typeface="+mj-lt"/>
              </a:rPr>
              <a:t>which requires a new standard on an extension of IG SRU</a:t>
            </a:r>
          </a:p>
          <a:p>
            <a:r>
              <a:rPr kumimoji="1" lang="en-GB" altLang="ja-JP" sz="2800" dirty="0" smtClean="0">
                <a:latin typeface="+mj-lt"/>
              </a:rPr>
              <a:t>Enlargement of membership</a:t>
            </a:r>
          </a:p>
          <a:p>
            <a:pPr lvl="1"/>
            <a:r>
              <a:rPr lang="en-GB" altLang="ja-JP" sz="2400" dirty="0" smtClean="0">
                <a:latin typeface="+mj-lt"/>
              </a:rPr>
              <a:t>Promotion of the IG activities for encouraging more participation</a:t>
            </a:r>
            <a:endParaRPr kumimoji="1" lang="en-GB" altLang="ja-JP" sz="2400" dirty="0">
              <a:latin typeface="+mj-lt"/>
            </a:endParaRPr>
          </a:p>
        </p:txBody>
      </p:sp>
      <p:sp>
        <p:nvSpPr>
          <p:cNvPr id="4" name="日付プレースホルダ 3"/>
          <p:cNvSpPr>
            <a:spLocks noGrp="1"/>
          </p:cNvSpPr>
          <p:nvPr>
            <p:ph type="dt" sz="half" idx="10"/>
          </p:nvPr>
        </p:nvSpPr>
        <p:spPr/>
        <p:txBody>
          <a:bodyPr/>
          <a:lstStyle/>
          <a:p>
            <a:r>
              <a:rPr lang="en-US" altLang="ja-JP" smtClean="0"/>
              <a:t>January, 2013</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5CA2EE14-C122-4D9A-9D36-15EA92E7C385}" type="slidenum">
              <a:rPr lang="en-US" altLang="ja-JP" smtClean="0"/>
              <a:pPr/>
              <a:t>5</a:t>
            </a:fld>
            <a:endParaRPr lang="en-US" altLang="ja-JP" dirty="0"/>
          </a:p>
        </p:txBody>
      </p:sp>
      <p:sp>
        <p:nvSpPr>
          <p:cNvPr id="6" name="フッター プレースホルダ 5"/>
          <p:cNvSpPr>
            <a:spLocks noGrp="1"/>
          </p:cNvSpPr>
          <p:nvPr>
            <p:ph type="ftr" sz="quarter" idx="11"/>
          </p:nvPr>
        </p:nvSpPr>
        <p:spPr/>
        <p:txBody>
          <a:bodyPr/>
          <a:lstStyle/>
          <a:p>
            <a:r>
              <a:rPr lang="en-US" altLang="ja-JP" smtClean="0"/>
              <a:t>Shoichi Kitazawa (ATR)</a:t>
            </a:r>
            <a:endParaRPr lang="en-US" altLang="ja-JP" dirty="0"/>
          </a:p>
        </p:txBody>
      </p:sp>
    </p:spTree>
    <p:extLst>
      <p:ext uri="{BB962C8B-B14F-4D97-AF65-F5344CB8AC3E}">
        <p14:creationId xmlns:p14="http://schemas.microsoft.com/office/powerpoint/2010/main" val="4062890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Plans and Way Forward</a:t>
            </a:r>
          </a:p>
        </p:txBody>
      </p:sp>
      <p:sp>
        <p:nvSpPr>
          <p:cNvPr id="8195" name="Content Placeholder 2"/>
          <p:cNvSpPr>
            <a:spLocks noGrp="1"/>
          </p:cNvSpPr>
          <p:nvPr>
            <p:ph idx="1"/>
          </p:nvPr>
        </p:nvSpPr>
        <p:spPr/>
        <p:txBody>
          <a:bodyPr>
            <a:normAutofit fontScale="92500" lnSpcReduction="10000"/>
          </a:bodyPr>
          <a:lstStyle/>
          <a:p>
            <a:r>
              <a:rPr lang="en-GB" dirty="0" smtClean="0">
                <a:latin typeface="+mj-lt"/>
              </a:rPr>
              <a:t>Start discussions for creating a new PAR considering 5 Criteria, particularly</a:t>
            </a:r>
          </a:p>
          <a:p>
            <a:pPr lvl="1"/>
            <a:r>
              <a:rPr lang="en-GB" dirty="0" smtClean="0">
                <a:latin typeface="+mj-lt"/>
              </a:rPr>
              <a:t>Potential market acceptance</a:t>
            </a:r>
          </a:p>
          <a:p>
            <a:pPr lvl="1"/>
            <a:r>
              <a:rPr lang="en-GB" dirty="0" smtClean="0">
                <a:latin typeface="+mj-lt"/>
              </a:rPr>
              <a:t>Relationship to related standards</a:t>
            </a:r>
          </a:p>
          <a:p>
            <a:pPr lvl="1"/>
            <a:r>
              <a:rPr lang="en-GB" dirty="0" smtClean="0">
                <a:latin typeface="+mj-lt"/>
              </a:rPr>
              <a:t>Realistic scope and objectives</a:t>
            </a:r>
          </a:p>
          <a:p>
            <a:r>
              <a:rPr lang="en-GB" dirty="0" smtClean="0">
                <a:latin typeface="+mj-lt"/>
              </a:rPr>
              <a:t>Potential use case examples</a:t>
            </a:r>
          </a:p>
          <a:p>
            <a:pPr lvl="1"/>
            <a:r>
              <a:rPr lang="en-GB" dirty="0" smtClean="0">
                <a:latin typeface="+mj-lt"/>
              </a:rPr>
              <a:t>Self organising M2M wireless networks for:</a:t>
            </a:r>
          </a:p>
          <a:p>
            <a:pPr lvl="2"/>
            <a:r>
              <a:rPr lang="en-GB" dirty="0" smtClean="0">
                <a:latin typeface="+mj-lt"/>
              </a:rPr>
              <a:t>Public protection and disaster relief (PPDR)</a:t>
            </a:r>
          </a:p>
          <a:p>
            <a:pPr lvl="2"/>
            <a:r>
              <a:rPr lang="en-GB" dirty="0" smtClean="0">
                <a:latin typeface="+mj-lt"/>
              </a:rPr>
              <a:t>Efficient medical networks </a:t>
            </a:r>
          </a:p>
        </p:txBody>
      </p:sp>
      <p:sp>
        <p:nvSpPr>
          <p:cNvPr id="4" name="日付プレースホルダ 3"/>
          <p:cNvSpPr>
            <a:spLocks noGrp="1"/>
          </p:cNvSpPr>
          <p:nvPr>
            <p:ph type="dt" sz="half" idx="10"/>
          </p:nvPr>
        </p:nvSpPr>
        <p:spPr/>
        <p:txBody>
          <a:bodyPr/>
          <a:lstStyle/>
          <a:p>
            <a:r>
              <a:rPr lang="en-US" altLang="ja-JP" smtClean="0"/>
              <a:t>January, 2013</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5CA2EE14-C122-4D9A-9D36-15EA92E7C385}" type="slidenum">
              <a:rPr lang="en-US" altLang="ja-JP" smtClean="0"/>
              <a:pPr/>
              <a:t>6</a:t>
            </a:fld>
            <a:endParaRPr lang="en-US" altLang="ja-JP" dirty="0"/>
          </a:p>
        </p:txBody>
      </p:sp>
      <p:sp>
        <p:nvSpPr>
          <p:cNvPr id="6" name="フッター プレースホルダ 5"/>
          <p:cNvSpPr>
            <a:spLocks noGrp="1"/>
          </p:cNvSpPr>
          <p:nvPr>
            <p:ph type="ftr" sz="quarter" idx="11"/>
          </p:nvPr>
        </p:nvSpPr>
        <p:spPr/>
        <p:txBody>
          <a:bodyPr/>
          <a:lstStyle/>
          <a:p>
            <a:r>
              <a:rPr lang="en-US" altLang="ja-JP" smtClean="0"/>
              <a:t>Shoichi Kitazawa (ATR)</a:t>
            </a:r>
            <a:endParaRPr lang="en-US" altLang="ja-JP" dirty="0"/>
          </a:p>
        </p:txBody>
      </p:sp>
    </p:spTree>
    <p:extLst>
      <p:ext uri="{BB962C8B-B14F-4D97-AF65-F5344CB8AC3E}">
        <p14:creationId xmlns:p14="http://schemas.microsoft.com/office/powerpoint/2010/main" val="2538193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GB" smtClean="0"/>
              <a:t>Workplan</a:t>
            </a:r>
          </a:p>
        </p:txBody>
      </p:sp>
      <p:sp>
        <p:nvSpPr>
          <p:cNvPr id="45" name="テキスト ボックス 44"/>
          <p:cNvSpPr txBox="1"/>
          <p:nvPr/>
        </p:nvSpPr>
        <p:spPr>
          <a:xfrm>
            <a:off x="158269" y="1414517"/>
            <a:ext cx="1771639" cy="584775"/>
          </a:xfrm>
          <a:prstGeom prst="rect">
            <a:avLst/>
          </a:prstGeom>
          <a:noFill/>
        </p:spPr>
        <p:txBody>
          <a:bodyPr wrap="none" rtlCol="0">
            <a:spAutoFit/>
          </a:bodyPr>
          <a:lstStyle/>
          <a:p>
            <a:r>
              <a:rPr kumimoji="1" lang="en-GB" sz="1600" dirty="0" smtClean="0"/>
              <a:t>ex) Self organising</a:t>
            </a:r>
          </a:p>
          <a:p>
            <a:r>
              <a:rPr lang="en-GB" sz="1600" dirty="0" smtClean="0"/>
              <a:t>M2M wireless NW</a:t>
            </a:r>
            <a:endParaRPr kumimoji="1" lang="en-GB" sz="1600" dirty="0"/>
          </a:p>
        </p:txBody>
      </p:sp>
      <p:sp>
        <p:nvSpPr>
          <p:cNvPr id="4" name="角丸四角形 3"/>
          <p:cNvSpPr/>
          <p:nvPr/>
        </p:nvSpPr>
        <p:spPr>
          <a:xfrm>
            <a:off x="5932140" y="1492641"/>
            <a:ext cx="1007473" cy="45496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GB" dirty="0" smtClean="0"/>
              <a:t>PAR</a:t>
            </a:r>
            <a:endParaRPr kumimoji="1" lang="en-GB" dirty="0"/>
          </a:p>
        </p:txBody>
      </p:sp>
      <p:sp>
        <p:nvSpPr>
          <p:cNvPr id="11" name="角丸四角形 10"/>
          <p:cNvSpPr/>
          <p:nvPr/>
        </p:nvSpPr>
        <p:spPr>
          <a:xfrm>
            <a:off x="2640697" y="3843992"/>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dirty="0"/>
              <a:t>Relationship to related standards</a:t>
            </a:r>
          </a:p>
        </p:txBody>
      </p:sp>
      <p:sp>
        <p:nvSpPr>
          <p:cNvPr id="12" name="角丸四角形 11"/>
          <p:cNvSpPr/>
          <p:nvPr/>
        </p:nvSpPr>
        <p:spPr>
          <a:xfrm>
            <a:off x="2640697" y="1340768"/>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GB" dirty="0" smtClean="0"/>
              <a:t>Use cases</a:t>
            </a:r>
            <a:endParaRPr kumimoji="1" lang="en-GB" dirty="0"/>
          </a:p>
        </p:txBody>
      </p:sp>
      <p:sp>
        <p:nvSpPr>
          <p:cNvPr id="13" name="角丸四角形 12"/>
          <p:cNvSpPr/>
          <p:nvPr/>
        </p:nvSpPr>
        <p:spPr>
          <a:xfrm>
            <a:off x="2640697" y="2175176"/>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GB" dirty="0" smtClean="0"/>
              <a:t>Market acceptance / technical feasibility</a:t>
            </a:r>
            <a:endParaRPr kumimoji="1" lang="en-GB" dirty="0"/>
          </a:p>
        </p:txBody>
      </p:sp>
      <p:sp>
        <p:nvSpPr>
          <p:cNvPr id="14" name="角丸四角形 13"/>
          <p:cNvSpPr/>
          <p:nvPr/>
        </p:nvSpPr>
        <p:spPr>
          <a:xfrm>
            <a:off x="2640697" y="4678400"/>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ja-JP" dirty="0"/>
              <a:t>Viable leadership and participation</a:t>
            </a:r>
          </a:p>
        </p:txBody>
      </p:sp>
      <p:grpSp>
        <p:nvGrpSpPr>
          <p:cNvPr id="2" name="グループ化 14"/>
          <p:cNvGrpSpPr/>
          <p:nvPr/>
        </p:nvGrpSpPr>
        <p:grpSpPr>
          <a:xfrm rot="16200000">
            <a:off x="7141909" y="3470673"/>
            <a:ext cx="603681" cy="603681"/>
            <a:chOff x="4142394" y="762624"/>
            <a:chExt cx="647212" cy="647212"/>
          </a:xfrm>
        </p:grpSpPr>
        <p:sp>
          <p:nvSpPr>
            <p:cNvPr id="16" name="下矢印 15"/>
            <p:cNvSpPr/>
            <p:nvPr/>
          </p:nvSpPr>
          <p:spPr>
            <a:xfrm>
              <a:off x="4142394"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下矢印 4"/>
            <p:cNvSpPr/>
            <p:nvPr/>
          </p:nvSpPr>
          <p:spPr>
            <a:xfrm>
              <a:off x="4288016" y="762625"/>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sp>
        <p:nvSpPr>
          <p:cNvPr id="5" name="テキスト ボックス 4"/>
          <p:cNvSpPr txBox="1"/>
          <p:nvPr/>
        </p:nvSpPr>
        <p:spPr>
          <a:xfrm>
            <a:off x="7731916" y="3557207"/>
            <a:ext cx="1160564" cy="430614"/>
          </a:xfrm>
          <a:prstGeom prst="rect">
            <a:avLst/>
          </a:prstGeom>
          <a:noFill/>
        </p:spPr>
        <p:txBody>
          <a:bodyPr wrap="none" rtlCol="0">
            <a:spAutoFit/>
          </a:bodyPr>
          <a:lstStyle/>
          <a:p>
            <a:r>
              <a:rPr kumimoji="1" lang="en-GB" sz="2400" b="1" dirty="0" err="1" smtClean="0"/>
              <a:t>NesCom</a:t>
            </a:r>
            <a:endParaRPr kumimoji="1" lang="en-GB" sz="2400" b="1" dirty="0"/>
          </a:p>
        </p:txBody>
      </p:sp>
      <p:sp>
        <p:nvSpPr>
          <p:cNvPr id="19" name="角丸四角形 18"/>
          <p:cNvSpPr/>
          <p:nvPr/>
        </p:nvSpPr>
        <p:spPr>
          <a:xfrm>
            <a:off x="2640697" y="3009584"/>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GB" dirty="0" smtClean="0"/>
              <a:t>Scope &amp; Objectives</a:t>
            </a:r>
            <a:endParaRPr kumimoji="1" lang="en-GB" dirty="0"/>
          </a:p>
        </p:txBody>
      </p:sp>
      <p:sp>
        <p:nvSpPr>
          <p:cNvPr id="20" name="角丸四角形 19"/>
          <p:cNvSpPr/>
          <p:nvPr/>
        </p:nvSpPr>
        <p:spPr>
          <a:xfrm>
            <a:off x="2640697" y="5512808"/>
            <a:ext cx="2221606" cy="671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GB" dirty="0" smtClean="0"/>
              <a:t>Establish new area of expertise within Sponsor</a:t>
            </a:r>
            <a:endParaRPr kumimoji="1" lang="en-GB" dirty="0"/>
          </a:p>
        </p:txBody>
      </p:sp>
      <p:sp>
        <p:nvSpPr>
          <p:cNvPr id="6" name="円/楕円 5"/>
          <p:cNvSpPr/>
          <p:nvPr/>
        </p:nvSpPr>
        <p:spPr>
          <a:xfrm>
            <a:off x="2444369" y="2012416"/>
            <a:ext cx="2619429" cy="4407337"/>
          </a:xfrm>
          <a:prstGeom prst="ellipse">
            <a:avLst/>
          </a:prstGeom>
          <a:noFill/>
          <a:ln w="76200">
            <a:solidFill>
              <a:srgbClr val="FF339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GB"/>
          </a:p>
        </p:txBody>
      </p:sp>
      <p:sp>
        <p:nvSpPr>
          <p:cNvPr id="22" name="テキスト ボックス 21"/>
          <p:cNvSpPr txBox="1"/>
          <p:nvPr/>
        </p:nvSpPr>
        <p:spPr>
          <a:xfrm>
            <a:off x="4862304" y="2790769"/>
            <a:ext cx="469788" cy="430614"/>
          </a:xfrm>
          <a:prstGeom prst="rect">
            <a:avLst/>
          </a:prstGeom>
          <a:noFill/>
        </p:spPr>
        <p:txBody>
          <a:bodyPr wrap="none" rtlCol="0">
            <a:spAutoFit/>
          </a:bodyPr>
          <a:lstStyle/>
          <a:p>
            <a:r>
              <a:rPr kumimoji="1" lang="en-GB" sz="2400" b="1" dirty="0" smtClean="0">
                <a:solidFill>
                  <a:srgbClr val="FF3399"/>
                </a:solidFill>
              </a:rPr>
              <a:t>5C</a:t>
            </a:r>
            <a:endParaRPr kumimoji="1" lang="en-GB" sz="2400" b="1" dirty="0">
              <a:solidFill>
                <a:srgbClr val="FF3399"/>
              </a:solidFill>
            </a:endParaRPr>
          </a:p>
        </p:txBody>
      </p:sp>
      <p:grpSp>
        <p:nvGrpSpPr>
          <p:cNvPr id="3" name="グループ化 23"/>
          <p:cNvGrpSpPr/>
          <p:nvPr/>
        </p:nvGrpSpPr>
        <p:grpSpPr>
          <a:xfrm rot="16200000">
            <a:off x="5293584" y="1381121"/>
            <a:ext cx="301841" cy="603681"/>
            <a:chOff x="4142393" y="762624"/>
            <a:chExt cx="647212" cy="647212"/>
          </a:xfrm>
        </p:grpSpPr>
        <p:sp>
          <p:nvSpPr>
            <p:cNvPr id="25" name="下矢印 24"/>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6"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grpSp>
        <p:nvGrpSpPr>
          <p:cNvPr id="7" name="グループ化 26"/>
          <p:cNvGrpSpPr/>
          <p:nvPr/>
        </p:nvGrpSpPr>
        <p:grpSpPr>
          <a:xfrm rot="16200000">
            <a:off x="5293584" y="2209159"/>
            <a:ext cx="301841" cy="603681"/>
            <a:chOff x="4142393" y="762624"/>
            <a:chExt cx="647212" cy="647212"/>
          </a:xfrm>
        </p:grpSpPr>
        <p:sp>
          <p:nvSpPr>
            <p:cNvPr id="28" name="下矢印 27"/>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9"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grpSp>
        <p:nvGrpSpPr>
          <p:cNvPr id="8" name="グループ化 29"/>
          <p:cNvGrpSpPr/>
          <p:nvPr/>
        </p:nvGrpSpPr>
        <p:grpSpPr>
          <a:xfrm rot="16200000">
            <a:off x="5293584" y="3070464"/>
            <a:ext cx="301841" cy="603681"/>
            <a:chOff x="4142393" y="762624"/>
            <a:chExt cx="647212" cy="647212"/>
          </a:xfrm>
        </p:grpSpPr>
        <p:sp>
          <p:nvSpPr>
            <p:cNvPr id="31" name="下矢印 30"/>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2"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grpSp>
        <p:nvGrpSpPr>
          <p:cNvPr id="15" name="グループ化 32"/>
          <p:cNvGrpSpPr/>
          <p:nvPr/>
        </p:nvGrpSpPr>
        <p:grpSpPr>
          <a:xfrm rot="16200000">
            <a:off x="5293584" y="3918671"/>
            <a:ext cx="301841" cy="603681"/>
            <a:chOff x="4142393" y="762624"/>
            <a:chExt cx="647212" cy="647212"/>
          </a:xfrm>
        </p:grpSpPr>
        <p:sp>
          <p:nvSpPr>
            <p:cNvPr id="34" name="下矢印 33"/>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5"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grpSp>
        <p:nvGrpSpPr>
          <p:cNvPr id="18" name="グループ化 35"/>
          <p:cNvGrpSpPr/>
          <p:nvPr/>
        </p:nvGrpSpPr>
        <p:grpSpPr>
          <a:xfrm rot="16200000">
            <a:off x="5293584" y="4712383"/>
            <a:ext cx="301841" cy="603681"/>
            <a:chOff x="4142393" y="762624"/>
            <a:chExt cx="647212" cy="647212"/>
          </a:xfrm>
        </p:grpSpPr>
        <p:sp>
          <p:nvSpPr>
            <p:cNvPr id="37" name="下矢印 36"/>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8"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grpSp>
        <p:nvGrpSpPr>
          <p:cNvPr id="21" name="グループ化 38"/>
          <p:cNvGrpSpPr/>
          <p:nvPr/>
        </p:nvGrpSpPr>
        <p:grpSpPr>
          <a:xfrm rot="16200000">
            <a:off x="5293584" y="5546791"/>
            <a:ext cx="301841" cy="603681"/>
            <a:chOff x="4142393" y="762624"/>
            <a:chExt cx="647212" cy="647212"/>
          </a:xfrm>
        </p:grpSpPr>
        <p:sp>
          <p:nvSpPr>
            <p:cNvPr id="40" name="下矢印 39"/>
            <p:cNvSpPr/>
            <p:nvPr/>
          </p:nvSpPr>
          <p:spPr>
            <a:xfrm>
              <a:off x="4142393" y="762624"/>
              <a:ext cx="647212" cy="64721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1" name="下矢印 4"/>
            <p:cNvSpPr/>
            <p:nvPr/>
          </p:nvSpPr>
          <p:spPr>
            <a:xfrm>
              <a:off x="4288015" y="762624"/>
              <a:ext cx="355966" cy="4870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a:p>
          </p:txBody>
        </p:sp>
      </p:grpSp>
      <p:sp>
        <p:nvSpPr>
          <p:cNvPr id="9" name="右カーブ矢印 8"/>
          <p:cNvSpPr/>
          <p:nvPr/>
        </p:nvSpPr>
        <p:spPr>
          <a:xfrm>
            <a:off x="2284475" y="1887836"/>
            <a:ext cx="222257" cy="540159"/>
          </a:xfrm>
          <a:prstGeom prst="curv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solidFill>
                <a:schemeClr val="tx1"/>
              </a:solidFill>
            </a:endParaRPr>
          </a:p>
        </p:txBody>
      </p:sp>
      <p:sp>
        <p:nvSpPr>
          <p:cNvPr id="55" name="右カーブ矢印 54"/>
          <p:cNvSpPr/>
          <p:nvPr/>
        </p:nvSpPr>
        <p:spPr>
          <a:xfrm>
            <a:off x="1902249" y="1743757"/>
            <a:ext cx="614821" cy="1494218"/>
          </a:xfrm>
          <a:prstGeom prst="curvedRightArrow">
            <a:avLst>
              <a:gd name="adj1" fmla="val 11747"/>
              <a:gd name="adj2" fmla="val 26694"/>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solidFill>
                <a:schemeClr val="tx1"/>
              </a:solidFill>
            </a:endParaRPr>
          </a:p>
        </p:txBody>
      </p:sp>
      <p:sp>
        <p:nvSpPr>
          <p:cNvPr id="56" name="右カーブ矢印 55"/>
          <p:cNvSpPr/>
          <p:nvPr/>
        </p:nvSpPr>
        <p:spPr>
          <a:xfrm>
            <a:off x="1930466" y="3406285"/>
            <a:ext cx="614821" cy="2442345"/>
          </a:xfrm>
          <a:prstGeom prst="curvedRightArrow">
            <a:avLst>
              <a:gd name="adj1" fmla="val 11747"/>
              <a:gd name="adj2" fmla="val 26694"/>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solidFill>
                <a:schemeClr val="tx1"/>
              </a:solidFill>
            </a:endParaRPr>
          </a:p>
        </p:txBody>
      </p:sp>
      <p:sp>
        <p:nvSpPr>
          <p:cNvPr id="10" name="右矢印 9"/>
          <p:cNvSpPr/>
          <p:nvPr/>
        </p:nvSpPr>
        <p:spPr>
          <a:xfrm>
            <a:off x="2145747" y="1599954"/>
            <a:ext cx="360986" cy="143803"/>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p>
        </p:txBody>
      </p:sp>
      <p:sp>
        <p:nvSpPr>
          <p:cNvPr id="58" name="右矢印 57"/>
          <p:cNvSpPr/>
          <p:nvPr/>
        </p:nvSpPr>
        <p:spPr>
          <a:xfrm>
            <a:off x="2145747" y="4163471"/>
            <a:ext cx="360986" cy="143803"/>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p>
        </p:txBody>
      </p:sp>
      <p:sp>
        <p:nvSpPr>
          <p:cNvPr id="59" name="右矢印 58"/>
          <p:cNvSpPr/>
          <p:nvPr/>
        </p:nvSpPr>
        <p:spPr>
          <a:xfrm>
            <a:off x="2170908" y="4971269"/>
            <a:ext cx="360986" cy="13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GB"/>
          </a:p>
        </p:txBody>
      </p:sp>
      <p:sp>
        <p:nvSpPr>
          <p:cNvPr id="49" name="テキスト ボックス 48"/>
          <p:cNvSpPr txBox="1"/>
          <p:nvPr/>
        </p:nvSpPr>
        <p:spPr>
          <a:xfrm>
            <a:off x="194703" y="3933056"/>
            <a:ext cx="1974387" cy="584775"/>
          </a:xfrm>
          <a:prstGeom prst="rect">
            <a:avLst/>
          </a:prstGeom>
          <a:noFill/>
        </p:spPr>
        <p:txBody>
          <a:bodyPr wrap="none" rtlCol="0">
            <a:spAutoFit/>
          </a:bodyPr>
          <a:lstStyle/>
          <a:p>
            <a:r>
              <a:rPr kumimoji="1" lang="en-GB" sz="1600" dirty="0" smtClean="0"/>
              <a:t>Distinguish proposing</a:t>
            </a:r>
            <a:br>
              <a:rPr kumimoji="1" lang="en-GB" sz="1600" dirty="0" smtClean="0"/>
            </a:br>
            <a:r>
              <a:rPr kumimoji="1" lang="en-GB" sz="1600" dirty="0" smtClean="0"/>
              <a:t>SG from other </a:t>
            </a:r>
            <a:r>
              <a:rPr kumimoji="1" lang="en-GB" sz="1600" dirty="0" err="1" smtClean="0"/>
              <a:t>stds</a:t>
            </a:r>
            <a:endParaRPr kumimoji="1" lang="en-GB" sz="1600" dirty="0"/>
          </a:p>
        </p:txBody>
      </p:sp>
      <p:sp>
        <p:nvSpPr>
          <p:cNvPr id="53" name="テキスト ボックス 52"/>
          <p:cNvSpPr txBox="1"/>
          <p:nvPr/>
        </p:nvSpPr>
        <p:spPr>
          <a:xfrm>
            <a:off x="194703" y="4784511"/>
            <a:ext cx="1987532" cy="584775"/>
          </a:xfrm>
          <a:prstGeom prst="rect">
            <a:avLst/>
          </a:prstGeom>
          <a:noFill/>
        </p:spPr>
        <p:txBody>
          <a:bodyPr wrap="none" rtlCol="0">
            <a:spAutoFit/>
          </a:bodyPr>
          <a:lstStyle/>
          <a:p>
            <a:r>
              <a:rPr kumimoji="1" lang="en-GB" sz="1600" dirty="0" smtClean="0"/>
              <a:t>promotion for getting</a:t>
            </a:r>
          </a:p>
          <a:p>
            <a:r>
              <a:rPr lang="en-GB" sz="1600" dirty="0" smtClean="0"/>
              <a:t>more participation</a:t>
            </a:r>
            <a:endParaRPr kumimoji="1" lang="en-GB" sz="1600" dirty="0"/>
          </a:p>
        </p:txBody>
      </p:sp>
      <p:sp>
        <p:nvSpPr>
          <p:cNvPr id="43" name="日付プレースホルダ 42"/>
          <p:cNvSpPr>
            <a:spLocks noGrp="1"/>
          </p:cNvSpPr>
          <p:nvPr>
            <p:ph type="dt" sz="half" idx="10"/>
          </p:nvPr>
        </p:nvSpPr>
        <p:spPr/>
        <p:txBody>
          <a:bodyPr/>
          <a:lstStyle/>
          <a:p>
            <a:r>
              <a:rPr lang="en-US" altLang="ja-JP" smtClean="0"/>
              <a:t>January, 2013</a:t>
            </a:r>
            <a:endParaRPr lang="en-US" altLang="ja-JP" dirty="0"/>
          </a:p>
        </p:txBody>
      </p:sp>
      <p:sp>
        <p:nvSpPr>
          <p:cNvPr id="44" name="スライド番号プレースホルダ 43"/>
          <p:cNvSpPr>
            <a:spLocks noGrp="1"/>
          </p:cNvSpPr>
          <p:nvPr>
            <p:ph type="sldNum" sz="quarter" idx="12"/>
          </p:nvPr>
        </p:nvSpPr>
        <p:spPr/>
        <p:txBody>
          <a:bodyPr/>
          <a:lstStyle/>
          <a:p>
            <a:r>
              <a:rPr lang="en-US" altLang="ja-JP" smtClean="0"/>
              <a:t>Slide </a:t>
            </a:r>
            <a:fld id="{5CA2EE14-C122-4D9A-9D36-15EA92E7C385}" type="slidenum">
              <a:rPr lang="en-US" altLang="ja-JP" smtClean="0"/>
              <a:pPr/>
              <a:t>7</a:t>
            </a:fld>
            <a:endParaRPr lang="en-US" altLang="ja-JP" dirty="0"/>
          </a:p>
        </p:txBody>
      </p:sp>
      <p:sp>
        <p:nvSpPr>
          <p:cNvPr id="46" name="フッター プレースホルダ 45"/>
          <p:cNvSpPr>
            <a:spLocks noGrp="1"/>
          </p:cNvSpPr>
          <p:nvPr>
            <p:ph type="ftr" sz="quarter" idx="11"/>
          </p:nvPr>
        </p:nvSpPr>
        <p:spPr/>
        <p:txBody>
          <a:bodyPr/>
          <a:lstStyle/>
          <a:p>
            <a:r>
              <a:rPr lang="en-US" altLang="ja-JP" smtClean="0"/>
              <a:t>Shoichi Kitazawa (ATR)</a:t>
            </a:r>
            <a:endParaRPr lang="en-US" altLang="ja-JP" dirty="0"/>
          </a:p>
        </p:txBody>
      </p:sp>
    </p:spTree>
    <p:extLst>
      <p:ext uri="{BB962C8B-B14F-4D97-AF65-F5344CB8AC3E}">
        <p14:creationId xmlns:p14="http://schemas.microsoft.com/office/powerpoint/2010/main" val="3560870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2013</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5CA2EE14-C122-4D9A-9D36-15EA92E7C385}" type="slidenum">
              <a:rPr lang="en-US" altLang="ja-JP" smtClean="0"/>
              <a:pPr/>
              <a:t>8</a:t>
            </a:fld>
            <a:endParaRPr lang="en-US" altLang="ja-JP" dirty="0"/>
          </a:p>
        </p:txBody>
      </p:sp>
      <p:sp>
        <p:nvSpPr>
          <p:cNvPr id="6" name="フッター プレースホルダ 5"/>
          <p:cNvSpPr>
            <a:spLocks noGrp="1"/>
          </p:cNvSpPr>
          <p:nvPr>
            <p:ph type="ftr" sz="quarter" idx="11"/>
          </p:nvPr>
        </p:nvSpPr>
        <p:spPr/>
        <p:txBody>
          <a:bodyPr/>
          <a:lstStyle/>
          <a:p>
            <a:r>
              <a:rPr lang="en-US" altLang="ja-JP" smtClean="0"/>
              <a:t>Shoichi Kitazawa (ATR)</a:t>
            </a:r>
            <a:endParaRPr lang="en-US" altLang="ja-JP" dirty="0"/>
          </a:p>
        </p:txBody>
      </p:sp>
      <p:sp>
        <p:nvSpPr>
          <p:cNvPr id="8" name="コンテンツ プレースホルダ 7"/>
          <p:cNvSpPr>
            <a:spLocks noGrp="1"/>
          </p:cNvSpPr>
          <p:nvPr>
            <p:ph idx="1"/>
          </p:nvPr>
        </p:nvSpPr>
        <p:spPr>
          <a:xfrm>
            <a:off x="467544" y="3140968"/>
            <a:ext cx="8064896" cy="1921168"/>
          </a:xfrm>
          <a:prstGeom prst="rect">
            <a:avLst/>
          </a:prstGeom>
        </p:spPr>
        <p:txBody>
          <a:bodyPr wrap="square">
            <a:spAutoFit/>
          </a:bodyPr>
          <a:lstStyle/>
          <a:p>
            <a:pPr>
              <a:buNone/>
            </a:pPr>
            <a:r>
              <a:rPr lang="en-US" altLang="ja-JP" sz="1800" dirty="0" smtClean="0">
                <a:latin typeface="+mj-lt"/>
              </a:rPr>
              <a:t>	</a:t>
            </a:r>
          </a:p>
          <a:p>
            <a:pPr algn="ctr">
              <a:buNone/>
            </a:pPr>
            <a:r>
              <a:rPr lang="en-US" altLang="ja-JP" sz="1800" dirty="0" smtClean="0">
                <a:latin typeface="+mj-lt"/>
              </a:rPr>
              <a:t>Acknowledgements</a:t>
            </a:r>
          </a:p>
          <a:p>
            <a:pPr algn="ctr">
              <a:buNone/>
            </a:pPr>
            <a:endParaRPr lang="en-US" altLang="ja-JP" sz="1800" dirty="0" smtClean="0">
              <a:latin typeface="+mj-lt"/>
            </a:endParaRPr>
          </a:p>
          <a:p>
            <a:pPr>
              <a:buNone/>
            </a:pPr>
            <a:r>
              <a:rPr lang="en-US" altLang="ja-JP" sz="1800" dirty="0" smtClean="0">
                <a:latin typeface="+mj-lt"/>
              </a:rPr>
              <a:t>	This work is supported by the Ministry of Internal Affairs and Communications under a grant entitled "Research and development of dynamic reconfigurable M2M wireless network technology."</a:t>
            </a:r>
            <a:endParaRPr lang="ja-JP" altLang="en-US" sz="1800" dirty="0">
              <a:latin typeface="+mj-lt"/>
            </a:endParaRPr>
          </a:p>
        </p:txBody>
      </p:sp>
    </p:spTree>
    <p:extLst>
      <p:ext uri="{BB962C8B-B14F-4D97-AF65-F5344CB8AC3E}">
        <p14:creationId xmlns:p14="http://schemas.microsoft.com/office/powerpoint/2010/main" val="45296933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4866</TotalTime>
  <Words>395</Words>
  <Application>Microsoft Office PowerPoint</Application>
  <PresentationFormat>画面に合わせる (4:3)</PresentationFormat>
  <Paragraphs>110</Paragraphs>
  <Slides>8</Slides>
  <Notes>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Document</vt:lpstr>
      <vt:lpstr>PowerPoint プレゼンテーション</vt:lpstr>
      <vt:lpstr> Next Steps for IG SRU</vt:lpstr>
      <vt:lpstr>Outline</vt:lpstr>
      <vt:lpstr>IG SRU Overview</vt:lpstr>
      <vt:lpstr>View on Next Steps for IG-SRU </vt:lpstr>
      <vt:lpstr>Plans and Way Forward</vt:lpstr>
      <vt:lpstr>Workplan</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proposal of autonomously distributed wireless system based on dynamic multi-layer control for fair satisfaction of QoE</dc:title>
  <dc:subject>IEEE 802.15 &lt;subject&gt;</dc:subject>
  <dc:creator>Uno</dc:creator>
  <dc:description>15-12-0603-00-0sru</dc:description>
  <cp:lastModifiedBy>Shoichi Kitazawa</cp:lastModifiedBy>
  <cp:revision>299</cp:revision>
  <cp:lastPrinted>2013-01-10T00:27:15Z</cp:lastPrinted>
  <dcterms:created xsi:type="dcterms:W3CDTF">2011-10-25T11:11:53Z</dcterms:created>
  <dcterms:modified xsi:type="dcterms:W3CDTF">2013-01-10T00:35:12Z</dcterms:modified>
</cp:coreProperties>
</file>