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9" r:id="rId2"/>
    <p:sldId id="339" r:id="rId3"/>
    <p:sldId id="328" r:id="rId4"/>
    <p:sldId id="347" r:id="rId5"/>
    <p:sldId id="346" r:id="rId6"/>
    <p:sldId id="369" r:id="rId7"/>
    <p:sldId id="370" r:id="rId8"/>
    <p:sldId id="349" r:id="rId9"/>
    <p:sldId id="348" r:id="rId10"/>
    <p:sldId id="343" r:id="rId11"/>
    <p:sldId id="376" r:id="rId12"/>
    <p:sldId id="353" r:id="rId13"/>
    <p:sldId id="377" r:id="rId14"/>
    <p:sldId id="378" r:id="rId15"/>
    <p:sldId id="350" r:id="rId16"/>
    <p:sldId id="365" r:id="rId17"/>
    <p:sldId id="366" r:id="rId18"/>
    <p:sldId id="367" r:id="rId19"/>
    <p:sldId id="371" r:id="rId20"/>
    <p:sldId id="372" r:id="rId21"/>
    <p:sldId id="374" r:id="rId22"/>
    <p:sldId id="373" r:id="rId23"/>
    <p:sldId id="310" r:id="rId24"/>
    <p:sldId id="354" r:id="rId25"/>
    <p:sldId id="351" r:id="rId26"/>
    <p:sldId id="352" r:id="rId27"/>
    <p:sldId id="355" r:id="rId28"/>
    <p:sldId id="356" r:id="rId29"/>
    <p:sldId id="357" r:id="rId30"/>
    <p:sldId id="358" r:id="rId31"/>
    <p:sldId id="359" r:id="rId32"/>
    <p:sldId id="360" r:id="rId33"/>
    <p:sldId id="361" r:id="rId34"/>
    <p:sldId id="362" r:id="rId35"/>
    <p:sldId id="363" r:id="rId36"/>
    <p:sldId id="364" r:id="rId37"/>
    <p:sldId id="379" r:id="rId38"/>
    <p:sldId id="34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84" autoAdjust="0"/>
    <p:restoredTop sz="91709" autoAdjust="0"/>
  </p:normalViewPr>
  <p:slideViewPr>
    <p:cSldViewPr>
      <p:cViewPr varScale="1">
        <p:scale>
          <a:sx n="100" d="100"/>
          <a:sy n="100" d="100"/>
        </p:scale>
        <p:origin x="-1230"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2328056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490308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&lt;January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err="1" smtClean="0"/>
              <a:t>Chanho</a:t>
            </a:r>
            <a:r>
              <a:rPr lang="en-US" altLang="ko-KR" dirty="0" smtClean="0"/>
              <a:t> Yoon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a:t>
            </a:r>
            <a:r>
              <a:rPr lang="en-US" altLang="ko-KR" sz="1400" b="1" dirty="0" smtClean="0"/>
              <a:t>15-13-0008-00-0008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oleObject" Target="../embeddings/oleObject8.bin"/><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4.png"/><Relationship Id="rId4" Type="http://schemas.openxmlformats.org/officeDocument/2006/relationships/image" Target="../media/image11.wmf"/><Relationship Id="rId9" Type="http://schemas.openxmlformats.org/officeDocument/2006/relationships/image" Target="../media/image13.wmf"/></Relationships>
</file>

<file path=ppt/slides/_rels/slide2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2.bin"/><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dirty="0" smtClean="0">
                <a:ea typeface="굴림" charset="-127"/>
              </a:rPr>
              <a:t>&lt;January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dirty="0" err="1" smtClean="0">
                <a:ea typeface="굴림" charset="-127"/>
              </a:rPr>
              <a:t>Chanho</a:t>
            </a:r>
            <a:r>
              <a:rPr lang="en-US" altLang="ko-KR" dirty="0" smtClean="0">
                <a:ea typeface="굴림" charset="-127"/>
              </a:rPr>
              <a:t> Yoon (ETRI)</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Overview of IEEE 802.16m channel models</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a:solidFill>
                  <a:srgbClr val="FF0000"/>
                </a:solidFill>
                <a:ea typeface="굴림" pitchFamily="50" charset="-127"/>
              </a:rPr>
              <a:t>9</a:t>
            </a:r>
            <a:r>
              <a:rPr lang="en-US" altLang="ko-KR" sz="1600" dirty="0" smtClean="0">
                <a:solidFill>
                  <a:srgbClr val="FF0000"/>
                </a:solidFill>
                <a:ea typeface="굴림" pitchFamily="50" charset="-127"/>
              </a:rPr>
              <a:t> January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Chanho</a:t>
            </a:r>
            <a:r>
              <a:rPr lang="en-US" altLang="ko-KR" sz="1600" dirty="0" smtClean="0">
                <a:solidFill>
                  <a:schemeClr val="tx2"/>
                </a:solidFill>
                <a:ea typeface="굴림" pitchFamily="50" charset="-127"/>
              </a:rPr>
              <a:t> Yoon, </a:t>
            </a:r>
            <a:r>
              <a:rPr lang="en-US" altLang="ko-KR" sz="1600" dirty="0" err="1" smtClean="0">
                <a:solidFill>
                  <a:schemeClr val="tx2"/>
                </a:solidFill>
                <a:ea typeface="굴림" pitchFamily="50" charset="-127"/>
              </a:rPr>
              <a:t>Seungkwon</a:t>
            </a:r>
            <a:r>
              <a:rPr lang="en-US" altLang="ko-KR" sz="1600" dirty="0" smtClean="0">
                <a:solidFill>
                  <a:schemeClr val="tx2"/>
                </a:solidFill>
                <a:ea typeface="굴림" pitchFamily="50" charset="-127"/>
              </a:rPr>
              <a:t> Cho, </a:t>
            </a:r>
            <a:r>
              <a:rPr lang="en-US" altLang="ko-KR" sz="1600" dirty="0" err="1" smtClean="0">
                <a:solidFill>
                  <a:schemeClr val="tx2"/>
                </a:solidFill>
                <a:ea typeface="굴림" pitchFamily="50" charset="-127"/>
              </a:rPr>
              <a:t>Sungkyung</a:t>
            </a:r>
            <a:r>
              <a:rPr lang="en-US" altLang="ko-KR" sz="1600" dirty="0" smtClean="0">
                <a:solidFill>
                  <a:schemeClr val="tx2"/>
                </a:solidFill>
                <a:ea typeface="굴림" pitchFamily="50" charset="-127"/>
              </a:rPr>
              <a:t> Kim, </a:t>
            </a:r>
            <a:r>
              <a:rPr lang="en-US" altLang="ko-KR" sz="1600" dirty="0" err="1" smtClean="0">
                <a:solidFill>
                  <a:schemeClr val="tx2"/>
                </a:solidFill>
                <a:ea typeface="굴림" pitchFamily="50" charset="-127"/>
              </a:rPr>
              <a:t>Soojung</a:t>
            </a:r>
            <a:r>
              <a:rPr lang="en-US" altLang="ko-KR" sz="1600" dirty="0" smtClean="0">
                <a:solidFill>
                  <a:schemeClr val="tx2"/>
                </a:solidFill>
                <a:ea typeface="굴림" pitchFamily="50" charset="-127"/>
              </a:rPr>
              <a:t> Jung, </a:t>
            </a:r>
            <a:r>
              <a:rPr lang="en-US" altLang="ko-KR" sz="1600" dirty="0" err="1" smtClean="0">
                <a:solidFill>
                  <a:schemeClr val="tx2"/>
                </a:solidFill>
                <a:ea typeface="굴림" pitchFamily="50" charset="-127"/>
              </a:rPr>
              <a:t>Hyungjin</a:t>
            </a:r>
            <a:r>
              <a:rPr lang="en-US" altLang="ko-KR" sz="1600" dirty="0" smtClean="0">
                <a:solidFill>
                  <a:schemeClr val="tx2"/>
                </a:solidFill>
                <a:ea typeface="굴림" pitchFamily="50" charset="-127"/>
              </a:rPr>
              <a:t> Kim, and </a:t>
            </a:r>
            <a:r>
              <a:rPr lang="en-US" altLang="ko-KR" sz="1600" dirty="0" err="1" smtClean="0">
                <a:solidFill>
                  <a:schemeClr val="tx2"/>
                </a:solidFill>
                <a:ea typeface="굴림" pitchFamily="50" charset="-127"/>
              </a:rPr>
              <a:t>Sungcheol</a:t>
            </a:r>
            <a:r>
              <a:rPr lang="en-US" altLang="ko-KR" sz="1600" dirty="0" smtClean="0">
                <a:solidFill>
                  <a:schemeClr val="tx2"/>
                </a:solidFill>
                <a:ea typeface="굴림" pitchFamily="50" charset="-127"/>
              </a:rPr>
              <a:t> Chang</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ETRI</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Address [] Voice:[],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solidFill>
                  <a:srgbClr val="FF0000"/>
                </a:solidFill>
                <a:ea typeface="굴림" pitchFamily="50" charset="-127"/>
              </a:rPr>
              <a:t>chyoon@etri.re.kr</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a:solidFill>
                  <a:srgbClr val="FF0000"/>
                </a:solidFill>
                <a:ea typeface="굴림" pitchFamily="50" charset="-127"/>
              </a:rPr>
              <a:t>In Response to Technical Guidance Document contributions for overview of 2.5GHz licensed band channel models</a:t>
            </a:r>
            <a:r>
              <a:rPr lang="en-US" altLang="ko-KR" sz="1600" dirty="0" smtClean="0">
                <a:solidFill>
                  <a:schemeClr val="tx2"/>
                </a:solidFill>
                <a:ea typeface="굴림" pitchFamily="50" charset="-127"/>
              </a:rPr>
              <a:t>]</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Channel models for IEEE 802.16m</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For overview of reference channel models for proposals evaluation to TG8</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System level channel model</a:t>
            </a:r>
            <a:endParaRPr lang="ko-KR" altLang="en-US" dirty="0"/>
          </a:p>
        </p:txBody>
      </p:sp>
      <p:sp>
        <p:nvSpPr>
          <p:cNvPr id="3" name="부제목 2"/>
          <p:cNvSpPr>
            <a:spLocks noGrp="1"/>
          </p:cNvSpPr>
          <p:nvPr>
            <p:ph type="subTitle"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a:xfrm>
            <a:off x="5286375" y="6475413"/>
            <a:ext cx="3324225" cy="369332"/>
          </a:xfrm>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 loss models (mandatory)</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1) Carrier frequency</a:t>
            </a:r>
          </a:p>
          <a:p>
            <a:pPr lvl="1"/>
            <a:r>
              <a:rPr lang="en-US" altLang="ko-KR" sz="2000" dirty="0" smtClean="0"/>
              <a:t>2.5GHz</a:t>
            </a:r>
          </a:p>
          <a:p>
            <a:r>
              <a:rPr lang="en-US" altLang="ko-KR" sz="2400" dirty="0"/>
              <a:t>2) </a:t>
            </a:r>
            <a:r>
              <a:rPr lang="en-US" altLang="ko-KR" sz="2400" dirty="0" smtClean="0"/>
              <a:t>Uniform height of buildings</a:t>
            </a:r>
          </a:p>
          <a:p>
            <a:pPr lvl="1"/>
            <a:r>
              <a:rPr lang="en-US" altLang="ko-KR" sz="2000" dirty="0" smtClean="0"/>
              <a:t>R in km, f in MHz, </a:t>
            </a:r>
            <a:r>
              <a:rPr lang="en-US" altLang="ko-KR" sz="2000" dirty="0" err="1" smtClean="0"/>
              <a:t>h</a:t>
            </a:r>
            <a:r>
              <a:rPr lang="en-US" altLang="ko-KR" sz="2000" baseline="-25000" dirty="0" err="1" smtClean="0"/>
              <a:t>BS</a:t>
            </a:r>
            <a:r>
              <a:rPr lang="en-US" altLang="ko-KR" sz="2000" dirty="0" smtClean="0"/>
              <a:t> in meters</a:t>
            </a:r>
            <a:endParaRPr lang="en-US" altLang="ko-KR" sz="1600" dirty="0"/>
          </a:p>
          <a:p>
            <a:pPr marL="0" indent="0">
              <a:buNone/>
            </a:pPr>
            <a:endParaRPr lang="en-US" altLang="ko-KR" sz="2400" dirty="0" smtClean="0"/>
          </a:p>
          <a:p>
            <a:endParaRPr lang="en-US" altLang="ko-KR" sz="2400" dirty="0" smtClean="0"/>
          </a:p>
          <a:p>
            <a:r>
              <a:rPr lang="en-US" altLang="ko-KR" sz="2400" dirty="0" smtClean="0"/>
              <a:t>3) 15m above rooftop baseline configuration path loss</a:t>
            </a:r>
          </a:p>
          <a:p>
            <a:pPr lvl="1"/>
            <a:r>
              <a:rPr lang="en-US" altLang="ko-KR" sz="2000" dirty="0" smtClean="0"/>
              <a:t>R in km</a:t>
            </a:r>
            <a:endParaRPr lang="en-US" altLang="ko-KR" sz="2400" dirty="0" smtClean="0"/>
          </a:p>
          <a:p>
            <a:r>
              <a:rPr lang="en-US" altLang="ko-KR" sz="2400" dirty="0" smtClean="0"/>
              <a:t>4) lognormal shadowing standard deviation</a:t>
            </a:r>
          </a:p>
          <a:p>
            <a:pPr lvl="1"/>
            <a:r>
              <a:rPr lang="en-US" altLang="ko-KR" sz="2000" dirty="0" smtClean="0"/>
              <a:t>8dB</a:t>
            </a:r>
            <a:endParaRPr lang="en-US" altLang="ko-KR" sz="2000" dirty="0"/>
          </a:p>
          <a:p>
            <a:pPr lvl="2"/>
            <a:endParaRPr lang="en-US" altLang="ko-KR" sz="1400" dirty="0" smtClean="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8" name="개체 7"/>
          <p:cNvGraphicFramePr>
            <a:graphicFrameLocks noChangeAspect="1"/>
          </p:cNvGraphicFramePr>
          <p:nvPr>
            <p:extLst>
              <p:ext uri="{D42A27DB-BD31-4B8C-83A1-F6EECF244321}">
                <p14:modId xmlns:p14="http://schemas.microsoft.com/office/powerpoint/2010/main" val="770242234"/>
              </p:ext>
            </p:extLst>
          </p:nvPr>
        </p:nvGraphicFramePr>
        <p:xfrm>
          <a:off x="3086646" y="4998566"/>
          <a:ext cx="3357562" cy="374650"/>
        </p:xfrm>
        <a:graphic>
          <a:graphicData uri="http://schemas.openxmlformats.org/presentationml/2006/ole">
            <mc:AlternateContent xmlns:mc="http://schemas.openxmlformats.org/markup-compatibility/2006">
              <mc:Choice xmlns:v="urn:schemas-microsoft-com:vml" Requires="v">
                <p:oleObj spid="_x0000_s23712" name="Equation" r:id="rId3" imgW="2044440" imgH="228600" progId="Equation.DSMT4">
                  <p:embed/>
                </p:oleObj>
              </mc:Choice>
              <mc:Fallback>
                <p:oleObj name="Equation" r:id="rId3" imgW="2044440" imgH="228600" progId="Equation.DSMT4">
                  <p:embed/>
                  <p:pic>
                    <p:nvPicPr>
                      <p:cNvPr id="0" name="개체 6"/>
                      <p:cNvPicPr>
                        <a:picLocks noChangeAspect="1" noChangeArrowheads="1"/>
                      </p:cNvPicPr>
                      <p:nvPr/>
                    </p:nvPicPr>
                    <p:blipFill>
                      <a:blip r:embed="rId4"/>
                      <a:srcRect/>
                      <a:stretch>
                        <a:fillRect/>
                      </a:stretch>
                    </p:blipFill>
                    <p:spPr bwMode="auto">
                      <a:xfrm>
                        <a:off x="3086646" y="4998566"/>
                        <a:ext cx="33575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개체 8"/>
          <p:cNvGraphicFramePr>
            <a:graphicFrameLocks noChangeAspect="1"/>
          </p:cNvGraphicFramePr>
          <p:nvPr>
            <p:extLst>
              <p:ext uri="{D42A27DB-BD31-4B8C-83A1-F6EECF244321}">
                <p14:modId xmlns:p14="http://schemas.microsoft.com/office/powerpoint/2010/main" val="3761312752"/>
              </p:ext>
            </p:extLst>
          </p:nvPr>
        </p:nvGraphicFramePr>
        <p:xfrm>
          <a:off x="1043608" y="3464173"/>
          <a:ext cx="7153275" cy="396875"/>
        </p:xfrm>
        <a:graphic>
          <a:graphicData uri="http://schemas.openxmlformats.org/presentationml/2006/ole">
            <mc:AlternateContent xmlns:mc="http://schemas.openxmlformats.org/markup-compatibility/2006">
              <mc:Choice xmlns:v="urn:schemas-microsoft-com:vml" Requires="v">
                <p:oleObj spid="_x0000_s23713" name="Equation" r:id="rId5" imgW="4356000" imgH="241200" progId="Equation.DSMT4">
                  <p:embed/>
                </p:oleObj>
              </mc:Choice>
              <mc:Fallback>
                <p:oleObj name="Equation" r:id="rId5" imgW="4356000" imgH="241200" progId="Equation.DSMT4">
                  <p:embed/>
                  <p:pic>
                    <p:nvPicPr>
                      <p:cNvPr id="0" name="개체 7"/>
                      <p:cNvPicPr>
                        <a:picLocks noChangeAspect="1" noChangeArrowheads="1"/>
                      </p:cNvPicPr>
                      <p:nvPr/>
                    </p:nvPicPr>
                    <p:blipFill>
                      <a:blip r:embed="rId6"/>
                      <a:srcRect/>
                      <a:stretch>
                        <a:fillRect/>
                      </a:stretch>
                    </p:blipFill>
                    <p:spPr bwMode="auto">
                      <a:xfrm>
                        <a:off x="1043608" y="3464173"/>
                        <a:ext cx="7153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57690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 loss models (optional)</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1) Urban </a:t>
            </a:r>
            <a:r>
              <a:rPr lang="en-US" altLang="ko-KR" sz="2400" dirty="0" err="1" smtClean="0"/>
              <a:t>Macrocell</a:t>
            </a:r>
            <a:r>
              <a:rPr lang="en-US" altLang="ko-KR" sz="2400" dirty="0" smtClean="0"/>
              <a:t> (f[GHz]: 2 &lt; f &lt; 6)</a:t>
            </a:r>
          </a:p>
          <a:p>
            <a:pPr lvl="1"/>
            <a:r>
              <a:rPr lang="en-US" altLang="ko-KR" sz="2000" dirty="0" smtClean="0"/>
              <a:t>BS height: 32m, MS height: 1.5m</a:t>
            </a:r>
          </a:p>
          <a:p>
            <a:pPr marL="0" indent="0">
              <a:buNone/>
            </a:pPr>
            <a:endParaRPr lang="en-US" altLang="ko-KR" sz="2400" dirty="0"/>
          </a:p>
          <a:p>
            <a:r>
              <a:rPr lang="en-US" altLang="ko-KR" sz="2400" dirty="0" smtClean="0"/>
              <a:t>2) Suburban </a:t>
            </a:r>
            <a:r>
              <a:rPr lang="en-US" altLang="ko-KR" sz="2400" dirty="0" err="1" smtClean="0"/>
              <a:t>Macrocell</a:t>
            </a:r>
            <a:endParaRPr lang="en-US" altLang="ko-KR" sz="2400" dirty="0" smtClean="0"/>
          </a:p>
          <a:p>
            <a:pPr lvl="1"/>
            <a:r>
              <a:rPr lang="en-US" altLang="ko-KR" sz="2000" dirty="0" smtClean="0"/>
              <a:t>BS height: 32m, MS height: 1.5m</a:t>
            </a:r>
          </a:p>
          <a:p>
            <a:endParaRPr lang="en-US" altLang="ko-KR" sz="2400" dirty="0" smtClean="0"/>
          </a:p>
          <a:p>
            <a:r>
              <a:rPr lang="en-US" altLang="ko-KR" sz="2400" dirty="0" smtClean="0"/>
              <a:t>3) </a:t>
            </a:r>
            <a:r>
              <a:rPr lang="en-US" altLang="ko-KR" sz="2400" dirty="0"/>
              <a:t>Urban </a:t>
            </a:r>
            <a:r>
              <a:rPr lang="en-US" altLang="ko-KR" sz="2400" dirty="0" smtClean="0"/>
              <a:t>Microcell</a:t>
            </a:r>
          </a:p>
          <a:p>
            <a:pPr lvl="1"/>
            <a:r>
              <a:rPr lang="en-US" altLang="ko-KR" sz="2000" dirty="0" smtClean="0"/>
              <a:t>BS: height: 12.5m, MS height: 1.5m</a:t>
            </a:r>
          </a:p>
          <a:p>
            <a:pPr lvl="1"/>
            <a:r>
              <a:rPr lang="en-US" altLang="ko-KR" sz="2000" dirty="0" smtClean="0"/>
              <a:t>Refer to [1]</a:t>
            </a:r>
          </a:p>
          <a:p>
            <a:endParaRPr lang="en-US" altLang="ko-KR" sz="2400" dirty="0" smtClean="0"/>
          </a:p>
          <a:p>
            <a:endParaRPr lang="en-US" altLang="ko-KR" sz="2400" dirty="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222065418"/>
              </p:ext>
            </p:extLst>
          </p:nvPr>
        </p:nvGraphicFramePr>
        <p:xfrm>
          <a:off x="2175098" y="2550294"/>
          <a:ext cx="4629150" cy="374650"/>
        </p:xfrm>
        <a:graphic>
          <a:graphicData uri="http://schemas.openxmlformats.org/presentationml/2006/ole">
            <mc:AlternateContent xmlns:mc="http://schemas.openxmlformats.org/markup-compatibility/2006">
              <mc:Choice xmlns:v="urn:schemas-microsoft-com:vml" Requires="v">
                <p:oleObj spid="_x0000_s24752" name="Equation" r:id="rId3" imgW="2819160" imgH="228600" progId="Equation.DSMT4">
                  <p:embed/>
                </p:oleObj>
              </mc:Choice>
              <mc:Fallback>
                <p:oleObj name="Equation" r:id="rId3" imgW="2819160" imgH="228600" progId="Equation.DSMT4">
                  <p:embed/>
                  <p:pic>
                    <p:nvPicPr>
                      <p:cNvPr id="0" name="개체 7"/>
                      <p:cNvPicPr>
                        <a:picLocks noChangeAspect="1" noChangeArrowheads="1"/>
                      </p:cNvPicPr>
                      <p:nvPr/>
                    </p:nvPicPr>
                    <p:blipFill>
                      <a:blip r:embed="rId4"/>
                      <a:srcRect/>
                      <a:stretch>
                        <a:fillRect/>
                      </a:stretch>
                    </p:blipFill>
                    <p:spPr bwMode="auto">
                      <a:xfrm>
                        <a:off x="2175098" y="2550294"/>
                        <a:ext cx="462915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1359242106"/>
              </p:ext>
            </p:extLst>
          </p:nvPr>
        </p:nvGraphicFramePr>
        <p:xfrm>
          <a:off x="2095401" y="3805163"/>
          <a:ext cx="5068887" cy="415925"/>
        </p:xfrm>
        <a:graphic>
          <a:graphicData uri="http://schemas.openxmlformats.org/presentationml/2006/ole">
            <mc:AlternateContent xmlns:mc="http://schemas.openxmlformats.org/markup-compatibility/2006">
              <mc:Choice xmlns:v="urn:schemas-microsoft-com:vml" Requires="v">
                <p:oleObj spid="_x0000_s24753" name="Equation" r:id="rId5" imgW="3085920" imgH="253800" progId="Equation.DSMT4">
                  <p:embed/>
                </p:oleObj>
              </mc:Choice>
              <mc:Fallback>
                <p:oleObj name="Equation" r:id="rId5" imgW="3085920" imgH="253800" progId="Equation.DSMT4">
                  <p:embed/>
                  <p:pic>
                    <p:nvPicPr>
                      <p:cNvPr id="0" name="개체 6"/>
                      <p:cNvPicPr>
                        <a:picLocks noChangeAspect="1" noChangeArrowheads="1"/>
                      </p:cNvPicPr>
                      <p:nvPr/>
                    </p:nvPicPr>
                    <p:blipFill>
                      <a:blip r:embed="rId6"/>
                      <a:srcRect/>
                      <a:stretch>
                        <a:fillRect/>
                      </a:stretch>
                    </p:blipFill>
                    <p:spPr bwMode="auto">
                      <a:xfrm>
                        <a:off x="2095401" y="3805163"/>
                        <a:ext cx="50688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00697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 loss models (optional)</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5) Indoor Small Office</a:t>
            </a:r>
            <a:endParaRPr lang="en-US" altLang="ko-KR" sz="2400" dirty="0"/>
          </a:p>
          <a:p>
            <a:pPr lvl="1"/>
            <a:r>
              <a:rPr lang="en-US" altLang="ko-KR" sz="2000" dirty="0" smtClean="0"/>
              <a:t>Refer to [2]</a:t>
            </a:r>
          </a:p>
          <a:p>
            <a:pPr marL="0" indent="0">
              <a:buNone/>
            </a:pPr>
            <a:endParaRPr lang="en-US" altLang="ko-KR" sz="2400" dirty="0"/>
          </a:p>
          <a:p>
            <a:r>
              <a:rPr lang="en-US" altLang="ko-KR" sz="2400" dirty="0" smtClean="0"/>
              <a:t>6) Indoor Hot Spot</a:t>
            </a:r>
          </a:p>
          <a:p>
            <a:pPr lvl="1"/>
            <a:r>
              <a:rPr lang="en-US" altLang="ko-KR" sz="2000" dirty="0" smtClean="0"/>
              <a:t>LOS (20m </a:t>
            </a:r>
            <a:r>
              <a:rPr lang="en-US" altLang="ko-KR" sz="2000" dirty="0"/>
              <a:t>&lt; d </a:t>
            </a:r>
            <a:r>
              <a:rPr lang="en-US" altLang="ko-KR" sz="2000" dirty="0" smtClean="0"/>
              <a:t>&lt; 60m</a:t>
            </a:r>
            <a:r>
              <a:rPr lang="en-US" altLang="ko-KR" sz="2000" dirty="0"/>
              <a:t>, </a:t>
            </a:r>
            <a:r>
              <a:rPr lang="en-US" altLang="ko-KR" sz="2000" dirty="0" err="1"/>
              <a:t>h</a:t>
            </a:r>
            <a:r>
              <a:rPr lang="en-US" altLang="ko-KR" sz="2000" baseline="-25000" dirty="0" err="1"/>
              <a:t>BS</a:t>
            </a:r>
            <a:r>
              <a:rPr lang="en-US" altLang="ko-KR" sz="2000" dirty="0"/>
              <a:t> = </a:t>
            </a:r>
            <a:r>
              <a:rPr lang="en-US" altLang="ko-KR" sz="2000" dirty="0" err="1"/>
              <a:t>h</a:t>
            </a:r>
            <a:r>
              <a:rPr lang="en-US" altLang="ko-KR" sz="2000" baseline="-25000" dirty="0" err="1"/>
              <a:t>MS</a:t>
            </a:r>
            <a:r>
              <a:rPr lang="en-US" altLang="ko-KR" sz="2000" dirty="0"/>
              <a:t> = </a:t>
            </a:r>
            <a:r>
              <a:rPr lang="en-US" altLang="ko-KR" sz="2000" dirty="0" smtClean="0"/>
              <a:t>1~2.5m)</a:t>
            </a:r>
          </a:p>
          <a:p>
            <a:pPr lvl="1"/>
            <a:endParaRPr lang="en-US" altLang="ko-KR" sz="2000" dirty="0" smtClean="0"/>
          </a:p>
          <a:p>
            <a:pPr lvl="1"/>
            <a:endParaRPr lang="en-US" altLang="ko-KR" sz="2000" dirty="0"/>
          </a:p>
          <a:p>
            <a:pPr lvl="1"/>
            <a:r>
              <a:rPr lang="en-US" altLang="ko-KR" sz="2000" dirty="0" smtClean="0"/>
              <a:t>NLOS </a:t>
            </a:r>
            <a:r>
              <a:rPr lang="en-US" altLang="ko-KR" sz="2000" dirty="0"/>
              <a:t>(20m &lt; d &lt; </a:t>
            </a:r>
            <a:r>
              <a:rPr lang="en-US" altLang="ko-KR" sz="2000" dirty="0" smtClean="0"/>
              <a:t>80m</a:t>
            </a:r>
            <a:r>
              <a:rPr lang="en-US" altLang="ko-KR" sz="2000" dirty="0"/>
              <a:t>, </a:t>
            </a:r>
            <a:r>
              <a:rPr lang="en-US" altLang="ko-KR" sz="2000" dirty="0" err="1"/>
              <a:t>h</a:t>
            </a:r>
            <a:r>
              <a:rPr lang="en-US" altLang="ko-KR" sz="2000" baseline="-25000" dirty="0" err="1"/>
              <a:t>BS</a:t>
            </a:r>
            <a:r>
              <a:rPr lang="en-US" altLang="ko-KR" sz="2000" dirty="0"/>
              <a:t> = </a:t>
            </a:r>
            <a:r>
              <a:rPr lang="en-US" altLang="ko-KR" sz="2000" dirty="0" err="1"/>
              <a:t>h</a:t>
            </a:r>
            <a:r>
              <a:rPr lang="en-US" altLang="ko-KR" sz="2000" baseline="-25000" dirty="0" err="1"/>
              <a:t>MS</a:t>
            </a:r>
            <a:r>
              <a:rPr lang="en-US" altLang="ko-KR" sz="2000" dirty="0"/>
              <a:t> = 1~2.5m)</a:t>
            </a:r>
          </a:p>
          <a:p>
            <a:pPr lvl="1"/>
            <a:endParaRPr lang="en-US" altLang="ko-KR" sz="2000" dirty="0" smtClean="0"/>
          </a:p>
          <a:p>
            <a:endParaRPr lang="en-US" altLang="ko-KR" sz="2400" dirty="0"/>
          </a:p>
          <a:p>
            <a:endParaRPr lang="en-US" altLang="ko-KR" sz="2400" dirty="0" smtClean="0"/>
          </a:p>
          <a:p>
            <a:endParaRPr lang="en-US" altLang="ko-KR" sz="2400" dirty="0"/>
          </a:p>
          <a:p>
            <a:pPr lvl="2"/>
            <a:endParaRPr lang="en-US" altLang="ko-KR" sz="1400" dirty="0" smtClean="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308207230"/>
              </p:ext>
            </p:extLst>
          </p:nvPr>
        </p:nvGraphicFramePr>
        <p:xfrm>
          <a:off x="2267744" y="3933056"/>
          <a:ext cx="4795837" cy="374650"/>
        </p:xfrm>
        <a:graphic>
          <a:graphicData uri="http://schemas.openxmlformats.org/presentationml/2006/ole">
            <mc:AlternateContent xmlns:mc="http://schemas.openxmlformats.org/markup-compatibility/2006">
              <mc:Choice xmlns:v="urn:schemas-microsoft-com:vml" Requires="v">
                <p:oleObj spid="_x0000_s25770" name="Equation" r:id="rId3" imgW="2920680" imgH="228600" progId="Equation.DSMT4">
                  <p:embed/>
                </p:oleObj>
              </mc:Choice>
              <mc:Fallback>
                <p:oleObj name="Equation" r:id="rId3" imgW="2920680" imgH="228600" progId="Equation.DSMT4">
                  <p:embed/>
                  <p:pic>
                    <p:nvPicPr>
                      <p:cNvPr id="0" name=""/>
                      <p:cNvPicPr>
                        <a:picLocks noChangeAspect="1" noChangeArrowheads="1"/>
                      </p:cNvPicPr>
                      <p:nvPr/>
                    </p:nvPicPr>
                    <p:blipFill>
                      <a:blip r:embed="rId4"/>
                      <a:srcRect/>
                      <a:stretch>
                        <a:fillRect/>
                      </a:stretch>
                    </p:blipFill>
                    <p:spPr bwMode="auto">
                      <a:xfrm>
                        <a:off x="2267744" y="3933056"/>
                        <a:ext cx="4795837"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개체 9"/>
          <p:cNvGraphicFramePr>
            <a:graphicFrameLocks noChangeAspect="1"/>
          </p:cNvGraphicFramePr>
          <p:nvPr>
            <p:extLst>
              <p:ext uri="{D42A27DB-BD31-4B8C-83A1-F6EECF244321}">
                <p14:modId xmlns:p14="http://schemas.microsoft.com/office/powerpoint/2010/main" val="3107486792"/>
              </p:ext>
            </p:extLst>
          </p:nvPr>
        </p:nvGraphicFramePr>
        <p:xfrm>
          <a:off x="2267744" y="5085184"/>
          <a:ext cx="5005387" cy="374650"/>
        </p:xfrm>
        <a:graphic>
          <a:graphicData uri="http://schemas.openxmlformats.org/presentationml/2006/ole">
            <mc:AlternateContent xmlns:mc="http://schemas.openxmlformats.org/markup-compatibility/2006">
              <mc:Choice xmlns:v="urn:schemas-microsoft-com:vml" Requires="v">
                <p:oleObj spid="_x0000_s25771" name="Equation" r:id="rId5" imgW="3047760" imgH="228600" progId="Equation.DSMT4">
                  <p:embed/>
                </p:oleObj>
              </mc:Choice>
              <mc:Fallback>
                <p:oleObj name="Equation" r:id="rId5" imgW="3047760" imgH="228600" progId="Equation.DSMT4">
                  <p:embed/>
                  <p:pic>
                    <p:nvPicPr>
                      <p:cNvPr id="0" name="개체 6"/>
                      <p:cNvPicPr>
                        <a:picLocks noChangeAspect="1" noChangeArrowheads="1"/>
                      </p:cNvPicPr>
                      <p:nvPr/>
                    </p:nvPicPr>
                    <p:blipFill>
                      <a:blip r:embed="rId6"/>
                      <a:srcRect/>
                      <a:stretch>
                        <a:fillRect/>
                      </a:stretch>
                    </p:blipFill>
                    <p:spPr bwMode="auto">
                      <a:xfrm>
                        <a:off x="2267744" y="5085184"/>
                        <a:ext cx="5005387"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37140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Pass loss models (optional)</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7) Outdoor to Indoor</a:t>
            </a:r>
          </a:p>
          <a:p>
            <a:pPr lvl="1"/>
            <a:r>
              <a:rPr lang="en-US" altLang="ko-KR" sz="2000" dirty="0" smtClean="0"/>
              <a:t>Refer to [2]</a:t>
            </a:r>
            <a:endParaRPr lang="en-US" altLang="ko-KR" sz="2000" dirty="0"/>
          </a:p>
          <a:p>
            <a:endParaRPr lang="en-US" altLang="ko-KR" sz="2400" dirty="0" smtClean="0"/>
          </a:p>
          <a:p>
            <a:endParaRPr lang="en-US" altLang="ko-KR" sz="2400" dirty="0"/>
          </a:p>
          <a:p>
            <a:r>
              <a:rPr lang="en-US" altLang="ko-KR" sz="2400" dirty="0" smtClean="0"/>
              <a:t>8) Open Rural </a:t>
            </a:r>
            <a:r>
              <a:rPr lang="en-US" altLang="ko-KR" sz="2400" dirty="0" err="1" smtClean="0"/>
              <a:t>Macrocell</a:t>
            </a:r>
            <a:endParaRPr lang="en-US" altLang="ko-KR" sz="2400" dirty="0" smtClean="0"/>
          </a:p>
          <a:p>
            <a:pPr lvl="1"/>
            <a:r>
              <a:rPr lang="en-US" altLang="ko-KR" sz="2000" dirty="0" smtClean="0"/>
              <a:t>Refer to [2]</a:t>
            </a:r>
            <a:endParaRPr lang="en-US" altLang="ko-KR" sz="2000" dirty="0"/>
          </a:p>
          <a:p>
            <a:endParaRPr lang="en-US" altLang="ko-KR" sz="2400" dirty="0"/>
          </a:p>
          <a:p>
            <a:pPr lvl="2"/>
            <a:endParaRPr lang="en-US" altLang="ko-KR" sz="1400" dirty="0" smtClean="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9" name="개체 8"/>
          <p:cNvGraphicFramePr>
            <a:graphicFrameLocks noChangeAspect="1"/>
          </p:cNvGraphicFramePr>
          <p:nvPr>
            <p:extLst>
              <p:ext uri="{D42A27DB-BD31-4B8C-83A1-F6EECF244321}">
                <p14:modId xmlns:p14="http://schemas.microsoft.com/office/powerpoint/2010/main" val="1917386149"/>
              </p:ext>
            </p:extLst>
          </p:nvPr>
        </p:nvGraphicFramePr>
        <p:xfrm>
          <a:off x="2051720" y="2708920"/>
          <a:ext cx="4421188" cy="373063"/>
        </p:xfrm>
        <a:graphic>
          <a:graphicData uri="http://schemas.openxmlformats.org/presentationml/2006/ole">
            <mc:AlternateContent xmlns:mc="http://schemas.openxmlformats.org/markup-compatibility/2006">
              <mc:Choice xmlns:v="urn:schemas-microsoft-com:vml" Requires="v">
                <p:oleObj spid="_x0000_s26694" name="Equation" r:id="rId3" imgW="2692080" imgH="228600" progId="Equation.DSMT4">
                  <p:embed/>
                </p:oleObj>
              </mc:Choice>
              <mc:Fallback>
                <p:oleObj name="Equation" r:id="rId3" imgW="2692080" imgH="228600" progId="Equation.DSMT4">
                  <p:embed/>
                  <p:pic>
                    <p:nvPicPr>
                      <p:cNvPr id="0" name="개체 6"/>
                      <p:cNvPicPr>
                        <a:picLocks noChangeAspect="1" noChangeArrowheads="1"/>
                      </p:cNvPicPr>
                      <p:nvPr/>
                    </p:nvPicPr>
                    <p:blipFill>
                      <a:blip r:embed="rId4"/>
                      <a:srcRect/>
                      <a:stretch>
                        <a:fillRect/>
                      </a:stretch>
                    </p:blipFill>
                    <p:spPr bwMode="auto">
                      <a:xfrm>
                        <a:off x="2051720" y="2708920"/>
                        <a:ext cx="4421188"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28494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Link level channel model</a:t>
            </a:r>
            <a:endParaRPr lang="ko-KR" altLang="en-US" dirty="0"/>
          </a:p>
        </p:txBody>
      </p:sp>
      <p:sp>
        <p:nvSpPr>
          <p:cNvPr id="3" name="부제목 2"/>
          <p:cNvSpPr>
            <a:spLocks noGrp="1"/>
          </p:cNvSpPr>
          <p:nvPr>
            <p:ph type="subTitle"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a:xfrm>
            <a:off x="5286375" y="6475413"/>
            <a:ext cx="3324225" cy="369332"/>
          </a:xfrm>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15</a:t>
            </a:fld>
            <a:endParaRPr lang="en-US" altLang="ko-KR"/>
          </a:p>
        </p:txBody>
      </p:sp>
    </p:spTree>
    <p:extLst>
      <p:ext uri="{BB962C8B-B14F-4D97-AF65-F5344CB8AC3E}">
        <p14:creationId xmlns:p14="http://schemas.microsoft.com/office/powerpoint/2010/main" val="1591184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Baseline test scenario (Mandatory)</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Case 1</a:t>
            </a:r>
            <a:r>
              <a:rPr lang="en-US" altLang="ko-KR" sz="2400" dirty="0"/>
              <a:t>) </a:t>
            </a:r>
            <a:r>
              <a:rPr lang="en-US" altLang="ko-KR" sz="2400" dirty="0" smtClean="0"/>
              <a:t>Uncorrelated antennas at both BS and MS</a:t>
            </a:r>
            <a:endParaRPr lang="en-US" altLang="ko-KR" sz="2400" dirty="0"/>
          </a:p>
          <a:p>
            <a:r>
              <a:rPr lang="en-US" altLang="ko-KR" sz="2400" dirty="0" smtClean="0"/>
              <a:t>Case 2</a:t>
            </a:r>
            <a:r>
              <a:rPr lang="en-US" altLang="ko-KR" sz="2400" dirty="0"/>
              <a:t>) </a:t>
            </a:r>
            <a:r>
              <a:rPr lang="en-US" altLang="ko-KR" sz="2400" dirty="0" smtClean="0"/>
              <a:t>Uncorrelated antennas at MS, correlated antennas at BS</a:t>
            </a:r>
          </a:p>
          <a:p>
            <a:pPr lvl="1"/>
            <a:r>
              <a:rPr lang="en-US" altLang="ko-KR" sz="2000" dirty="0"/>
              <a:t>Spatial correlation calculation</a:t>
            </a:r>
          </a:p>
          <a:p>
            <a:pPr lvl="2"/>
            <a:r>
              <a:rPr lang="en-US" altLang="ko-KR" sz="1600" dirty="0"/>
              <a:t>Derived from 20 sub-paths resulting </a:t>
            </a:r>
            <a:r>
              <a:rPr lang="en-US" altLang="ko-KR" sz="1600" dirty="0" err="1"/>
              <a:t>Laplacian</a:t>
            </a:r>
            <a:r>
              <a:rPr lang="en-US" altLang="ko-KR" sz="1600" dirty="0"/>
              <a:t> PDF</a:t>
            </a:r>
          </a:p>
          <a:p>
            <a:pPr lvl="2"/>
            <a:r>
              <a:rPr lang="en-US" altLang="ko-KR" sz="1600" dirty="0"/>
              <a:t>Antenna spatial correlation coefficients</a:t>
            </a:r>
            <a:endParaRPr lang="ko-KR" altLang="en-US" sz="1600" dirty="0"/>
          </a:p>
          <a:p>
            <a:endParaRPr lang="en-US" altLang="ko-KR" sz="2400" dirty="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pic>
        <p:nvPicPr>
          <p:cNvPr id="1843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365104"/>
            <a:ext cx="3874447" cy="1875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1119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PDP for baseline test scenarios (Mandatory</a:t>
            </a:r>
            <a:r>
              <a:rPr lang="en-US" altLang="ko-KR" dirty="0"/>
              <a:t>)</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Modified ITU baseline channel models </a:t>
            </a:r>
          </a:p>
          <a:p>
            <a:pPr lvl="1"/>
            <a:r>
              <a:rPr lang="en-US" altLang="ko-KR" sz="2000" dirty="0" smtClean="0"/>
              <a:t>ITU pedestrian B (</a:t>
            </a:r>
            <a:r>
              <a:rPr lang="en-US" altLang="ko-KR" sz="2000" dirty="0"/>
              <a:t>6-taps =&gt; </a:t>
            </a:r>
            <a:r>
              <a:rPr lang="en-US" altLang="ko-KR" sz="2000" dirty="0" smtClean="0"/>
              <a:t>24-taps)</a:t>
            </a:r>
            <a:endParaRPr lang="en-US" altLang="ko-KR" sz="2000" dirty="0"/>
          </a:p>
          <a:p>
            <a:pPr lvl="1"/>
            <a:r>
              <a:rPr lang="en-US" altLang="ko-KR" sz="2000" dirty="0" smtClean="0"/>
              <a:t>ITU vehicular A (6-taps =&gt; 24-taps)</a:t>
            </a:r>
          </a:p>
          <a:p>
            <a:r>
              <a:rPr lang="en-US" altLang="ko-KR" sz="2400" dirty="0" smtClean="0"/>
              <a:t>Realization of a time-varying spatial channel</a:t>
            </a:r>
          </a:p>
          <a:p>
            <a:pPr lvl="1"/>
            <a:r>
              <a:rPr lang="en-US" altLang="ko-KR" sz="2000" u="sng" dirty="0" smtClean="0"/>
              <a:t>Correlation based method</a:t>
            </a:r>
            <a:r>
              <a:rPr lang="en-US" altLang="ko-KR" sz="2000" dirty="0" smtClean="0"/>
              <a:t>: antenna correlation for each tap is computed first according the per-tap mean </a:t>
            </a:r>
            <a:r>
              <a:rPr lang="en-US" altLang="ko-KR" sz="2000" dirty="0" err="1" smtClean="0"/>
              <a:t>AoA</a:t>
            </a:r>
            <a:r>
              <a:rPr lang="en-US" altLang="ko-KR" sz="2000" dirty="0" smtClean="0"/>
              <a:t>/</a:t>
            </a:r>
            <a:r>
              <a:rPr lang="en-US" altLang="ko-KR" sz="2000" dirty="0" err="1" smtClean="0"/>
              <a:t>AoD</a:t>
            </a:r>
            <a:r>
              <a:rPr lang="en-US" altLang="ko-KR" sz="2000" dirty="0" smtClean="0"/>
              <a:t>, per-tap power angular profile, and antenna configuration parameters.</a:t>
            </a:r>
          </a:p>
          <a:p>
            <a:r>
              <a:rPr lang="en-US" altLang="ko-KR" sz="2400" dirty="0" smtClean="0"/>
              <a:t>Considered for a 10MHz system bandwidth</a:t>
            </a:r>
          </a:p>
          <a:p>
            <a:pPr lvl="1"/>
            <a:r>
              <a:rPr lang="en-US" altLang="ko-KR" sz="2000" dirty="0" smtClean="0"/>
              <a:t>TDD: 10MHz</a:t>
            </a:r>
          </a:p>
          <a:p>
            <a:pPr lvl="1"/>
            <a:r>
              <a:rPr lang="en-US" altLang="ko-KR" sz="2000" dirty="0" smtClean="0"/>
              <a:t>FDD: 10MHz for both UL and DL</a:t>
            </a:r>
          </a:p>
          <a:p>
            <a:pPr lvl="1"/>
            <a:endParaRPr lang="en-US" altLang="ko-KR" sz="2000" dirty="0" smtClean="0"/>
          </a:p>
          <a:p>
            <a:endParaRPr lang="en-US" altLang="ko-KR" sz="2400" dirty="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spTree>
    <p:extLst>
      <p:ext uri="{BB962C8B-B14F-4D97-AF65-F5344CB8AC3E}">
        <p14:creationId xmlns:p14="http://schemas.microsoft.com/office/powerpoint/2010/main" val="2841939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PDP for baseline test scenarios (Mandatory)</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Modified ITU baseline channel models </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159241"/>
            <a:ext cx="4464496" cy="429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4022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PDP for baseline test scenarios (Mandatory)</a:t>
            </a:r>
            <a:endParaRPr lang="ko-KR" altLang="en-US" dirty="0"/>
          </a:p>
        </p:txBody>
      </p:sp>
      <p:sp>
        <p:nvSpPr>
          <p:cNvPr id="3" name="내용 개체 틀 2"/>
          <p:cNvSpPr>
            <a:spLocks noGrp="1"/>
          </p:cNvSpPr>
          <p:nvPr>
            <p:ph idx="1"/>
          </p:nvPr>
        </p:nvSpPr>
        <p:spPr/>
        <p:txBody>
          <a:bodyPr/>
          <a:lstStyle/>
          <a:p>
            <a:r>
              <a:rPr lang="en-US" altLang="ko-KR" sz="2400" dirty="0" smtClean="0"/>
              <a:t>Angle parameters</a:t>
            </a:r>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19</a:t>
            </a:fld>
            <a:endParaRPr lang="en-US" altLang="ko-KR"/>
          </a:p>
        </p:txBody>
      </p:sp>
      <p:pic>
        <p:nvPicPr>
          <p:cNvPr id="17420"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9225" y="2582391"/>
            <a:ext cx="6305550" cy="279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569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a:defRPr/>
            </a:pPr>
            <a:r>
              <a:rPr lang="en-US" altLang="ko-KR" dirty="0" smtClean="0"/>
              <a:t>&lt;January 2013&gt;</a:t>
            </a:r>
            <a:endParaRPr lang="en-US" altLang="ko-KR" dirty="0"/>
          </a:p>
        </p:txBody>
      </p:sp>
      <p:sp>
        <p:nvSpPr>
          <p:cNvPr id="3" name="바닥글 개체 틀 2"/>
          <p:cNvSpPr>
            <a:spLocks noGrp="1"/>
          </p:cNvSpPr>
          <p:nvPr>
            <p:ph type="ftr" sz="quarter" idx="11"/>
          </p:nvPr>
        </p:nvSpPr>
        <p:spPr>
          <a:xfrm>
            <a:off x="5143500" y="6475413"/>
            <a:ext cx="3467100" cy="184666"/>
          </a:xfrm>
        </p:spPr>
        <p:txBody>
          <a:bodyPr/>
          <a:lstStyle/>
          <a:p>
            <a:pPr>
              <a:defRPr/>
            </a:pPr>
            <a:r>
              <a:rPr lang="en-US" altLang="ko-KR" dirty="0" err="1">
                <a:ea typeface="굴림" charset="-127"/>
              </a:rPr>
              <a:t>Chanho</a:t>
            </a:r>
            <a:r>
              <a:rPr lang="en-US" altLang="ko-KR" dirty="0">
                <a:ea typeface="굴림" charset="-127"/>
              </a:rPr>
              <a:t> Yoon (ETRI</a:t>
            </a:r>
            <a:r>
              <a:rPr lang="en-US" altLang="ko-KR" dirty="0" smtClean="0">
                <a:ea typeface="굴림" charset="-127"/>
              </a:rPr>
              <a:t>)</a:t>
            </a:r>
            <a:endParaRPr lang="en-US" altLang="ko-KR" dirty="0">
              <a:ea typeface="굴림" charset="-127"/>
            </a:endParaRPr>
          </a:p>
        </p:txBody>
      </p:sp>
      <p:sp>
        <p:nvSpPr>
          <p:cNvPr id="4" name="슬라이드 번호 개체 틀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2</a:t>
            </a:fld>
            <a:endParaRPr lang="en-US" altLang="ko-KR"/>
          </a:p>
        </p:txBody>
      </p:sp>
      <p:sp>
        <p:nvSpPr>
          <p:cNvPr id="5" name="TextBox 4"/>
          <p:cNvSpPr txBox="1"/>
          <p:nvPr/>
        </p:nvSpPr>
        <p:spPr>
          <a:xfrm>
            <a:off x="357158" y="2214554"/>
            <a:ext cx="8215370" cy="1200329"/>
          </a:xfrm>
          <a:prstGeom prst="rect">
            <a:avLst/>
          </a:prstGeom>
          <a:noFill/>
        </p:spPr>
        <p:txBody>
          <a:bodyPr wrap="square" rtlCol="0">
            <a:spAutoFit/>
          </a:bodyPr>
          <a:lstStyle/>
          <a:p>
            <a:pPr algn="r"/>
            <a:r>
              <a:rPr lang="en-US" altLang="ko-KR" sz="3600" dirty="0" smtClean="0"/>
              <a:t>Overview of IEEE 802.16m EMD channel </a:t>
            </a:r>
            <a:r>
              <a:rPr lang="en-US" altLang="ko-KR" sz="3600" dirty="0" smtClean="0"/>
              <a:t>models</a:t>
            </a:r>
            <a:endParaRPr lang="ko-KR" altLang="en-US" sz="3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PDP for baseline test scenarios (Mandatory)</a:t>
            </a:r>
            <a:endParaRPr lang="ko-KR" altLang="en-US" dirty="0"/>
          </a:p>
        </p:txBody>
      </p:sp>
      <p:sp>
        <p:nvSpPr>
          <p:cNvPr id="3" name="내용 개체 틀 2"/>
          <p:cNvSpPr>
            <a:spLocks noGrp="1"/>
          </p:cNvSpPr>
          <p:nvPr>
            <p:ph idx="1"/>
          </p:nvPr>
        </p:nvSpPr>
        <p:spPr/>
        <p:txBody>
          <a:bodyPr/>
          <a:lstStyle/>
          <a:p>
            <a:r>
              <a:rPr lang="en-US" altLang="ko-KR" sz="2400" dirty="0" smtClean="0"/>
              <a:t>Spatial correlation matrix </a:t>
            </a:r>
            <a:r>
              <a:rPr lang="en-US" altLang="ko-KR" sz="2400" dirty="0" smtClean="0"/>
              <a:t>calculation (correlation based method)</a:t>
            </a:r>
            <a:endParaRPr lang="en-US" altLang="ko-KR" sz="2400" dirty="0" smtClean="0"/>
          </a:p>
          <a:p>
            <a:pPr lvl="1"/>
            <a:r>
              <a:rPr lang="en-US" altLang="ko-KR" sz="2000" dirty="0" smtClean="0"/>
              <a:t>Derived from 20 sub-paths resulting </a:t>
            </a:r>
            <a:r>
              <a:rPr lang="en-US" altLang="ko-KR" sz="2000" dirty="0" err="1" smtClean="0"/>
              <a:t>Laplacian</a:t>
            </a:r>
            <a:r>
              <a:rPr lang="en-US" altLang="ko-KR" sz="2000" dirty="0" smtClean="0"/>
              <a:t> PDF</a:t>
            </a:r>
          </a:p>
          <a:p>
            <a:pPr lvl="1"/>
            <a:r>
              <a:rPr lang="en-US" altLang="ko-KR" sz="2000" dirty="0" smtClean="0"/>
              <a:t>Angular spread of 3 degrees  </a:t>
            </a:r>
          </a:p>
          <a:p>
            <a:pPr lvl="1"/>
            <a:r>
              <a:rPr lang="en-US" altLang="ko-KR" sz="2000" dirty="0" smtClean="0"/>
              <a:t>Inter-element spacing of 4 wavelengths</a:t>
            </a:r>
          </a:p>
          <a:p>
            <a:pPr lvl="1"/>
            <a:r>
              <a:rPr lang="en-US" altLang="ko-KR" sz="2000" dirty="0" smtClean="0"/>
              <a:t>Angular offsets of the k-</a:t>
            </a:r>
            <a:r>
              <a:rPr lang="en-US" altLang="ko-KR" sz="2000" dirty="0" err="1" smtClean="0"/>
              <a:t>th</a:t>
            </a:r>
            <a:r>
              <a:rPr lang="en-US" altLang="ko-KR" sz="2000" dirty="0" smtClean="0"/>
              <a:t> (k=1,2,..20) sub-path are determined by</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20</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4247325715"/>
              </p:ext>
            </p:extLst>
          </p:nvPr>
        </p:nvGraphicFramePr>
        <p:xfrm>
          <a:off x="2051720" y="4581128"/>
          <a:ext cx="2084442" cy="792088"/>
        </p:xfrm>
        <a:graphic>
          <a:graphicData uri="http://schemas.openxmlformats.org/presentationml/2006/ole">
            <mc:AlternateContent xmlns:mc="http://schemas.openxmlformats.org/markup-compatibility/2006">
              <mc:Choice xmlns:v="urn:schemas-microsoft-com:vml" Requires="v">
                <p:oleObj spid="_x0000_s19771" name="Equation" r:id="rId3" imgW="1269720" imgH="482400" progId="Equation.DSMT4">
                  <p:embed/>
                </p:oleObj>
              </mc:Choice>
              <mc:Fallback>
                <p:oleObj name="Equation" r:id="rId3" imgW="1269720" imgH="482400" progId="Equation.DSMT4">
                  <p:embed/>
                  <p:pic>
                    <p:nvPicPr>
                      <p:cNvPr id="0" name=""/>
                      <p:cNvPicPr/>
                      <p:nvPr/>
                    </p:nvPicPr>
                    <p:blipFill>
                      <a:blip r:embed="rId4"/>
                      <a:stretch>
                        <a:fillRect/>
                      </a:stretch>
                    </p:blipFill>
                    <p:spPr>
                      <a:xfrm>
                        <a:off x="2051720" y="4581128"/>
                        <a:ext cx="2084442" cy="792088"/>
                      </a:xfrm>
                      <a:prstGeom prst="rect">
                        <a:avLst/>
                      </a:prstGeom>
                    </p:spPr>
                  </p:pic>
                </p:oleObj>
              </mc:Fallback>
            </mc:AlternateContent>
          </a:graphicData>
        </a:graphic>
      </p:graphicFrame>
      <p:pic>
        <p:nvPicPr>
          <p:cNvPr id="1741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088" y="4403226"/>
            <a:ext cx="2050553" cy="1970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개체 8"/>
          <p:cNvGraphicFramePr>
            <a:graphicFrameLocks noChangeAspect="1"/>
          </p:cNvGraphicFramePr>
          <p:nvPr>
            <p:extLst>
              <p:ext uri="{D42A27DB-BD31-4B8C-83A1-F6EECF244321}">
                <p14:modId xmlns:p14="http://schemas.microsoft.com/office/powerpoint/2010/main" val="283841818"/>
              </p:ext>
            </p:extLst>
          </p:nvPr>
        </p:nvGraphicFramePr>
        <p:xfrm>
          <a:off x="4572000" y="3212976"/>
          <a:ext cx="936104" cy="288032"/>
        </p:xfrm>
        <a:graphic>
          <a:graphicData uri="http://schemas.openxmlformats.org/presentationml/2006/ole">
            <mc:AlternateContent xmlns:mc="http://schemas.openxmlformats.org/markup-compatibility/2006">
              <mc:Choice xmlns:v="urn:schemas-microsoft-com:vml" Requires="v">
                <p:oleObj spid="_x0000_s19772" name="Equation" r:id="rId6" imgW="825480" imgH="253800" progId="Equation.DSMT4">
                  <p:embed/>
                </p:oleObj>
              </mc:Choice>
              <mc:Fallback>
                <p:oleObj name="Equation" r:id="rId6" imgW="825480" imgH="253800" progId="Equation.DSMT4">
                  <p:embed/>
                  <p:pic>
                    <p:nvPicPr>
                      <p:cNvPr id="0" name=""/>
                      <p:cNvPicPr/>
                      <p:nvPr/>
                    </p:nvPicPr>
                    <p:blipFill>
                      <a:blip r:embed="rId7"/>
                      <a:stretch>
                        <a:fillRect/>
                      </a:stretch>
                    </p:blipFill>
                    <p:spPr>
                      <a:xfrm>
                        <a:off x="4572000" y="3212976"/>
                        <a:ext cx="936104" cy="288032"/>
                      </a:xfrm>
                      <a:prstGeom prst="rect">
                        <a:avLst/>
                      </a:prstGeom>
                    </p:spPr>
                  </p:pic>
                </p:oleObj>
              </mc:Fallback>
            </mc:AlternateContent>
          </a:graphicData>
        </a:graphic>
      </p:graphicFrame>
      <p:graphicFrame>
        <p:nvGraphicFramePr>
          <p:cNvPr id="8" name="개체 7"/>
          <p:cNvGraphicFramePr>
            <a:graphicFrameLocks noChangeAspect="1"/>
          </p:cNvGraphicFramePr>
          <p:nvPr>
            <p:extLst>
              <p:ext uri="{D42A27DB-BD31-4B8C-83A1-F6EECF244321}">
                <p14:modId xmlns:p14="http://schemas.microsoft.com/office/powerpoint/2010/main" val="1282343126"/>
              </p:ext>
            </p:extLst>
          </p:nvPr>
        </p:nvGraphicFramePr>
        <p:xfrm>
          <a:off x="5724128" y="3573016"/>
          <a:ext cx="542456" cy="261875"/>
        </p:xfrm>
        <a:graphic>
          <a:graphicData uri="http://schemas.openxmlformats.org/presentationml/2006/ole">
            <mc:AlternateContent xmlns:mc="http://schemas.openxmlformats.org/markup-compatibility/2006">
              <mc:Choice xmlns:v="urn:schemas-microsoft-com:vml" Requires="v">
                <p:oleObj spid="_x0000_s19773" name="Equation" r:id="rId8" imgW="368280" imgH="177480" progId="Equation.DSMT4">
                  <p:embed/>
                </p:oleObj>
              </mc:Choice>
              <mc:Fallback>
                <p:oleObj name="Equation" r:id="rId8" imgW="368280" imgH="177480" progId="Equation.DSMT4">
                  <p:embed/>
                  <p:pic>
                    <p:nvPicPr>
                      <p:cNvPr id="0" name=""/>
                      <p:cNvPicPr/>
                      <p:nvPr/>
                    </p:nvPicPr>
                    <p:blipFill>
                      <a:blip r:embed="rId9"/>
                      <a:stretch>
                        <a:fillRect/>
                      </a:stretch>
                    </p:blipFill>
                    <p:spPr>
                      <a:xfrm>
                        <a:off x="5724128" y="3573016"/>
                        <a:ext cx="542456" cy="261875"/>
                      </a:xfrm>
                      <a:prstGeom prst="rect">
                        <a:avLst/>
                      </a:prstGeom>
                    </p:spPr>
                  </p:pic>
                </p:oleObj>
              </mc:Fallback>
            </mc:AlternateContent>
          </a:graphicData>
        </a:graphic>
      </p:graphicFrame>
    </p:spTree>
    <p:extLst>
      <p:ext uri="{BB962C8B-B14F-4D97-AF65-F5344CB8AC3E}">
        <p14:creationId xmlns:p14="http://schemas.microsoft.com/office/powerpoint/2010/main" val="1183192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PDP for baseline test scenarios (Mandatory)</a:t>
            </a:r>
            <a:endParaRPr lang="ko-KR" altLang="en-US" dirty="0"/>
          </a:p>
        </p:txBody>
      </p:sp>
      <p:sp>
        <p:nvSpPr>
          <p:cNvPr id="3" name="내용 개체 틀 2"/>
          <p:cNvSpPr>
            <a:spLocks noGrp="1"/>
          </p:cNvSpPr>
          <p:nvPr>
            <p:ph idx="1"/>
          </p:nvPr>
        </p:nvSpPr>
        <p:spPr/>
        <p:txBody>
          <a:bodyPr/>
          <a:lstStyle/>
          <a:p>
            <a:r>
              <a:rPr lang="en-US" altLang="ko-KR" sz="2400" dirty="0" smtClean="0"/>
              <a:t>Spatial correlation matrix calculation</a:t>
            </a:r>
          </a:p>
          <a:p>
            <a:pPr lvl="1"/>
            <a:r>
              <a:rPr lang="en-US" altLang="ko-KR" sz="2000" b="1" u="sng" dirty="0" smtClean="0"/>
              <a:t>Step1</a:t>
            </a:r>
            <a:r>
              <a:rPr lang="en-US" altLang="ko-KR" sz="2000" b="1" u="sng" dirty="0" smtClean="0"/>
              <a:t>)</a:t>
            </a:r>
            <a:r>
              <a:rPr lang="en-US" altLang="ko-KR" sz="2000" dirty="0" smtClean="0"/>
              <a:t> Derivation of antenna spatial correlation at the BS and MS between the </a:t>
            </a:r>
            <a:r>
              <a:rPr lang="en-US" altLang="ko-KR" sz="2000" i="1" dirty="0" smtClean="0"/>
              <a:t>p</a:t>
            </a:r>
            <a:r>
              <a:rPr lang="en-US" altLang="ko-KR" sz="2000" dirty="0" smtClean="0"/>
              <a:t>-</a:t>
            </a:r>
            <a:r>
              <a:rPr lang="en-US" altLang="ko-KR" sz="2000" dirty="0" err="1" smtClean="0"/>
              <a:t>th</a:t>
            </a:r>
            <a:r>
              <a:rPr lang="en-US" altLang="ko-KR" sz="2000" dirty="0" smtClean="0"/>
              <a:t> and </a:t>
            </a:r>
            <a:r>
              <a:rPr lang="en-US" altLang="ko-KR" sz="2000" i="1" dirty="0" smtClean="0"/>
              <a:t>q</a:t>
            </a:r>
            <a:r>
              <a:rPr lang="en-US" altLang="ko-KR" sz="2000" dirty="0" smtClean="0"/>
              <a:t>-</a:t>
            </a:r>
            <a:r>
              <a:rPr lang="en-US" altLang="ko-KR" sz="2000" dirty="0" err="1" smtClean="0"/>
              <a:t>th</a:t>
            </a:r>
            <a:r>
              <a:rPr lang="en-US" altLang="ko-KR" sz="2000" dirty="0" smtClean="0"/>
              <a:t> antenna as:</a:t>
            </a:r>
          </a:p>
          <a:p>
            <a:pPr lvl="1"/>
            <a:endParaRPr lang="en-US" altLang="ko-KR" sz="2000" dirty="0"/>
          </a:p>
          <a:p>
            <a:pPr lvl="1"/>
            <a:endParaRPr lang="en-US" altLang="ko-KR" sz="2000" dirty="0" smtClean="0"/>
          </a:p>
          <a:p>
            <a:pPr lvl="1"/>
            <a:endParaRPr lang="en-US" altLang="ko-KR" sz="2000" dirty="0"/>
          </a:p>
          <a:p>
            <a:pPr marL="457200" lvl="1" indent="0">
              <a:buNone/>
            </a:pPr>
            <a:endParaRPr lang="en-US" altLang="ko-KR" sz="2000" dirty="0" smtClean="0"/>
          </a:p>
          <a:p>
            <a:pPr lvl="1"/>
            <a:r>
              <a:rPr lang="en-US" altLang="ko-KR" sz="2000" b="1" u="sng" dirty="0" smtClean="0"/>
              <a:t>Step2)</a:t>
            </a:r>
            <a:r>
              <a:rPr lang="en-US" altLang="ko-KR" sz="2000" dirty="0" smtClean="0"/>
              <a:t> </a:t>
            </a:r>
            <a:r>
              <a:rPr lang="en-US" altLang="ko-KR" sz="2000" dirty="0"/>
              <a:t>Denoting </a:t>
            </a:r>
            <a:r>
              <a:rPr lang="en-US" altLang="ko-KR" sz="2000" dirty="0" smtClean="0"/>
              <a:t>the spatial correlation matrix at BS and MS as </a:t>
            </a:r>
            <a:r>
              <a:rPr lang="en-US" altLang="ko-KR" sz="2000" b="1" dirty="0" err="1" smtClean="0"/>
              <a:t>R</a:t>
            </a:r>
            <a:r>
              <a:rPr lang="en-US" altLang="ko-KR" sz="2000" baseline="-25000" dirty="0" err="1" smtClean="0"/>
              <a:t>BS,n</a:t>
            </a:r>
            <a:r>
              <a:rPr lang="en-US" altLang="ko-KR" sz="2000" dirty="0" smtClean="0"/>
              <a:t> and </a:t>
            </a:r>
            <a:r>
              <a:rPr lang="en-US" altLang="ko-KR" sz="2000" b="1" dirty="0" err="1" smtClean="0"/>
              <a:t>R</a:t>
            </a:r>
            <a:r>
              <a:rPr lang="en-US" altLang="ko-KR" sz="2000" baseline="-25000" dirty="0" err="1" smtClean="0"/>
              <a:t>MS,n</a:t>
            </a:r>
            <a:r>
              <a:rPr lang="en-US" altLang="ko-KR" sz="2000" dirty="0" smtClean="0"/>
              <a:t>, the per-tap spatial correlation is determined as </a:t>
            </a:r>
          </a:p>
          <a:p>
            <a:pPr lvl="1"/>
            <a:endParaRPr lang="en-US" altLang="ko-KR" sz="2000" dirty="0"/>
          </a:p>
          <a:p>
            <a:pPr lvl="1"/>
            <a:endParaRPr lang="en-US" altLang="ko-KR" sz="2000" dirty="0" smtClean="0"/>
          </a:p>
          <a:p>
            <a:pPr lvl="1"/>
            <a:r>
              <a:rPr lang="en-US" altLang="ko-KR" sz="2000" dirty="0" smtClean="0"/>
              <a:t>  is a 2x2 matrix if cross-polarized antennas are used at BS and MS</a:t>
            </a:r>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21</a:t>
            </a:fld>
            <a:endParaRPr lang="en-US" altLang="ko-KR"/>
          </a:p>
        </p:txBody>
      </p:sp>
      <p:graphicFrame>
        <p:nvGraphicFramePr>
          <p:cNvPr id="8" name="개체 7"/>
          <p:cNvGraphicFramePr>
            <a:graphicFrameLocks noChangeAspect="1"/>
          </p:cNvGraphicFramePr>
          <p:nvPr>
            <p:extLst>
              <p:ext uri="{D42A27DB-BD31-4B8C-83A1-F6EECF244321}">
                <p14:modId xmlns:p14="http://schemas.microsoft.com/office/powerpoint/2010/main" val="1778466574"/>
              </p:ext>
            </p:extLst>
          </p:nvPr>
        </p:nvGraphicFramePr>
        <p:xfrm>
          <a:off x="1745042" y="3140968"/>
          <a:ext cx="5779286" cy="1292492"/>
        </p:xfrm>
        <a:graphic>
          <a:graphicData uri="http://schemas.openxmlformats.org/presentationml/2006/ole">
            <mc:AlternateContent xmlns:mc="http://schemas.openxmlformats.org/markup-compatibility/2006">
              <mc:Choice xmlns:v="urn:schemas-microsoft-com:vml" Requires="v">
                <p:oleObj spid="_x0000_s21777" name="Equation" r:id="rId3" imgW="3974760" imgH="888840" progId="Equation.DSMT4">
                  <p:embed/>
                </p:oleObj>
              </mc:Choice>
              <mc:Fallback>
                <p:oleObj name="Equation" r:id="rId3" imgW="3974760" imgH="888840" progId="Equation.DSMT4">
                  <p:embed/>
                  <p:pic>
                    <p:nvPicPr>
                      <p:cNvPr id="0" name=""/>
                      <p:cNvPicPr/>
                      <p:nvPr/>
                    </p:nvPicPr>
                    <p:blipFill>
                      <a:blip r:embed="rId4"/>
                      <a:stretch>
                        <a:fillRect/>
                      </a:stretch>
                    </p:blipFill>
                    <p:spPr>
                      <a:xfrm>
                        <a:off x="1745042" y="3140968"/>
                        <a:ext cx="5779286" cy="1292492"/>
                      </a:xfrm>
                      <a:prstGeom prst="rect">
                        <a:avLst/>
                      </a:prstGeom>
                    </p:spPr>
                  </p:pic>
                </p:oleObj>
              </mc:Fallback>
            </mc:AlternateContent>
          </a:graphicData>
        </a:graphic>
      </p:graphicFrame>
      <p:graphicFrame>
        <p:nvGraphicFramePr>
          <p:cNvPr id="7" name="개체 6"/>
          <p:cNvGraphicFramePr>
            <a:graphicFrameLocks noChangeAspect="1"/>
          </p:cNvGraphicFramePr>
          <p:nvPr>
            <p:extLst>
              <p:ext uri="{D42A27DB-BD31-4B8C-83A1-F6EECF244321}">
                <p14:modId xmlns:p14="http://schemas.microsoft.com/office/powerpoint/2010/main" val="516623462"/>
              </p:ext>
            </p:extLst>
          </p:nvPr>
        </p:nvGraphicFramePr>
        <p:xfrm>
          <a:off x="3635896" y="5445224"/>
          <a:ext cx="2130425" cy="355600"/>
        </p:xfrm>
        <a:graphic>
          <a:graphicData uri="http://schemas.openxmlformats.org/presentationml/2006/ole">
            <mc:AlternateContent xmlns:mc="http://schemas.openxmlformats.org/markup-compatibility/2006">
              <mc:Choice xmlns:v="urn:schemas-microsoft-com:vml" Requires="v">
                <p:oleObj spid="_x0000_s21778" name="Equation" r:id="rId5" imgW="1447560" imgH="241200" progId="Equation.DSMT4">
                  <p:embed/>
                </p:oleObj>
              </mc:Choice>
              <mc:Fallback>
                <p:oleObj name="Equation" r:id="rId5" imgW="1447560" imgH="241200" progId="Equation.DSMT4">
                  <p:embed/>
                  <p:pic>
                    <p:nvPicPr>
                      <p:cNvPr id="0" name=""/>
                      <p:cNvPicPr>
                        <a:picLocks noChangeAspect="1" noChangeArrowheads="1"/>
                      </p:cNvPicPr>
                      <p:nvPr/>
                    </p:nvPicPr>
                    <p:blipFill>
                      <a:blip r:embed="rId6"/>
                      <a:srcRect/>
                      <a:stretch>
                        <a:fillRect/>
                      </a:stretch>
                    </p:blipFill>
                    <p:spPr bwMode="auto">
                      <a:xfrm>
                        <a:off x="3635896" y="5445224"/>
                        <a:ext cx="2130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개체 8"/>
          <p:cNvGraphicFramePr>
            <a:graphicFrameLocks noChangeAspect="1"/>
          </p:cNvGraphicFramePr>
          <p:nvPr>
            <p:extLst>
              <p:ext uri="{D42A27DB-BD31-4B8C-83A1-F6EECF244321}">
                <p14:modId xmlns:p14="http://schemas.microsoft.com/office/powerpoint/2010/main" val="1272963050"/>
              </p:ext>
            </p:extLst>
          </p:nvPr>
        </p:nvGraphicFramePr>
        <p:xfrm>
          <a:off x="1435774" y="6033972"/>
          <a:ext cx="213866" cy="233308"/>
        </p:xfrm>
        <a:graphic>
          <a:graphicData uri="http://schemas.openxmlformats.org/presentationml/2006/ole">
            <mc:AlternateContent xmlns:mc="http://schemas.openxmlformats.org/markup-compatibility/2006">
              <mc:Choice xmlns:v="urn:schemas-microsoft-com:vml" Requires="v">
                <p:oleObj spid="_x0000_s21779" name="Equation" r:id="rId7" imgW="139680" imgH="152280" progId="Equation.DSMT4">
                  <p:embed/>
                </p:oleObj>
              </mc:Choice>
              <mc:Fallback>
                <p:oleObj name="Equation" r:id="rId7" imgW="139680" imgH="152280" progId="Equation.DSMT4">
                  <p:embed/>
                  <p:pic>
                    <p:nvPicPr>
                      <p:cNvPr id="0" name=""/>
                      <p:cNvPicPr/>
                      <p:nvPr/>
                    </p:nvPicPr>
                    <p:blipFill>
                      <a:blip r:embed="rId8"/>
                      <a:stretch>
                        <a:fillRect/>
                      </a:stretch>
                    </p:blipFill>
                    <p:spPr>
                      <a:xfrm>
                        <a:off x="1435774" y="6033972"/>
                        <a:ext cx="213866" cy="233308"/>
                      </a:xfrm>
                      <a:prstGeom prst="rect">
                        <a:avLst/>
                      </a:prstGeom>
                    </p:spPr>
                  </p:pic>
                </p:oleObj>
              </mc:Fallback>
            </mc:AlternateContent>
          </a:graphicData>
        </a:graphic>
      </p:graphicFrame>
    </p:spTree>
    <p:extLst>
      <p:ext uri="{BB962C8B-B14F-4D97-AF65-F5344CB8AC3E}">
        <p14:creationId xmlns:p14="http://schemas.microsoft.com/office/powerpoint/2010/main" val="3650080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PDP for baseline test scenarios (Mandatory)</a:t>
            </a:r>
            <a:endParaRPr lang="ko-KR" altLang="en-US" dirty="0"/>
          </a:p>
        </p:txBody>
      </p:sp>
      <p:sp>
        <p:nvSpPr>
          <p:cNvPr id="3" name="내용 개체 틀 2"/>
          <p:cNvSpPr>
            <a:spLocks noGrp="1"/>
          </p:cNvSpPr>
          <p:nvPr>
            <p:ph idx="1"/>
          </p:nvPr>
        </p:nvSpPr>
        <p:spPr/>
        <p:txBody>
          <a:bodyPr/>
          <a:lstStyle/>
          <a:p>
            <a:r>
              <a:rPr lang="en-US" altLang="ko-KR" sz="2400" dirty="0" smtClean="0"/>
              <a:t>Spatial correlation </a:t>
            </a:r>
            <a:r>
              <a:rPr lang="en-US" altLang="ko-KR" sz="2400" dirty="0"/>
              <a:t>matrix </a:t>
            </a:r>
            <a:r>
              <a:rPr lang="en-US" altLang="ko-KR" sz="2400" dirty="0" smtClean="0"/>
              <a:t>calculation</a:t>
            </a:r>
            <a:endParaRPr lang="en-US" altLang="ko-KR" sz="2000" b="1" u="sng" dirty="0" smtClean="0"/>
          </a:p>
          <a:p>
            <a:pPr lvl="1"/>
            <a:r>
              <a:rPr lang="en-US" altLang="ko-KR" sz="2000" b="1" u="sng" dirty="0" smtClean="0"/>
              <a:t>Step3)</a:t>
            </a:r>
            <a:r>
              <a:rPr lang="en-US" altLang="ko-KR" sz="2000" dirty="0" smtClean="0"/>
              <a:t> Generate </a:t>
            </a:r>
            <a:r>
              <a:rPr lang="en-US" altLang="ko-KR" sz="2000" dirty="0" err="1" smtClean="0"/>
              <a:t>NxM</a:t>
            </a:r>
            <a:r>
              <a:rPr lang="en-US" altLang="ko-KR" sz="2000" dirty="0" smtClean="0"/>
              <a:t> </a:t>
            </a:r>
            <a:r>
              <a:rPr lang="en-US" altLang="ko-KR" sz="2000" dirty="0" err="1" smtClean="0"/>
              <a:t>i.i.d</a:t>
            </a:r>
            <a:r>
              <a:rPr lang="en-US" altLang="ko-KR" sz="2000" dirty="0" smtClean="0"/>
              <a:t>. channels that satisfies Jake’s Doppler spectrum where N is the number of RX antennas and M is the number of TX antennas</a:t>
            </a:r>
          </a:p>
          <a:p>
            <a:pPr lvl="1"/>
            <a:endParaRPr lang="en-US" altLang="ko-KR" sz="2000" dirty="0"/>
          </a:p>
          <a:p>
            <a:pPr lvl="1"/>
            <a:r>
              <a:rPr lang="en-US" altLang="ko-KR" sz="2000" b="1" u="sng" dirty="0" smtClean="0"/>
              <a:t>Step4)</a:t>
            </a:r>
            <a:r>
              <a:rPr lang="en-US" altLang="ko-KR" sz="2000" dirty="0" smtClean="0"/>
              <a:t> compute the correlated channel at each tap as</a:t>
            </a:r>
          </a:p>
          <a:p>
            <a:pPr lvl="1"/>
            <a:endParaRPr lang="en-US" altLang="ko-KR" sz="2000" dirty="0" smtClean="0"/>
          </a:p>
          <a:p>
            <a:pPr lvl="1"/>
            <a:endParaRPr lang="en-US" altLang="ko-KR" sz="2000" dirty="0"/>
          </a:p>
          <a:p>
            <a:pPr lvl="1"/>
            <a:endParaRPr lang="en-US" altLang="ko-KR" sz="2000" dirty="0" smtClean="0"/>
          </a:p>
          <a:p>
            <a:pPr lvl="1"/>
            <a:endParaRPr lang="en-US" altLang="ko-KR" sz="2000" dirty="0"/>
          </a:p>
          <a:p>
            <a:pPr lvl="1"/>
            <a:endParaRPr lang="en-US" altLang="ko-KR" sz="20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22</a:t>
            </a:fld>
            <a:endParaRPr lang="en-US" altLang="ko-KR"/>
          </a:p>
        </p:txBody>
      </p:sp>
      <p:graphicFrame>
        <p:nvGraphicFramePr>
          <p:cNvPr id="9" name="개체 8"/>
          <p:cNvGraphicFramePr>
            <a:graphicFrameLocks noChangeAspect="1"/>
          </p:cNvGraphicFramePr>
          <p:nvPr>
            <p:extLst>
              <p:ext uri="{D42A27DB-BD31-4B8C-83A1-F6EECF244321}">
                <p14:modId xmlns:p14="http://schemas.microsoft.com/office/powerpoint/2010/main" val="429560062"/>
              </p:ext>
            </p:extLst>
          </p:nvPr>
        </p:nvGraphicFramePr>
        <p:xfrm>
          <a:off x="3203848" y="4337050"/>
          <a:ext cx="2503487" cy="412750"/>
        </p:xfrm>
        <a:graphic>
          <a:graphicData uri="http://schemas.openxmlformats.org/presentationml/2006/ole">
            <mc:AlternateContent xmlns:mc="http://schemas.openxmlformats.org/markup-compatibility/2006">
              <mc:Choice xmlns:v="urn:schemas-microsoft-com:vml" Requires="v">
                <p:oleObj spid="_x0000_s20578" name="Equation" r:id="rId3" imgW="1701720" imgH="279360" progId="Equation.DSMT4">
                  <p:embed/>
                </p:oleObj>
              </mc:Choice>
              <mc:Fallback>
                <p:oleObj name="Equation" r:id="rId3" imgW="1701720" imgH="279360" progId="Equation.DSMT4">
                  <p:embed/>
                  <p:pic>
                    <p:nvPicPr>
                      <p:cNvPr id="0" name="개체 6"/>
                      <p:cNvPicPr>
                        <a:picLocks noChangeAspect="1" noChangeArrowheads="1"/>
                      </p:cNvPicPr>
                      <p:nvPr/>
                    </p:nvPicPr>
                    <p:blipFill>
                      <a:blip r:embed="rId4"/>
                      <a:srcRect/>
                      <a:stretch>
                        <a:fillRect/>
                      </a:stretch>
                    </p:blipFill>
                    <p:spPr bwMode="auto">
                      <a:xfrm>
                        <a:off x="3203848" y="4337050"/>
                        <a:ext cx="2503487"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678763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models (optional)</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a:t>1) Urban </a:t>
            </a:r>
            <a:r>
              <a:rPr lang="en-US" altLang="ko-KR" sz="2400" dirty="0" err="1"/>
              <a:t>Macrocell</a:t>
            </a:r>
            <a:endParaRPr lang="en-US" altLang="ko-KR" sz="2400" dirty="0"/>
          </a:p>
          <a:p>
            <a:r>
              <a:rPr lang="en-US" altLang="ko-KR" sz="2400" dirty="0"/>
              <a:t>2) Suburban </a:t>
            </a:r>
            <a:r>
              <a:rPr lang="en-US" altLang="ko-KR" sz="2400" dirty="0" err="1"/>
              <a:t>Macrocell</a:t>
            </a:r>
            <a:endParaRPr lang="en-US" altLang="ko-KR" sz="2400" dirty="0"/>
          </a:p>
          <a:p>
            <a:r>
              <a:rPr lang="en-US" altLang="ko-KR" sz="2400" dirty="0"/>
              <a:t>3) Urban Microcell</a:t>
            </a:r>
          </a:p>
          <a:p>
            <a:r>
              <a:rPr lang="en-US" altLang="ko-KR" sz="2400" dirty="0"/>
              <a:t>4) Suburban Microcell</a:t>
            </a:r>
          </a:p>
          <a:p>
            <a:r>
              <a:rPr lang="en-US" altLang="ko-KR" sz="2400" dirty="0"/>
              <a:t>5) Indoor Small Office</a:t>
            </a:r>
          </a:p>
          <a:p>
            <a:r>
              <a:rPr lang="en-US" altLang="ko-KR" sz="2400" dirty="0"/>
              <a:t>6) Indoor Hot Spot</a:t>
            </a:r>
          </a:p>
          <a:p>
            <a:r>
              <a:rPr lang="en-US" altLang="ko-KR" sz="2400" dirty="0"/>
              <a:t>7) Outdoor to Indoor</a:t>
            </a:r>
          </a:p>
          <a:p>
            <a:r>
              <a:rPr lang="en-US" altLang="ko-KR" sz="2400" dirty="0"/>
              <a:t>8) Open Rural </a:t>
            </a:r>
            <a:r>
              <a:rPr lang="en-US" altLang="ko-KR" sz="2400" dirty="0" err="1"/>
              <a:t>Macrocell</a:t>
            </a:r>
            <a:endParaRPr lang="en-US" altLang="ko-KR" sz="2400" dirty="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CDL concept</a:t>
            </a:r>
          </a:p>
          <a:p>
            <a:pPr lvl="1"/>
            <a:r>
              <a:rPr lang="en-US" altLang="ko-KR" sz="1800" dirty="0" smtClean="0"/>
              <a:t>Referred as conventional tap delayed line models of power delay profile with the addition of</a:t>
            </a:r>
          </a:p>
          <a:p>
            <a:pPr lvl="2"/>
            <a:r>
              <a:rPr lang="en-US" altLang="ko-KR" sz="1400" dirty="0"/>
              <a:t>1) </a:t>
            </a:r>
            <a:r>
              <a:rPr lang="en-US" altLang="ko-KR" sz="1400" dirty="0" smtClean="0"/>
              <a:t>Per-tap </a:t>
            </a:r>
            <a:r>
              <a:rPr lang="en-US" altLang="ko-KR" sz="1400" dirty="0" err="1" smtClean="0"/>
              <a:t>AoA</a:t>
            </a:r>
            <a:r>
              <a:rPr lang="en-US" altLang="ko-KR" sz="1400" dirty="0" smtClean="0"/>
              <a:t>, </a:t>
            </a:r>
            <a:r>
              <a:rPr lang="en-US" altLang="ko-KR" sz="1400" dirty="0" err="1" smtClean="0"/>
              <a:t>AoD</a:t>
            </a:r>
            <a:r>
              <a:rPr lang="en-US" altLang="ko-KR" sz="1400" dirty="0" smtClean="0"/>
              <a:t> information</a:t>
            </a:r>
            <a:endParaRPr lang="en-US" altLang="ko-KR" sz="1400" dirty="0"/>
          </a:p>
          <a:p>
            <a:pPr lvl="2"/>
            <a:r>
              <a:rPr lang="en-US" altLang="ko-KR" sz="1400" dirty="0"/>
              <a:t>2) </a:t>
            </a:r>
            <a:r>
              <a:rPr lang="en-US" altLang="ko-KR" sz="1400" dirty="0" smtClean="0"/>
              <a:t>Per-tap angular spread (power angular profile) </a:t>
            </a:r>
            <a:r>
              <a:rPr lang="en-US" altLang="ko-KR" sz="1400" dirty="0"/>
              <a:t>information</a:t>
            </a:r>
            <a:endParaRPr lang="en-US" altLang="ko-KR" sz="1400" dirty="0" smtClean="0"/>
          </a:p>
          <a:p>
            <a:pPr lvl="1"/>
            <a:r>
              <a:rPr lang="en-US" altLang="ko-KR" sz="1800" dirty="0" smtClean="0"/>
              <a:t>A group of multi-path (taps) components form a cluster</a:t>
            </a:r>
          </a:p>
          <a:p>
            <a:pPr lvl="1"/>
            <a:r>
              <a:rPr lang="en-US" altLang="ko-KR" sz="1800" dirty="0" smtClean="0"/>
              <a:t>Each cluster (tap) have 20 equal-power rays with fixed offset angles</a:t>
            </a:r>
          </a:p>
          <a:p>
            <a:pPr lvl="2"/>
            <a:r>
              <a:rPr lang="en-US" altLang="ko-KR" sz="1400" dirty="0" smtClean="0"/>
              <a:t>Thus, the ray power is 1/20 of the mean tap power (i.e. -13dB)</a:t>
            </a:r>
          </a:p>
          <a:p>
            <a:pPr lvl="1"/>
            <a:r>
              <a:rPr lang="en-US" altLang="ko-KR" sz="1800" dirty="0" smtClean="0"/>
              <a:t>A cluster can be divided into three sub-clusters</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24</a:t>
            </a:fld>
            <a:endParaRPr lang="en-US" altLang="ko-KR"/>
          </a:p>
        </p:txBody>
      </p:sp>
    </p:spTree>
    <p:extLst>
      <p:ext uri="{BB962C8B-B14F-4D97-AF65-F5344CB8AC3E}">
        <p14:creationId xmlns:p14="http://schemas.microsoft.com/office/powerpoint/2010/main" val="1702242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Urban </a:t>
            </a:r>
            <a:r>
              <a:rPr lang="en-US" altLang="ko-KR" sz="2400" dirty="0" err="1" smtClean="0"/>
              <a:t>Macrocell</a:t>
            </a:r>
            <a:endParaRPr lang="en-US" altLang="ko-KR" sz="2400" dirty="0" smtClean="0"/>
          </a:p>
          <a:p>
            <a:pPr lvl="1"/>
            <a:r>
              <a:rPr lang="en-US" altLang="ko-KR" sz="2000" dirty="0" smtClean="0"/>
              <a:t>XPR = 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25</a:t>
            </a:fld>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2636912"/>
            <a:ext cx="6572250"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218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Urban </a:t>
            </a:r>
            <a:r>
              <a:rPr lang="en-US" altLang="ko-KR" sz="2400" dirty="0" err="1" smtClean="0"/>
              <a:t>Macrocell</a:t>
            </a:r>
            <a:endParaRPr lang="en-US" altLang="ko-KR" sz="2400" dirty="0" smtClean="0"/>
          </a:p>
          <a:p>
            <a:pPr lvl="1"/>
            <a:r>
              <a:rPr lang="en-US" altLang="ko-KR" sz="2000" dirty="0"/>
              <a:t>XPR = 5dB</a:t>
            </a:r>
          </a:p>
          <a:p>
            <a:pPr lvl="1"/>
            <a:endParaRPr lang="en-US" altLang="ko-KR" sz="2000" dirty="0" smtClean="0"/>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26</a:t>
            </a:fld>
            <a:endParaRPr lang="en-US" altLang="ko-K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0163" y="2780928"/>
            <a:ext cx="6543675"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16149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Bad Urban </a:t>
            </a:r>
            <a:r>
              <a:rPr lang="en-US" altLang="ko-KR" sz="2400" dirty="0" err="1" smtClean="0"/>
              <a:t>Macrocell</a:t>
            </a:r>
            <a:endParaRPr lang="en-US" altLang="ko-KR" sz="2400" dirty="0" smtClean="0"/>
          </a:p>
          <a:p>
            <a:pPr lvl="1"/>
            <a:r>
              <a:rPr lang="en-US" altLang="ko-KR" sz="2000" dirty="0" smtClean="0"/>
              <a:t>XPR = 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27</a:t>
            </a:fld>
            <a:endParaRPr lang="en-US" altLang="ko-K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4628" y="2492896"/>
            <a:ext cx="4615604" cy="3960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5852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Suburban </a:t>
            </a:r>
            <a:r>
              <a:rPr lang="en-US" altLang="ko-KR" sz="2400" dirty="0" err="1" smtClean="0"/>
              <a:t>Macrocell</a:t>
            </a:r>
            <a:endParaRPr lang="en-US" altLang="ko-KR" sz="2400" dirty="0" smtClean="0"/>
          </a:p>
          <a:p>
            <a:pPr lvl="1"/>
            <a:r>
              <a:rPr lang="en-US" altLang="ko-KR" sz="2000" dirty="0" smtClean="0"/>
              <a:t>XPR = 5.5dB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28</a:t>
            </a:fld>
            <a:endParaRPr lang="en-US" altLang="ko-K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2752725"/>
            <a:ext cx="6124575" cy="135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9238" y="4096950"/>
            <a:ext cx="610552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3574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Urban Microcell</a:t>
            </a:r>
          </a:p>
          <a:p>
            <a:pPr lvl="1"/>
            <a:r>
              <a:rPr lang="en-US" altLang="ko-KR" sz="2000" dirty="0" smtClean="0"/>
              <a:t>LOS (</a:t>
            </a:r>
            <a:r>
              <a:rPr lang="en-US" altLang="ko-KR" sz="2000" dirty="0" err="1" smtClean="0"/>
              <a:t>Ricean</a:t>
            </a:r>
            <a:r>
              <a:rPr lang="en-US" altLang="ko-KR" sz="2000" dirty="0" smtClean="0"/>
              <a:t> K-factor is 3.3dB)</a:t>
            </a:r>
          </a:p>
          <a:p>
            <a:pPr lvl="1"/>
            <a:r>
              <a:rPr lang="en-US" altLang="ko-KR" sz="2000" dirty="0" smtClean="0"/>
              <a:t>XPR = 9.5dB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29</a:t>
            </a:fld>
            <a:endParaRPr lang="en-US" altLang="ko-K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3079601"/>
            <a:ext cx="647700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2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Table of Contents</a:t>
            </a:r>
            <a:endParaRPr lang="ko-KR" altLang="en-US" dirty="0"/>
          </a:p>
        </p:txBody>
      </p:sp>
      <p:sp>
        <p:nvSpPr>
          <p:cNvPr id="3" name="내용 개체 틀 2"/>
          <p:cNvSpPr>
            <a:spLocks noGrp="1"/>
          </p:cNvSpPr>
          <p:nvPr>
            <p:ph idx="1"/>
          </p:nvPr>
        </p:nvSpPr>
        <p:spPr>
          <a:xfrm>
            <a:off x="685800" y="1500174"/>
            <a:ext cx="7772400" cy="4595826"/>
          </a:xfrm>
        </p:spPr>
        <p:txBody>
          <a:bodyPr>
            <a:noAutofit/>
          </a:bodyPr>
          <a:lstStyle/>
          <a:p>
            <a:r>
              <a:rPr lang="en-US" altLang="ko-KR" sz="2000" dirty="0" smtClean="0"/>
              <a:t>Introduction</a:t>
            </a:r>
          </a:p>
          <a:p>
            <a:pPr lvl="1"/>
            <a:r>
              <a:rPr lang="en-US" altLang="ko-KR" sz="1600" dirty="0" smtClean="0"/>
              <a:t>Purpose</a:t>
            </a:r>
          </a:p>
          <a:p>
            <a:pPr lvl="1"/>
            <a:r>
              <a:rPr lang="en-US" altLang="ko-KR" sz="1600" dirty="0" smtClean="0"/>
              <a:t>Test Scenarios</a:t>
            </a:r>
          </a:p>
          <a:p>
            <a:pPr lvl="1"/>
            <a:r>
              <a:rPr lang="en-US" altLang="ko-KR" sz="1600" dirty="0" smtClean="0"/>
              <a:t>Highlights</a:t>
            </a:r>
            <a:endParaRPr lang="en-US" altLang="ko-KR" sz="1600" dirty="0" smtClean="0"/>
          </a:p>
          <a:p>
            <a:r>
              <a:rPr lang="en-US" altLang="ko-KR" sz="2000" dirty="0" smtClean="0"/>
              <a:t>System level channel </a:t>
            </a:r>
            <a:r>
              <a:rPr lang="en-US" altLang="ko-KR" sz="2000" dirty="0" smtClean="0"/>
              <a:t>models</a:t>
            </a:r>
            <a:endParaRPr lang="en-US" altLang="ko-KR" sz="2000" dirty="0" smtClean="0"/>
          </a:p>
          <a:p>
            <a:pPr lvl="1"/>
            <a:r>
              <a:rPr lang="en-US" altLang="ko-KR" sz="1600" dirty="0" smtClean="0"/>
              <a:t>Pass loss models (mandatory)</a:t>
            </a:r>
          </a:p>
          <a:p>
            <a:pPr lvl="1"/>
            <a:r>
              <a:rPr lang="en-US" altLang="ko-KR" sz="1600" dirty="0"/>
              <a:t>Pass loss models </a:t>
            </a:r>
            <a:r>
              <a:rPr lang="en-US" altLang="ko-KR" sz="1600" dirty="0" smtClean="0"/>
              <a:t>(optional)</a:t>
            </a:r>
            <a:endParaRPr lang="en-US" altLang="ko-KR" sz="1600" dirty="0"/>
          </a:p>
          <a:p>
            <a:r>
              <a:rPr lang="en-US" altLang="ko-KR" sz="2000" dirty="0" smtClean="0"/>
              <a:t>Link </a:t>
            </a:r>
            <a:r>
              <a:rPr lang="en-US" altLang="ko-KR" sz="2000" dirty="0" smtClean="0"/>
              <a:t>level channel </a:t>
            </a:r>
            <a:r>
              <a:rPr lang="en-US" altLang="ko-KR" sz="2000" dirty="0" smtClean="0"/>
              <a:t>models</a:t>
            </a:r>
          </a:p>
          <a:p>
            <a:pPr lvl="1"/>
            <a:r>
              <a:rPr lang="en-US" altLang="ko-KR" sz="1600" dirty="0" smtClean="0"/>
              <a:t>Power </a:t>
            </a:r>
            <a:r>
              <a:rPr lang="en-US" altLang="ko-KR" sz="1600" dirty="0" smtClean="0"/>
              <a:t>delay profile (</a:t>
            </a:r>
            <a:r>
              <a:rPr lang="en-US" altLang="ko-KR" sz="1600" dirty="0" smtClean="0"/>
              <a:t>PDP) for baseline test scenario (mandatory)</a:t>
            </a:r>
          </a:p>
          <a:p>
            <a:pPr lvl="1"/>
            <a:r>
              <a:rPr lang="en-US" altLang="ko-KR" sz="1600" dirty="0" smtClean="0"/>
              <a:t>Power </a:t>
            </a:r>
            <a:r>
              <a:rPr lang="en-US" altLang="ko-KR" sz="1600" dirty="0"/>
              <a:t>delay profile (PDP) for </a:t>
            </a:r>
            <a:r>
              <a:rPr lang="en-US" altLang="ko-KR" sz="1600" dirty="0" smtClean="0"/>
              <a:t>Cluster-Delay-Line </a:t>
            </a:r>
            <a:r>
              <a:rPr lang="en-US" altLang="ko-KR" sz="1600" dirty="0" smtClean="0"/>
              <a:t>models (optional)</a:t>
            </a:r>
            <a:endParaRPr lang="en-US" altLang="ko-KR" sz="1600" dirty="0" smtClean="0"/>
          </a:p>
          <a:p>
            <a:pPr lvl="1"/>
            <a:endParaRPr lang="ko-KR" altLang="en-US" sz="1600" dirty="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Urban Microcell</a:t>
            </a:r>
          </a:p>
          <a:p>
            <a:pPr lvl="1"/>
            <a:r>
              <a:rPr lang="en-US" altLang="ko-KR" sz="2000" dirty="0" smtClean="0"/>
              <a:t>NLOS</a:t>
            </a:r>
          </a:p>
          <a:p>
            <a:pPr lvl="1"/>
            <a:r>
              <a:rPr lang="en-US" altLang="ko-KR" sz="2000" dirty="0" smtClean="0"/>
              <a:t>XPR = 7.5dB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30</a:t>
            </a:fld>
            <a:endParaRPr lang="en-US" altLang="ko-K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888" y="2914228"/>
            <a:ext cx="6372225"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0735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Bad Urban Microcell</a:t>
            </a:r>
          </a:p>
          <a:p>
            <a:pPr lvl="1"/>
            <a:r>
              <a:rPr lang="en-US" altLang="ko-KR" sz="2000" dirty="0" smtClean="0"/>
              <a:t>NLOS</a:t>
            </a:r>
          </a:p>
          <a:p>
            <a:pPr lvl="1"/>
            <a:r>
              <a:rPr lang="en-US" altLang="ko-KR" sz="2000" dirty="0" smtClean="0"/>
              <a:t>XPR = 7.5dB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31</a:t>
            </a:fld>
            <a:endParaRPr lang="en-US" altLang="ko-K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2997671"/>
            <a:ext cx="6438900" cy="309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89451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Indoor Small Office</a:t>
            </a:r>
          </a:p>
          <a:p>
            <a:pPr lvl="1"/>
            <a:r>
              <a:rPr lang="en-US" altLang="ko-KR" sz="2000" dirty="0" smtClean="0"/>
              <a:t>NLOS</a:t>
            </a:r>
          </a:p>
          <a:p>
            <a:pPr lvl="1"/>
            <a:r>
              <a:rPr lang="en-US" altLang="ko-KR" sz="2000" dirty="0" smtClean="0"/>
              <a:t>XPR = 10dB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32</a:t>
            </a:fld>
            <a:endParaRPr lang="en-US" altLang="ko-K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3538" y="2904703"/>
            <a:ext cx="5876925" cy="347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56240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Indoor Hotspot</a:t>
            </a:r>
          </a:p>
          <a:p>
            <a:pPr lvl="1"/>
            <a:r>
              <a:rPr lang="en-US" altLang="ko-KR" sz="2000" dirty="0" smtClean="0"/>
              <a:t>LOS</a:t>
            </a:r>
          </a:p>
          <a:p>
            <a:pPr lvl="1"/>
            <a:r>
              <a:rPr lang="en-US" altLang="ko-KR" sz="2000" dirty="0" smtClean="0"/>
              <a:t>XPR = 11dB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33</a:t>
            </a:fld>
            <a:endParaRPr lang="en-US" altLang="ko-K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924944"/>
            <a:ext cx="5544616" cy="3432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2762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Indoor Hotspot</a:t>
            </a:r>
          </a:p>
          <a:p>
            <a:pPr lvl="1"/>
            <a:r>
              <a:rPr lang="en-US" altLang="ko-KR" sz="2000" dirty="0" smtClean="0"/>
              <a:t>NLOS, XPR = 11dB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34</a:t>
            </a:fld>
            <a:endParaRPr lang="en-US" altLang="ko-K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5" y="2622450"/>
            <a:ext cx="4824537" cy="3390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5796" y="5999261"/>
            <a:ext cx="4824537" cy="382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79113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Rural </a:t>
            </a:r>
            <a:r>
              <a:rPr lang="en-US" altLang="ko-KR" sz="2400" dirty="0" err="1" smtClean="0"/>
              <a:t>Macrocell</a:t>
            </a:r>
            <a:endParaRPr lang="en-US" altLang="ko-KR" sz="2400" dirty="0" smtClean="0"/>
          </a:p>
          <a:p>
            <a:pPr lvl="1"/>
            <a:r>
              <a:rPr lang="en-US" altLang="ko-KR" sz="2000" dirty="0" smtClean="0"/>
              <a:t>LOS, XPR = 7dB</a:t>
            </a:r>
          </a:p>
          <a:p>
            <a:pPr lvl="1"/>
            <a:r>
              <a:rPr lang="en-US" altLang="ko-KR" sz="2000" dirty="0" err="1" smtClean="0"/>
              <a:t>Ricean</a:t>
            </a:r>
            <a:r>
              <a:rPr lang="en-US" altLang="ko-KR" sz="2000" dirty="0" smtClean="0"/>
              <a:t> K-factor is 13.7dB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35</a:t>
            </a:fld>
            <a:endParaRPr lang="en-US" altLang="ko-KR"/>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924944"/>
            <a:ext cx="6400800"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64166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Cluster-Delay-Line </a:t>
            </a:r>
            <a:r>
              <a:rPr lang="en-US" altLang="ko-KR" dirty="0" smtClean="0"/>
              <a:t>models</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Rural </a:t>
            </a:r>
            <a:r>
              <a:rPr lang="en-US" altLang="ko-KR" sz="2400" dirty="0" err="1" smtClean="0"/>
              <a:t>Macrocell</a:t>
            </a:r>
            <a:endParaRPr lang="en-US" altLang="ko-KR" sz="2400" dirty="0" smtClean="0"/>
          </a:p>
          <a:p>
            <a:pPr lvl="1"/>
            <a:r>
              <a:rPr lang="en-US" altLang="ko-KR" sz="2000" dirty="0" smtClean="0"/>
              <a:t>NLOS, XPR = 7dB</a:t>
            </a:r>
          </a:p>
          <a:p>
            <a:pPr lvl="2"/>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36</a:t>
            </a:fld>
            <a:endParaRPr lang="en-US" altLang="ko-K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075" y="2769840"/>
            <a:ext cx="641985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90027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685800" y="1714488"/>
            <a:ext cx="7772400" cy="4381512"/>
          </a:xfrm>
        </p:spPr>
        <p:txBody>
          <a:bodyPr/>
          <a:lstStyle/>
          <a:p>
            <a:r>
              <a:rPr lang="en-US" altLang="ko-KR" sz="2000" dirty="0" smtClean="0"/>
              <a:t>[1] IEEE 802.16m-08/004r2</a:t>
            </a:r>
          </a:p>
          <a:p>
            <a:r>
              <a:rPr lang="en-US" altLang="ko-KR" sz="2000" dirty="0" smtClean="0"/>
              <a:t>[2] IST-WINNER II Deliverable D1.1.1 v1.0 “WINNER II</a:t>
            </a:r>
            <a:r>
              <a:rPr lang="ko-KR" altLang="en-US" sz="2000" dirty="0"/>
              <a:t> </a:t>
            </a:r>
            <a:r>
              <a:rPr lang="en-US" altLang="ko-KR" sz="2000" dirty="0" smtClean="0"/>
              <a:t>Interim Channel Models”, December 2006</a:t>
            </a:r>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37</a:t>
            </a:fld>
            <a:endParaRPr lang="en-US" altLang="ko-KR"/>
          </a:p>
        </p:txBody>
      </p:sp>
    </p:spTree>
    <p:extLst>
      <p:ext uri="{BB962C8B-B14F-4D97-AF65-F5344CB8AC3E}">
        <p14:creationId xmlns:p14="http://schemas.microsoft.com/office/powerpoint/2010/main" val="94025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Thank You</a:t>
            </a:r>
            <a:endParaRPr lang="ko-KR" altLang="en-US" dirty="0"/>
          </a:p>
        </p:txBody>
      </p:sp>
      <p:sp>
        <p:nvSpPr>
          <p:cNvPr id="3" name="부제목 2"/>
          <p:cNvSpPr>
            <a:spLocks noGrp="1"/>
          </p:cNvSpPr>
          <p:nvPr>
            <p:ph type="subTitle" idx="1"/>
          </p:nvPr>
        </p:nvSpPr>
        <p:spPr/>
        <p:txBody>
          <a:bodyPr/>
          <a:lstStyle/>
          <a:p>
            <a:r>
              <a:rPr lang="en-US" altLang="ko-KR" dirty="0" smtClean="0"/>
              <a:t>Any Questions?</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&lt;</a:t>
            </a:r>
            <a:r>
              <a:rPr lang="en-US" altLang="ko-KR" smtClean="0"/>
              <a:t>January 2013&gt;</a:t>
            </a:r>
            <a:endParaRPr lang="en-US" altLang="ko-KR" dirty="0"/>
          </a:p>
        </p:txBody>
      </p:sp>
      <p:sp>
        <p:nvSpPr>
          <p:cNvPr id="5" name="바닥글 개체 틀 4"/>
          <p:cNvSpPr>
            <a:spLocks noGrp="1"/>
          </p:cNvSpPr>
          <p:nvPr>
            <p:ph type="ftr" sz="quarter" idx="11"/>
          </p:nvPr>
        </p:nvSpPr>
        <p:spPr>
          <a:xfrm>
            <a:off x="5286375" y="6475413"/>
            <a:ext cx="3324225" cy="369332"/>
          </a:xfrm>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38</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Introduction</a:t>
            </a:r>
            <a:endParaRPr lang="ko-KR" altLang="en-US" dirty="0"/>
          </a:p>
        </p:txBody>
      </p:sp>
      <p:sp>
        <p:nvSpPr>
          <p:cNvPr id="3" name="부제목 2"/>
          <p:cNvSpPr>
            <a:spLocks noGrp="1"/>
          </p:cNvSpPr>
          <p:nvPr>
            <p:ph type="subTitle"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a:xfrm>
            <a:off x="5286375" y="6475413"/>
            <a:ext cx="3324225" cy="369332"/>
          </a:xfrm>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4</a:t>
            </a:fld>
            <a:endParaRPr lang="en-US" altLang="ko-KR"/>
          </a:p>
        </p:txBody>
      </p:sp>
    </p:spTree>
    <p:extLst>
      <p:ext uri="{BB962C8B-B14F-4D97-AF65-F5344CB8AC3E}">
        <p14:creationId xmlns:p14="http://schemas.microsoft.com/office/powerpoint/2010/main" val="1423488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Purpose</a:t>
            </a:r>
          </a:p>
          <a:p>
            <a:pPr lvl="1"/>
            <a:r>
              <a:rPr lang="en-US" altLang="ko-KR" sz="1800" dirty="0" smtClean="0"/>
              <a:t>To provide sufficient details for evaluating the system proposals to </a:t>
            </a:r>
            <a:r>
              <a:rPr lang="en-US" altLang="ko-KR" sz="1800" dirty="0" smtClean="0"/>
              <a:t>IEEE 802.16m</a:t>
            </a:r>
            <a:endParaRPr lang="en-US" altLang="ko-KR" sz="1800" dirty="0" smtClean="0"/>
          </a:p>
          <a:p>
            <a:pPr lvl="1"/>
            <a:r>
              <a:rPr lang="en-US" altLang="ko-KR" sz="1800" dirty="0" smtClean="0"/>
              <a:t>Targeting the IMT-Advanced standard</a:t>
            </a:r>
          </a:p>
          <a:p>
            <a:pPr lvl="1"/>
            <a:r>
              <a:rPr lang="en-US" altLang="ko-KR" sz="1800" dirty="0" smtClean="0"/>
              <a:t>Provide MIMO channel models as key enabling technology for 802.16m and IMT-Advanced</a:t>
            </a:r>
          </a:p>
          <a:p>
            <a:pPr lvl="1"/>
            <a:r>
              <a:rPr lang="en-US" altLang="ko-KR" sz="1800" dirty="0"/>
              <a:t>Suggested: </a:t>
            </a:r>
          </a:p>
          <a:p>
            <a:pPr lvl="2"/>
            <a:r>
              <a:rPr lang="en-US" altLang="ko-KR" sz="1400" dirty="0"/>
              <a:t>1) </a:t>
            </a:r>
            <a:r>
              <a:rPr lang="en-US" altLang="ko-KR" sz="1400" dirty="0" smtClean="0"/>
              <a:t>Mandatory &amp; optional system </a:t>
            </a:r>
            <a:r>
              <a:rPr lang="en-US" altLang="ko-KR" sz="1400" dirty="0"/>
              <a:t>level channel </a:t>
            </a:r>
            <a:r>
              <a:rPr lang="en-US" altLang="ko-KR" sz="1400" dirty="0" smtClean="0"/>
              <a:t>models</a:t>
            </a:r>
            <a:endParaRPr lang="en-US" altLang="ko-KR" sz="1400" dirty="0"/>
          </a:p>
          <a:p>
            <a:pPr lvl="2"/>
            <a:r>
              <a:rPr lang="en-US" altLang="ko-KR" sz="1400" dirty="0"/>
              <a:t>2) </a:t>
            </a:r>
            <a:r>
              <a:rPr lang="en-US" altLang="ko-KR" sz="1400" dirty="0" smtClean="0"/>
              <a:t>Mandatory &amp; optional link </a:t>
            </a:r>
            <a:r>
              <a:rPr lang="en-US" altLang="ko-KR" sz="1400" dirty="0"/>
              <a:t>level channel </a:t>
            </a:r>
            <a:r>
              <a:rPr lang="en-US" altLang="ko-KR" sz="1400" dirty="0" smtClean="0"/>
              <a:t>models</a:t>
            </a:r>
            <a:endParaRPr lang="en-US" altLang="ko-KR" sz="1400" dirty="0"/>
          </a:p>
          <a:p>
            <a:pPr lvl="1"/>
            <a:endParaRPr lang="en-US" altLang="ko-KR" sz="18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val="1312502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Test scenarios</a:t>
            </a:r>
          </a:p>
          <a:p>
            <a:pPr lvl="1"/>
            <a:endParaRPr lang="en-US" altLang="ko-KR" sz="18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224560201"/>
              </p:ext>
            </p:extLst>
          </p:nvPr>
        </p:nvGraphicFramePr>
        <p:xfrm>
          <a:off x="899592" y="2276872"/>
          <a:ext cx="7560840" cy="3776980"/>
        </p:xfrm>
        <a:graphic>
          <a:graphicData uri="http://schemas.openxmlformats.org/drawingml/2006/table">
            <a:tbl>
              <a:tblPr firstRow="1" bandRow="1">
                <a:tableStyleId>{5C22544A-7EE6-4342-B048-85BDC9FD1C3A}</a:tableStyleId>
              </a:tblPr>
              <a:tblGrid>
                <a:gridCol w="1728192"/>
                <a:gridCol w="2052228"/>
                <a:gridCol w="1890210"/>
                <a:gridCol w="1890210"/>
              </a:tblGrid>
              <a:tr h="370840">
                <a:tc>
                  <a:txBody>
                    <a:bodyPr/>
                    <a:lstStyle/>
                    <a:p>
                      <a:pPr algn="ctr" latinLnBrk="1"/>
                      <a:r>
                        <a:rPr lang="en-US" altLang="ko-KR" sz="1050" dirty="0" smtClean="0"/>
                        <a:t>Scenario/</a:t>
                      </a:r>
                      <a:r>
                        <a:rPr lang="en-US" altLang="ko-KR" sz="1050" baseline="0" dirty="0" smtClean="0"/>
                        <a:t>Parameters</a:t>
                      </a:r>
                      <a:endParaRPr lang="ko-KR" altLang="en-US" sz="1050" dirty="0"/>
                    </a:p>
                  </a:txBody>
                  <a:tcPr/>
                </a:tc>
                <a:tc>
                  <a:txBody>
                    <a:bodyPr/>
                    <a:lstStyle/>
                    <a:p>
                      <a:pPr algn="ctr" latinLnBrk="1"/>
                      <a:r>
                        <a:rPr lang="en-US" altLang="ko-KR" sz="1050" dirty="0" smtClean="0"/>
                        <a:t>Baseline</a:t>
                      </a:r>
                      <a:r>
                        <a:rPr lang="en-US" altLang="ko-KR" sz="1050" baseline="0" dirty="0" smtClean="0"/>
                        <a:t> configuration</a:t>
                      </a:r>
                    </a:p>
                    <a:p>
                      <a:pPr algn="ctr" latinLnBrk="1"/>
                      <a:r>
                        <a:rPr lang="en-US" altLang="ko-KR" sz="1050" baseline="0" dirty="0" smtClean="0"/>
                        <a:t>TDD and FDD</a:t>
                      </a:r>
                      <a:endParaRPr lang="ko-KR" altLang="en-US" sz="1050" dirty="0"/>
                    </a:p>
                  </a:txBody>
                  <a:tcPr/>
                </a:tc>
                <a:tc>
                  <a:txBody>
                    <a:bodyPr/>
                    <a:lstStyle/>
                    <a:p>
                      <a:pPr algn="ctr" latinLnBrk="1"/>
                      <a:r>
                        <a:rPr lang="en-US" altLang="ko-KR" sz="1050" dirty="0" smtClean="0"/>
                        <a:t>NGMN</a:t>
                      </a:r>
                      <a:r>
                        <a:rPr lang="en-US" altLang="ko-KR" sz="1050" baseline="0" dirty="0" smtClean="0"/>
                        <a:t> configuration</a:t>
                      </a:r>
                    </a:p>
                    <a:p>
                      <a:pPr algn="ctr" latinLnBrk="1"/>
                      <a:r>
                        <a:rPr lang="en-US" altLang="ko-KR" sz="1050" baseline="0" dirty="0" smtClean="0"/>
                        <a:t>TDD and FDD</a:t>
                      </a:r>
                      <a:endParaRPr lang="ko-KR" altLang="en-US" sz="1050" dirty="0"/>
                    </a:p>
                  </a:txBody>
                  <a:tcPr/>
                </a:tc>
                <a:tc>
                  <a:txBody>
                    <a:bodyPr/>
                    <a:lstStyle/>
                    <a:p>
                      <a:pPr algn="ctr" latinLnBrk="1"/>
                      <a:r>
                        <a:rPr lang="en-US" altLang="ko-KR" sz="1050" dirty="0" smtClean="0"/>
                        <a:t>Urban </a:t>
                      </a:r>
                      <a:r>
                        <a:rPr lang="en-US" altLang="ko-KR" sz="1050" dirty="0" err="1" smtClean="0"/>
                        <a:t>Macrocell</a:t>
                      </a:r>
                      <a:r>
                        <a:rPr lang="en-US" altLang="ko-KR" sz="1050" dirty="0" smtClean="0"/>
                        <a:t> TDD and FDD</a:t>
                      </a:r>
                      <a:endParaRPr lang="ko-KR" altLang="en-US" sz="1050" dirty="0"/>
                    </a:p>
                  </a:txBody>
                  <a:tcPr/>
                </a:tc>
              </a:tr>
              <a:tr h="370840">
                <a:tc>
                  <a:txBody>
                    <a:bodyPr/>
                    <a:lstStyle/>
                    <a:p>
                      <a:pPr algn="ctr" latinLnBrk="1"/>
                      <a:r>
                        <a:rPr lang="en-US" altLang="ko-KR" sz="1050" b="1" dirty="0" smtClean="0">
                          <a:solidFill>
                            <a:srgbClr val="0000FF"/>
                          </a:solidFill>
                        </a:rPr>
                        <a:t>Requirement</a:t>
                      </a:r>
                      <a:endParaRPr lang="ko-KR" altLang="en-US" sz="1050" b="1" dirty="0">
                        <a:solidFill>
                          <a:srgbClr val="0000FF"/>
                        </a:solidFill>
                      </a:endParaRPr>
                    </a:p>
                  </a:txBody>
                  <a:tcPr/>
                </a:tc>
                <a:tc>
                  <a:txBody>
                    <a:bodyPr/>
                    <a:lstStyle/>
                    <a:p>
                      <a:pPr algn="ctr" latinLnBrk="1"/>
                      <a:r>
                        <a:rPr lang="en-US" altLang="ko-KR" sz="1050" b="1" dirty="0" smtClean="0">
                          <a:solidFill>
                            <a:srgbClr val="0000FF"/>
                          </a:solidFill>
                        </a:rPr>
                        <a:t>Mandatory</a:t>
                      </a:r>
                      <a:endParaRPr lang="ko-KR" altLang="en-US" sz="1050" b="1" dirty="0">
                        <a:solidFill>
                          <a:srgbClr val="0000FF"/>
                        </a:solidFill>
                      </a:endParaRPr>
                    </a:p>
                  </a:txBody>
                  <a:tcPr/>
                </a:tc>
                <a:tc>
                  <a:txBody>
                    <a:bodyPr/>
                    <a:lstStyle/>
                    <a:p>
                      <a:pPr algn="ctr" latinLnBrk="1"/>
                      <a:r>
                        <a:rPr lang="en-US" altLang="ko-KR" sz="1050" b="1" dirty="0" smtClean="0">
                          <a:solidFill>
                            <a:srgbClr val="0000FF"/>
                          </a:solidFill>
                        </a:rPr>
                        <a:t>Optional</a:t>
                      </a:r>
                      <a:endParaRPr lang="ko-KR" altLang="en-US" sz="1050" b="1" dirty="0">
                        <a:solidFill>
                          <a:srgbClr val="0000FF"/>
                        </a:solidFill>
                      </a:endParaRPr>
                    </a:p>
                  </a:txBody>
                  <a:tcPr/>
                </a:tc>
                <a:tc>
                  <a:txBody>
                    <a:bodyPr/>
                    <a:lstStyle/>
                    <a:p>
                      <a:pPr algn="ctr" latinLnBrk="1"/>
                      <a:r>
                        <a:rPr lang="en-US" altLang="ko-KR" sz="1050" b="1" dirty="0" smtClean="0">
                          <a:solidFill>
                            <a:srgbClr val="0000FF"/>
                          </a:solidFill>
                        </a:rPr>
                        <a:t>Optional</a:t>
                      </a:r>
                      <a:endParaRPr lang="ko-KR" altLang="en-US" sz="1050" b="1" dirty="0">
                        <a:solidFill>
                          <a:srgbClr val="0000FF"/>
                        </a:solidFill>
                      </a:endParaRPr>
                    </a:p>
                  </a:txBody>
                  <a:tcPr/>
                </a:tc>
              </a:tr>
              <a:tr h="0">
                <a:tc>
                  <a:txBody>
                    <a:bodyPr/>
                    <a:lstStyle/>
                    <a:p>
                      <a:pPr algn="ctr" latinLnBrk="1"/>
                      <a:r>
                        <a:rPr lang="en-US" altLang="ko-KR" sz="1050" b="1" dirty="0" smtClean="0">
                          <a:solidFill>
                            <a:srgbClr val="0000FF"/>
                          </a:solidFill>
                        </a:rPr>
                        <a:t>Site-to-site</a:t>
                      </a:r>
                      <a:r>
                        <a:rPr lang="en-US" altLang="ko-KR" sz="1050" b="1" baseline="0" dirty="0" smtClean="0">
                          <a:solidFill>
                            <a:srgbClr val="0000FF"/>
                          </a:solidFill>
                        </a:rPr>
                        <a:t> distance</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1.5km</a:t>
                      </a:r>
                      <a:endParaRPr lang="ko-KR" altLang="en-US" sz="1050" dirty="0">
                        <a:solidFill>
                          <a:srgbClr val="FF0000"/>
                        </a:solidFill>
                      </a:endParaRPr>
                    </a:p>
                  </a:txBody>
                  <a:tcPr/>
                </a:tc>
                <a:tc>
                  <a:txBody>
                    <a:bodyPr/>
                    <a:lstStyle/>
                    <a:p>
                      <a:pPr algn="ctr" latinLnBrk="1"/>
                      <a:r>
                        <a:rPr lang="en-US" altLang="ko-KR" sz="1050" dirty="0" smtClean="0"/>
                        <a:t>0.5km</a:t>
                      </a:r>
                      <a:endParaRPr lang="ko-KR" altLang="en-US" sz="1050" dirty="0"/>
                    </a:p>
                  </a:txBody>
                  <a:tcPr/>
                </a:tc>
                <a:tc>
                  <a:txBody>
                    <a:bodyPr/>
                    <a:lstStyle/>
                    <a:p>
                      <a:pPr algn="ctr" latinLnBrk="1"/>
                      <a:r>
                        <a:rPr lang="en-US" altLang="ko-KR" sz="1050" dirty="0" smtClean="0"/>
                        <a:t>1km</a:t>
                      </a:r>
                      <a:endParaRPr lang="ko-KR" altLang="en-US" sz="1050" dirty="0"/>
                    </a:p>
                  </a:txBody>
                  <a:tcPr/>
                </a:tc>
              </a:tr>
              <a:tr h="0">
                <a:tc>
                  <a:txBody>
                    <a:bodyPr/>
                    <a:lstStyle/>
                    <a:p>
                      <a:pPr algn="ctr" latinLnBrk="1"/>
                      <a:r>
                        <a:rPr lang="en-US" altLang="ko-KR" sz="1050" b="1" dirty="0" smtClean="0">
                          <a:solidFill>
                            <a:srgbClr val="0000FF"/>
                          </a:solidFill>
                        </a:rPr>
                        <a:t>Carrier frequency</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2.5GHz</a:t>
                      </a:r>
                      <a:endParaRPr lang="ko-KR" altLang="en-US" sz="1050" dirty="0">
                        <a:solidFill>
                          <a:srgbClr val="FF0000"/>
                        </a:solidFill>
                      </a:endParaRPr>
                    </a:p>
                  </a:txBody>
                  <a:tcPr/>
                </a:tc>
                <a:tc>
                  <a:txBody>
                    <a:bodyPr/>
                    <a:lstStyle/>
                    <a:p>
                      <a:pPr algn="ctr" latinLnBrk="1"/>
                      <a:r>
                        <a:rPr lang="en-US" altLang="ko-KR" sz="1050" dirty="0" smtClean="0"/>
                        <a:t>2.5GHz</a:t>
                      </a:r>
                      <a:endParaRPr lang="ko-KR" altLang="en-US" sz="1050" dirty="0"/>
                    </a:p>
                  </a:txBody>
                  <a:tcPr/>
                </a:tc>
                <a:tc>
                  <a:txBody>
                    <a:bodyPr/>
                    <a:lstStyle/>
                    <a:p>
                      <a:pPr algn="ctr" latinLnBrk="1"/>
                      <a:r>
                        <a:rPr lang="en-US" altLang="ko-KR" sz="1050" dirty="0" smtClean="0"/>
                        <a:t>2.5GHz</a:t>
                      </a:r>
                      <a:endParaRPr lang="ko-KR" altLang="en-US" sz="1050" dirty="0"/>
                    </a:p>
                  </a:txBody>
                  <a:tcPr/>
                </a:tc>
              </a:tr>
              <a:tr h="370840">
                <a:tc>
                  <a:txBody>
                    <a:bodyPr/>
                    <a:lstStyle/>
                    <a:p>
                      <a:pPr algn="ctr" latinLnBrk="1"/>
                      <a:r>
                        <a:rPr lang="en-US" altLang="ko-KR" sz="1050" b="1" dirty="0" smtClean="0">
                          <a:solidFill>
                            <a:srgbClr val="0000FF"/>
                          </a:solidFill>
                        </a:rPr>
                        <a:t>Operating bandwidth</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10MHz for TDD / 10MHz per UL and DL for FDD</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10MHz for TDD / 10MHz per UL and DL for FDD</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10MHz for TDD / 10MHz per UL and DL for FDD</a:t>
                      </a:r>
                      <a:endParaRPr lang="ko-KR" altLang="en-US" sz="1050" dirty="0"/>
                    </a:p>
                  </a:txBody>
                  <a:tcPr/>
                </a:tc>
              </a:tr>
              <a:tr h="117872">
                <a:tc>
                  <a:txBody>
                    <a:bodyPr/>
                    <a:lstStyle/>
                    <a:p>
                      <a:pPr algn="ctr" latinLnBrk="1"/>
                      <a:r>
                        <a:rPr lang="en-US" altLang="ko-KR" sz="1050" b="1" dirty="0" smtClean="0">
                          <a:solidFill>
                            <a:srgbClr val="0000FF"/>
                          </a:solidFill>
                        </a:rPr>
                        <a:t>BS height</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32m</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32m</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32m</a:t>
                      </a:r>
                      <a:endParaRPr lang="ko-KR" altLang="en-US" sz="1050" dirty="0"/>
                    </a:p>
                  </a:txBody>
                  <a:tcPr/>
                </a:tc>
              </a:tr>
              <a:tr h="0">
                <a:tc>
                  <a:txBody>
                    <a:bodyPr/>
                    <a:lstStyle/>
                    <a:p>
                      <a:pPr algn="ctr" latinLnBrk="1"/>
                      <a:r>
                        <a:rPr lang="en-US" altLang="ko-KR" sz="1050" b="1" dirty="0" smtClean="0">
                          <a:solidFill>
                            <a:srgbClr val="0000FF"/>
                          </a:solidFill>
                        </a:rPr>
                        <a:t>BS </a:t>
                      </a:r>
                      <a:r>
                        <a:rPr lang="en-US" altLang="ko-KR" sz="1050" b="1" dirty="0" err="1" smtClean="0">
                          <a:solidFill>
                            <a:srgbClr val="0000FF"/>
                          </a:solidFill>
                        </a:rPr>
                        <a:t>Tx</a:t>
                      </a:r>
                      <a:r>
                        <a:rPr lang="en-US" altLang="ko-KR" sz="1050" b="1" dirty="0" smtClean="0">
                          <a:solidFill>
                            <a:srgbClr val="0000FF"/>
                          </a:solidFill>
                        </a:rPr>
                        <a:t> Power</a:t>
                      </a:r>
                      <a:r>
                        <a:rPr lang="en-US" altLang="ko-KR" sz="1050" b="1" baseline="0" dirty="0" smtClean="0">
                          <a:solidFill>
                            <a:srgbClr val="0000FF"/>
                          </a:solidFill>
                        </a:rPr>
                        <a:t> per sector</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46 </a:t>
                      </a:r>
                      <a:r>
                        <a:rPr lang="en-US" altLang="ko-KR" sz="1050" dirty="0" err="1" smtClean="0">
                          <a:solidFill>
                            <a:srgbClr val="FF0000"/>
                          </a:solidFill>
                        </a:rPr>
                        <a:t>dBm</a:t>
                      </a:r>
                      <a:r>
                        <a:rPr lang="ko-KR" altLang="en-US" sz="1050" baseline="0" dirty="0" smtClean="0">
                          <a:solidFill>
                            <a:srgbClr val="FF0000"/>
                          </a:solidFill>
                        </a:rPr>
                        <a:t> </a:t>
                      </a:r>
                      <a:r>
                        <a:rPr lang="en-US" altLang="ko-KR" sz="1050" baseline="0" dirty="0" smtClean="0">
                          <a:solidFill>
                            <a:srgbClr val="FF0000"/>
                          </a:solidFill>
                        </a:rPr>
                        <a:t>(4 0W)</a:t>
                      </a:r>
                      <a:endParaRPr lang="en-US" altLang="ko-KR" sz="1050" dirty="0" smtClean="0">
                        <a:solidFill>
                          <a:srgbClr val="FF0000"/>
                        </a:solidFill>
                      </a:endParaRPr>
                    </a:p>
                  </a:txBody>
                  <a:tcPr/>
                </a:tc>
                <a:tc>
                  <a:txBody>
                    <a:bodyPr/>
                    <a:lstStyle/>
                    <a:p>
                      <a:pPr algn="ctr" latinLnBrk="1"/>
                      <a:r>
                        <a:rPr lang="en-US" altLang="ko-KR" sz="1050" dirty="0" smtClean="0"/>
                        <a:t>46 </a:t>
                      </a:r>
                      <a:r>
                        <a:rPr lang="en-US" altLang="ko-KR" sz="1050" dirty="0" err="1" smtClean="0"/>
                        <a:t>dBm</a:t>
                      </a:r>
                      <a:r>
                        <a:rPr lang="ko-KR" altLang="en-US" sz="1050" baseline="0" dirty="0" smtClean="0"/>
                        <a:t> </a:t>
                      </a:r>
                      <a:r>
                        <a:rPr lang="en-US" altLang="ko-KR" sz="1050" baseline="0" dirty="0" smtClean="0"/>
                        <a:t>(40 W)</a:t>
                      </a:r>
                      <a:endParaRPr lang="ko-KR" altLang="en-US" sz="1050" dirty="0"/>
                    </a:p>
                  </a:txBody>
                  <a:tcPr/>
                </a:tc>
                <a:tc>
                  <a:txBody>
                    <a:bodyPr/>
                    <a:lstStyle/>
                    <a:p>
                      <a:pPr algn="ctr" latinLnBrk="1"/>
                      <a:r>
                        <a:rPr lang="en-US" altLang="ko-KR" sz="1050" dirty="0" smtClean="0"/>
                        <a:t>46 </a:t>
                      </a:r>
                      <a:r>
                        <a:rPr lang="en-US" altLang="ko-KR" sz="1050" dirty="0" err="1" smtClean="0"/>
                        <a:t>dBm</a:t>
                      </a:r>
                      <a:r>
                        <a:rPr lang="ko-KR" altLang="en-US" sz="1050" baseline="0" dirty="0" smtClean="0"/>
                        <a:t> </a:t>
                      </a:r>
                      <a:r>
                        <a:rPr lang="en-US" altLang="ko-KR" sz="1050" baseline="0" dirty="0" smtClean="0"/>
                        <a:t>(40 W)</a:t>
                      </a:r>
                      <a:endParaRPr lang="ko-KR" altLang="en-US" sz="1050" dirty="0"/>
                    </a:p>
                  </a:txBody>
                  <a:tcPr/>
                </a:tc>
              </a:tr>
              <a:tr h="123613">
                <a:tc>
                  <a:txBody>
                    <a:bodyPr/>
                    <a:lstStyle/>
                    <a:p>
                      <a:pPr algn="ctr" latinLnBrk="1"/>
                      <a:r>
                        <a:rPr lang="en-US" altLang="ko-KR" sz="1050" b="1" dirty="0" smtClean="0">
                          <a:solidFill>
                            <a:srgbClr val="0000FF"/>
                          </a:solidFill>
                        </a:rPr>
                        <a:t>MS </a:t>
                      </a:r>
                      <a:r>
                        <a:rPr lang="en-US" altLang="ko-KR" sz="1050" b="1" dirty="0" err="1" smtClean="0">
                          <a:solidFill>
                            <a:srgbClr val="0000FF"/>
                          </a:solidFill>
                        </a:rPr>
                        <a:t>Tx</a:t>
                      </a:r>
                      <a:r>
                        <a:rPr lang="en-US" altLang="ko-KR" sz="1050" b="1" dirty="0" smtClean="0">
                          <a:solidFill>
                            <a:srgbClr val="0000FF"/>
                          </a:solidFill>
                        </a:rPr>
                        <a:t> Power</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23 </a:t>
                      </a:r>
                      <a:r>
                        <a:rPr lang="en-US" altLang="ko-KR" sz="1050" dirty="0" err="1" smtClean="0">
                          <a:solidFill>
                            <a:srgbClr val="FF0000"/>
                          </a:solidFill>
                        </a:rPr>
                        <a:t>dBm</a:t>
                      </a:r>
                      <a:r>
                        <a:rPr lang="en-US" altLang="ko-KR" sz="1050" dirty="0" smtClean="0">
                          <a:solidFill>
                            <a:srgbClr val="FF0000"/>
                          </a:solidFill>
                        </a:rPr>
                        <a:t> (200 </a:t>
                      </a:r>
                      <a:r>
                        <a:rPr lang="en-US" altLang="ko-KR" sz="1050" dirty="0" err="1" smtClean="0">
                          <a:solidFill>
                            <a:srgbClr val="FF0000"/>
                          </a:solidFill>
                        </a:rPr>
                        <a:t>mW</a:t>
                      </a:r>
                      <a:r>
                        <a:rPr lang="en-US" altLang="ko-KR" sz="1050" dirty="0" smtClean="0">
                          <a:solidFill>
                            <a:srgbClr val="FF0000"/>
                          </a:solidFill>
                        </a:rPr>
                        <a:t>)</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23 </a:t>
                      </a:r>
                      <a:r>
                        <a:rPr lang="en-US" altLang="ko-KR" sz="1050" dirty="0" err="1" smtClean="0"/>
                        <a:t>dBm</a:t>
                      </a:r>
                      <a:r>
                        <a:rPr lang="en-US" altLang="ko-KR" sz="1050" dirty="0" smtClean="0"/>
                        <a:t> (200 </a:t>
                      </a:r>
                      <a:r>
                        <a:rPr lang="en-US" altLang="ko-KR" sz="1050" dirty="0" err="1" smtClean="0"/>
                        <a:t>mW</a:t>
                      </a:r>
                      <a:r>
                        <a:rPr lang="en-US" altLang="ko-KR" sz="1050" dirty="0" smtClean="0"/>
                        <a:t>)</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23 </a:t>
                      </a:r>
                      <a:r>
                        <a:rPr lang="en-US" altLang="ko-KR" sz="1050" dirty="0" err="1" smtClean="0"/>
                        <a:t>dBm</a:t>
                      </a:r>
                      <a:r>
                        <a:rPr lang="en-US" altLang="ko-KR" sz="1050" dirty="0" smtClean="0"/>
                        <a:t> (200 </a:t>
                      </a:r>
                      <a:r>
                        <a:rPr lang="en-US" altLang="ko-KR" sz="1050" dirty="0" err="1" smtClean="0"/>
                        <a:t>mW</a:t>
                      </a:r>
                      <a:r>
                        <a:rPr lang="en-US" altLang="ko-KR" sz="1050" dirty="0" smtClean="0"/>
                        <a:t>)</a:t>
                      </a:r>
                      <a:endParaRPr lang="ko-KR" altLang="en-US" sz="1050" dirty="0"/>
                    </a:p>
                  </a:txBody>
                  <a:tcPr/>
                </a:tc>
              </a:tr>
              <a:tr h="127847">
                <a:tc>
                  <a:txBody>
                    <a:bodyPr/>
                    <a:lstStyle/>
                    <a:p>
                      <a:pPr algn="ctr" latinLnBrk="1"/>
                      <a:r>
                        <a:rPr lang="en-US" altLang="ko-KR" sz="1050" b="1" dirty="0" smtClean="0">
                          <a:solidFill>
                            <a:srgbClr val="0000FF"/>
                          </a:solidFill>
                        </a:rPr>
                        <a:t>MS height</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1.5m</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1.5m</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1.5m</a:t>
                      </a:r>
                      <a:endParaRPr lang="ko-KR" altLang="en-US" sz="1050" dirty="0"/>
                    </a:p>
                  </a:txBody>
                  <a:tcPr/>
                </a:tc>
              </a:tr>
              <a:tr h="0">
                <a:tc>
                  <a:txBody>
                    <a:bodyPr/>
                    <a:lstStyle/>
                    <a:p>
                      <a:pPr algn="ctr" latinLnBrk="1"/>
                      <a:r>
                        <a:rPr lang="en-US" altLang="ko-KR" sz="1050" b="1" dirty="0" smtClean="0">
                          <a:solidFill>
                            <a:srgbClr val="0000FF"/>
                          </a:solidFill>
                        </a:rPr>
                        <a:t>Penetration loss</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10 dB</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20 dB</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10 dB</a:t>
                      </a:r>
                      <a:endParaRPr lang="ko-KR" altLang="en-US" sz="1050" dirty="0"/>
                    </a:p>
                  </a:txBody>
                  <a:tcPr/>
                </a:tc>
              </a:tr>
              <a:tr h="167640">
                <a:tc>
                  <a:txBody>
                    <a:bodyPr/>
                    <a:lstStyle/>
                    <a:p>
                      <a:pPr algn="ctr" latinLnBrk="1"/>
                      <a:r>
                        <a:rPr lang="en-US" altLang="ko-KR" sz="1050" b="1" dirty="0" smtClean="0">
                          <a:solidFill>
                            <a:srgbClr val="0000FF"/>
                          </a:solidFill>
                        </a:rPr>
                        <a:t>Path loss model</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130.19+37.6</a:t>
                      </a:r>
                      <a:r>
                        <a:rPr lang="en-US" altLang="ko-KR" sz="1050" baseline="0" dirty="0" smtClean="0">
                          <a:solidFill>
                            <a:srgbClr val="FF0000"/>
                          </a:solidFill>
                        </a:rPr>
                        <a:t>*log10(R)</a:t>
                      </a:r>
                    </a:p>
                    <a:p>
                      <a:pPr algn="ctr" latinLnBrk="1"/>
                      <a:r>
                        <a:rPr lang="en-US" altLang="ko-KR" sz="1050" baseline="0" dirty="0" smtClean="0">
                          <a:solidFill>
                            <a:srgbClr val="FF0000"/>
                          </a:solidFill>
                        </a:rPr>
                        <a:t>(R in km)</a:t>
                      </a:r>
                      <a:endParaRPr lang="ko-KR" altLang="en-US" sz="1050" dirty="0">
                        <a:solidFill>
                          <a:srgbClr val="FF0000"/>
                        </a:solidFill>
                      </a:endParaRPr>
                    </a:p>
                  </a:txBody>
                  <a:tcPr/>
                </a:tc>
                <a:tc>
                  <a:txBody>
                    <a:bodyPr/>
                    <a:lstStyle/>
                    <a:p>
                      <a:pPr algn="ctr" latinLnBrk="1"/>
                      <a:r>
                        <a:rPr lang="en-US" altLang="ko-KR" sz="1050" dirty="0" smtClean="0"/>
                        <a:t>130.19+37.6</a:t>
                      </a:r>
                      <a:r>
                        <a:rPr lang="en-US" altLang="ko-KR" sz="1050" baseline="0" dirty="0" smtClean="0"/>
                        <a:t>*log10(R)</a:t>
                      </a:r>
                    </a:p>
                    <a:p>
                      <a:pPr algn="ctr" latinLnBrk="1"/>
                      <a:r>
                        <a:rPr lang="en-US" altLang="ko-KR" sz="1050" baseline="0" dirty="0" smtClean="0"/>
                        <a:t>(R in km)</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35.2+35</a:t>
                      </a:r>
                      <a:r>
                        <a:rPr lang="en-US" altLang="ko-KR" sz="1050" baseline="0" dirty="0" smtClean="0"/>
                        <a:t>*</a:t>
                      </a:r>
                      <a:r>
                        <a:rPr lang="en-US" altLang="ko-KR" sz="1050" dirty="0" smtClean="0"/>
                        <a:t>log10(d)+26</a:t>
                      </a:r>
                      <a:r>
                        <a:rPr lang="en-US" altLang="ko-KR" sz="1050" baseline="0" dirty="0" smtClean="0"/>
                        <a:t>*</a:t>
                      </a:r>
                      <a:r>
                        <a:rPr lang="en-US" altLang="ko-KR" sz="1050" dirty="0" smtClean="0"/>
                        <a:t> log10(f/2), (d</a:t>
                      </a:r>
                      <a:r>
                        <a:rPr lang="en-US" altLang="ko-KR" sz="1050" baseline="0" dirty="0" smtClean="0"/>
                        <a:t> in meters</a:t>
                      </a:r>
                      <a:r>
                        <a:rPr lang="en-US" altLang="ko-KR" sz="1050" dirty="0" smtClean="0"/>
                        <a:t>)</a:t>
                      </a:r>
                      <a:endParaRPr lang="ko-KR" altLang="en-US" sz="1050" dirty="0"/>
                    </a:p>
                  </a:txBody>
                  <a:tcPr/>
                </a:tc>
              </a:tr>
              <a:tr h="0">
                <a:tc>
                  <a:txBody>
                    <a:bodyPr/>
                    <a:lstStyle/>
                    <a:p>
                      <a:pPr algn="ctr" latinLnBrk="1"/>
                      <a:r>
                        <a:rPr lang="en-US" altLang="ko-KR" sz="1050" b="1" dirty="0" smtClean="0">
                          <a:solidFill>
                            <a:srgbClr val="0000FF"/>
                          </a:solidFill>
                        </a:rPr>
                        <a:t>Lognormal</a:t>
                      </a:r>
                      <a:r>
                        <a:rPr lang="en-US" altLang="ko-KR" sz="1050" b="1" baseline="0" dirty="0" smtClean="0">
                          <a:solidFill>
                            <a:srgbClr val="0000FF"/>
                          </a:solidFill>
                        </a:rPr>
                        <a:t> shadowing standard deviation</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8dB</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8dB</a:t>
                      </a:r>
                      <a:endParaRPr lang="ko-KR" altLang="en-US" sz="105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8dB</a:t>
                      </a:r>
                      <a:endParaRPr lang="ko-KR" altLang="en-US" sz="105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050" dirty="0"/>
                    </a:p>
                  </a:txBody>
                  <a:tcPr/>
                </a:tc>
              </a:tr>
            </a:tbl>
          </a:graphicData>
        </a:graphic>
      </p:graphicFrame>
    </p:spTree>
    <p:extLst>
      <p:ext uri="{BB962C8B-B14F-4D97-AF65-F5344CB8AC3E}">
        <p14:creationId xmlns:p14="http://schemas.microsoft.com/office/powerpoint/2010/main" val="4154653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Test scenarios</a:t>
            </a:r>
          </a:p>
          <a:p>
            <a:pPr lvl="1"/>
            <a:endParaRPr lang="en-US" altLang="ko-KR" sz="18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2162356649"/>
              </p:ext>
            </p:extLst>
          </p:nvPr>
        </p:nvGraphicFramePr>
        <p:xfrm>
          <a:off x="899592" y="2276872"/>
          <a:ext cx="7560840" cy="3909060"/>
        </p:xfrm>
        <a:graphic>
          <a:graphicData uri="http://schemas.openxmlformats.org/drawingml/2006/table">
            <a:tbl>
              <a:tblPr firstRow="1" bandRow="1">
                <a:tableStyleId>{5C22544A-7EE6-4342-B048-85BDC9FD1C3A}</a:tableStyleId>
              </a:tblPr>
              <a:tblGrid>
                <a:gridCol w="1728192"/>
                <a:gridCol w="2052228"/>
                <a:gridCol w="1890210"/>
                <a:gridCol w="1890210"/>
              </a:tblGrid>
              <a:tr h="370840">
                <a:tc>
                  <a:txBody>
                    <a:bodyPr/>
                    <a:lstStyle/>
                    <a:p>
                      <a:pPr algn="ctr" latinLnBrk="1"/>
                      <a:r>
                        <a:rPr lang="en-US" altLang="ko-KR" sz="1050" dirty="0" smtClean="0"/>
                        <a:t>Scenario/</a:t>
                      </a:r>
                      <a:r>
                        <a:rPr lang="en-US" altLang="ko-KR" sz="1050" baseline="0" dirty="0" smtClean="0"/>
                        <a:t>Parameters</a:t>
                      </a:r>
                      <a:endParaRPr lang="ko-KR" altLang="en-US" sz="1050" dirty="0"/>
                    </a:p>
                  </a:txBody>
                  <a:tcPr/>
                </a:tc>
                <a:tc>
                  <a:txBody>
                    <a:bodyPr/>
                    <a:lstStyle/>
                    <a:p>
                      <a:pPr algn="ctr" latinLnBrk="1"/>
                      <a:r>
                        <a:rPr lang="en-US" altLang="ko-KR" sz="1050" dirty="0" smtClean="0"/>
                        <a:t>Baseline</a:t>
                      </a:r>
                      <a:r>
                        <a:rPr lang="en-US" altLang="ko-KR" sz="1050" baseline="0" dirty="0" smtClean="0"/>
                        <a:t> configuration</a:t>
                      </a:r>
                    </a:p>
                    <a:p>
                      <a:pPr algn="ctr" latinLnBrk="1"/>
                      <a:r>
                        <a:rPr lang="en-US" altLang="ko-KR" sz="1050" baseline="0" dirty="0" smtClean="0"/>
                        <a:t>TDD and FDD</a:t>
                      </a:r>
                      <a:endParaRPr lang="ko-KR" altLang="en-US" sz="1050" dirty="0"/>
                    </a:p>
                  </a:txBody>
                  <a:tcPr/>
                </a:tc>
                <a:tc>
                  <a:txBody>
                    <a:bodyPr/>
                    <a:lstStyle/>
                    <a:p>
                      <a:pPr algn="ctr" latinLnBrk="1"/>
                      <a:r>
                        <a:rPr lang="en-US" altLang="ko-KR" sz="1050" dirty="0" smtClean="0"/>
                        <a:t>NGMN</a:t>
                      </a:r>
                      <a:r>
                        <a:rPr lang="en-US" altLang="ko-KR" sz="1050" baseline="0" dirty="0" smtClean="0"/>
                        <a:t> configuration</a:t>
                      </a:r>
                    </a:p>
                    <a:p>
                      <a:pPr algn="ctr" latinLnBrk="1"/>
                      <a:r>
                        <a:rPr lang="en-US" altLang="ko-KR" sz="1050" baseline="0" dirty="0" smtClean="0"/>
                        <a:t>TDD and FDD</a:t>
                      </a:r>
                      <a:endParaRPr lang="ko-KR" altLang="en-US" sz="1050" dirty="0"/>
                    </a:p>
                  </a:txBody>
                  <a:tcPr/>
                </a:tc>
                <a:tc>
                  <a:txBody>
                    <a:bodyPr/>
                    <a:lstStyle/>
                    <a:p>
                      <a:pPr algn="ctr" latinLnBrk="1"/>
                      <a:r>
                        <a:rPr lang="en-US" altLang="ko-KR" sz="1050" dirty="0" smtClean="0"/>
                        <a:t>Urban </a:t>
                      </a:r>
                      <a:r>
                        <a:rPr lang="en-US" altLang="ko-KR" sz="1050" dirty="0" err="1" smtClean="0"/>
                        <a:t>Macrocell</a:t>
                      </a:r>
                      <a:r>
                        <a:rPr lang="en-US" altLang="ko-KR" sz="1050" dirty="0" smtClean="0"/>
                        <a:t> TDD and FDD</a:t>
                      </a:r>
                      <a:endParaRPr lang="ko-KR" altLang="en-US" sz="1050" dirty="0"/>
                    </a:p>
                  </a:txBody>
                  <a:tcPr/>
                </a:tc>
              </a:tr>
              <a:tr h="370840">
                <a:tc>
                  <a:txBody>
                    <a:bodyPr/>
                    <a:lstStyle/>
                    <a:p>
                      <a:pPr algn="ctr" latinLnBrk="1"/>
                      <a:r>
                        <a:rPr lang="en-US" altLang="ko-KR" sz="1050" b="1" dirty="0" smtClean="0">
                          <a:solidFill>
                            <a:srgbClr val="0000FF"/>
                          </a:solidFill>
                        </a:rPr>
                        <a:t>Correlation distance for shadowing</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50m</a:t>
                      </a:r>
                      <a:endParaRPr lang="ko-KR" altLang="en-US" sz="1050" dirty="0">
                        <a:solidFill>
                          <a:srgbClr val="FF0000"/>
                        </a:solidFill>
                      </a:endParaRPr>
                    </a:p>
                  </a:txBody>
                  <a:tcPr/>
                </a:tc>
                <a:tc>
                  <a:txBody>
                    <a:bodyPr/>
                    <a:lstStyle/>
                    <a:p>
                      <a:pPr algn="ctr" latinLnBrk="1"/>
                      <a:r>
                        <a:rPr lang="en-US" altLang="ko-KR" sz="1050" dirty="0" smtClean="0"/>
                        <a:t>50m</a:t>
                      </a:r>
                      <a:endParaRPr lang="ko-KR" altLang="en-US" sz="1050" dirty="0"/>
                    </a:p>
                  </a:txBody>
                  <a:tcPr/>
                </a:tc>
                <a:tc>
                  <a:txBody>
                    <a:bodyPr/>
                    <a:lstStyle/>
                    <a:p>
                      <a:pPr algn="ctr" latinLnBrk="1"/>
                      <a:r>
                        <a:rPr lang="en-US" altLang="ko-KR" sz="1050" dirty="0" smtClean="0"/>
                        <a:t>50m</a:t>
                      </a:r>
                      <a:endParaRPr lang="ko-KR" altLang="en-US" sz="1050" dirty="0"/>
                    </a:p>
                  </a:txBody>
                  <a:tcPr/>
                </a:tc>
              </a:tr>
              <a:tr h="0">
                <a:tc>
                  <a:txBody>
                    <a:bodyPr/>
                    <a:lstStyle/>
                    <a:p>
                      <a:pPr algn="ctr" latinLnBrk="1"/>
                      <a:r>
                        <a:rPr lang="en-US" altLang="ko-KR" sz="1050" b="1" dirty="0" smtClean="0">
                          <a:solidFill>
                            <a:srgbClr val="0000FF"/>
                          </a:solidFill>
                        </a:rPr>
                        <a:t>Mobility</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0-120 km/</a:t>
                      </a:r>
                      <a:r>
                        <a:rPr lang="en-US" altLang="ko-KR" sz="1050" dirty="0" err="1" smtClean="0">
                          <a:solidFill>
                            <a:srgbClr val="FF0000"/>
                          </a:solidFill>
                        </a:rPr>
                        <a:t>hr</a:t>
                      </a:r>
                      <a:endParaRPr lang="ko-KR" altLang="en-US" sz="1050" dirty="0">
                        <a:solidFill>
                          <a:srgbClr val="FF0000"/>
                        </a:solidFill>
                      </a:endParaRPr>
                    </a:p>
                  </a:txBody>
                  <a:tcPr/>
                </a:tc>
                <a:tc>
                  <a:txBody>
                    <a:bodyPr/>
                    <a:lstStyle/>
                    <a:p>
                      <a:pPr algn="ctr" latinLnBrk="1"/>
                      <a:r>
                        <a:rPr lang="en-US" altLang="ko-KR" sz="1050" dirty="0" smtClean="0"/>
                        <a:t>0-120 km/</a:t>
                      </a:r>
                      <a:r>
                        <a:rPr lang="en-US" altLang="ko-KR" sz="1050" dirty="0" err="1" smtClean="0"/>
                        <a:t>hr</a:t>
                      </a:r>
                      <a:endParaRPr lang="ko-KR" altLang="en-US" sz="1050" dirty="0"/>
                    </a:p>
                  </a:txBody>
                  <a:tcPr/>
                </a:tc>
                <a:tc>
                  <a:txBody>
                    <a:bodyPr/>
                    <a:lstStyle/>
                    <a:p>
                      <a:pPr algn="ctr" latinLnBrk="1"/>
                      <a:r>
                        <a:rPr lang="en-US" altLang="ko-KR" sz="1050" dirty="0" smtClean="0"/>
                        <a:t>0-120 km/</a:t>
                      </a:r>
                      <a:r>
                        <a:rPr lang="en-US" altLang="ko-KR" sz="1050" dirty="0" err="1" smtClean="0"/>
                        <a:t>hr</a:t>
                      </a:r>
                      <a:endParaRPr lang="ko-KR" altLang="en-US" sz="1050" dirty="0"/>
                    </a:p>
                  </a:txBody>
                  <a:tcPr/>
                </a:tc>
              </a:tr>
              <a:tr h="0">
                <a:tc>
                  <a:txBody>
                    <a:bodyPr/>
                    <a:lstStyle/>
                    <a:p>
                      <a:pPr algn="ctr" latinLnBrk="1"/>
                      <a:r>
                        <a:rPr lang="en-US" altLang="ko-KR" sz="1050" b="1" dirty="0" smtClean="0">
                          <a:solidFill>
                            <a:srgbClr val="0000FF"/>
                          </a:solidFill>
                        </a:rPr>
                        <a:t>Channel mix</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ITU Pedestrian B</a:t>
                      </a:r>
                    </a:p>
                    <a:p>
                      <a:pPr algn="ctr" latinLnBrk="1"/>
                      <a:r>
                        <a:rPr lang="en-US" altLang="ko-KR" sz="1050" dirty="0" smtClean="0">
                          <a:solidFill>
                            <a:srgbClr val="FF0000"/>
                          </a:solidFill>
                        </a:rPr>
                        <a:t>3 km/</a:t>
                      </a:r>
                      <a:r>
                        <a:rPr lang="en-US" altLang="ko-KR" sz="1050" dirty="0" err="1" smtClean="0">
                          <a:solidFill>
                            <a:srgbClr val="FF0000"/>
                          </a:solidFill>
                        </a:rPr>
                        <a:t>hr</a:t>
                      </a:r>
                      <a:r>
                        <a:rPr lang="en-US" altLang="ko-KR" sz="1050" dirty="0" smtClean="0">
                          <a:solidFill>
                            <a:srgbClr val="FF0000"/>
                          </a:solidFill>
                        </a:rPr>
                        <a:t> – 60%</a:t>
                      </a:r>
                    </a:p>
                    <a:p>
                      <a:pPr algn="ctr" latinLnBrk="1"/>
                      <a:r>
                        <a:rPr lang="en-US" altLang="ko-KR" sz="1050" dirty="0" smtClean="0">
                          <a:solidFill>
                            <a:srgbClr val="FF0000"/>
                          </a:solidFill>
                        </a:rPr>
                        <a:t>ITU Vehicular A</a:t>
                      </a:r>
                    </a:p>
                    <a:p>
                      <a:pPr algn="ctr" latinLnBrk="1"/>
                      <a:r>
                        <a:rPr lang="en-US" altLang="ko-KR" sz="1050" dirty="0" smtClean="0">
                          <a:solidFill>
                            <a:srgbClr val="FF0000"/>
                          </a:solidFill>
                        </a:rPr>
                        <a:t>30 km/</a:t>
                      </a:r>
                      <a:r>
                        <a:rPr lang="en-US" altLang="ko-KR" sz="1050" dirty="0" err="1" smtClean="0">
                          <a:solidFill>
                            <a:srgbClr val="FF0000"/>
                          </a:solidFill>
                        </a:rPr>
                        <a:t>hr</a:t>
                      </a:r>
                      <a:r>
                        <a:rPr lang="en-US" altLang="ko-KR" sz="1050" dirty="0" smtClean="0">
                          <a:solidFill>
                            <a:srgbClr val="FF0000"/>
                          </a:solidFill>
                        </a:rPr>
                        <a:t> – 30%</a:t>
                      </a:r>
                      <a:endParaRPr lang="ko-KR" altLang="en-US" sz="1050" dirty="0" smtClean="0">
                        <a:solidFill>
                          <a:srgbClr val="FF0000"/>
                        </a:solidFill>
                      </a:endParaRPr>
                    </a:p>
                    <a:p>
                      <a:pPr algn="ctr" latinLnBrk="1"/>
                      <a:r>
                        <a:rPr lang="en-US" altLang="ko-KR" sz="1050" dirty="0" smtClean="0">
                          <a:solidFill>
                            <a:srgbClr val="FF0000"/>
                          </a:solidFill>
                        </a:rPr>
                        <a:t>ITU Vehicular A</a:t>
                      </a:r>
                    </a:p>
                    <a:p>
                      <a:pPr algn="ctr" latinLnBrk="1"/>
                      <a:r>
                        <a:rPr lang="en-US" altLang="ko-KR" sz="1050" dirty="0" smtClean="0">
                          <a:solidFill>
                            <a:srgbClr val="FF0000"/>
                          </a:solidFill>
                        </a:rPr>
                        <a:t>120 km/</a:t>
                      </a:r>
                      <a:r>
                        <a:rPr lang="en-US" altLang="ko-KR" sz="1050" dirty="0" err="1" smtClean="0">
                          <a:solidFill>
                            <a:srgbClr val="FF0000"/>
                          </a:solidFill>
                        </a:rPr>
                        <a:t>hr</a:t>
                      </a:r>
                      <a:r>
                        <a:rPr lang="en-US" altLang="ko-KR" sz="1050" dirty="0" smtClean="0">
                          <a:solidFill>
                            <a:srgbClr val="FF0000"/>
                          </a:solidFill>
                        </a:rPr>
                        <a:t> – 10%</a:t>
                      </a:r>
                      <a:endParaRPr lang="ko-KR" altLang="en-US" sz="1050" dirty="0">
                        <a:solidFill>
                          <a:srgbClr val="FF0000"/>
                        </a:solidFill>
                      </a:endParaRPr>
                    </a:p>
                  </a:txBody>
                  <a:tcPr/>
                </a:tc>
                <a:tc>
                  <a:txBody>
                    <a:bodyPr/>
                    <a:lstStyle/>
                    <a:p>
                      <a:pPr algn="ctr" latinLnBrk="1"/>
                      <a:r>
                        <a:rPr lang="en-US" altLang="ko-KR" sz="1050" dirty="0" smtClean="0"/>
                        <a:t>Low mobility: 3 km/</a:t>
                      </a:r>
                      <a:r>
                        <a:rPr lang="en-US" altLang="ko-KR" sz="1050" dirty="0" err="1" smtClean="0"/>
                        <a:t>hr</a:t>
                      </a:r>
                      <a:endParaRPr lang="en-US" altLang="ko-KR" sz="1050" dirty="0" smtClean="0"/>
                    </a:p>
                    <a:p>
                      <a:pPr algn="ctr" latinLnBrk="1"/>
                      <a:r>
                        <a:rPr lang="en-US" altLang="ko-KR" sz="1050" dirty="0" smtClean="0"/>
                        <a:t>UL: typical urban,</a:t>
                      </a:r>
                    </a:p>
                    <a:p>
                      <a:pPr algn="ctr" latinLnBrk="1"/>
                      <a:r>
                        <a:rPr lang="en-US" altLang="ko-KR" sz="1050" dirty="0" smtClean="0"/>
                        <a:t>DL: SCM-C</a:t>
                      </a:r>
                    </a:p>
                    <a:p>
                      <a:pPr algn="ctr" latinLnBrk="1"/>
                      <a:r>
                        <a:rPr lang="en-US" altLang="ko-KR" sz="1050" dirty="0" smtClean="0"/>
                        <a:t>Mixed mobility:</a:t>
                      </a:r>
                    </a:p>
                    <a:p>
                      <a:pPr algn="ctr" latinLnBrk="1"/>
                      <a:r>
                        <a:rPr lang="en-US" altLang="ko-KR" sz="1050" dirty="0" smtClean="0"/>
                        <a:t>ITU Pedestrian B</a:t>
                      </a:r>
                    </a:p>
                    <a:p>
                      <a:pPr algn="ctr" latinLnBrk="1"/>
                      <a:r>
                        <a:rPr lang="en-US" altLang="ko-KR" sz="1050" dirty="0" smtClean="0"/>
                        <a:t>3 km/</a:t>
                      </a:r>
                      <a:r>
                        <a:rPr lang="en-US" altLang="ko-KR" sz="1050" dirty="0" err="1" smtClean="0"/>
                        <a:t>hr</a:t>
                      </a:r>
                      <a:r>
                        <a:rPr lang="en-US" altLang="ko-KR" sz="1050" dirty="0" smtClean="0"/>
                        <a:t> – 60%</a:t>
                      </a:r>
                    </a:p>
                    <a:p>
                      <a:pPr algn="ctr" latinLnBrk="1"/>
                      <a:r>
                        <a:rPr lang="en-US" altLang="ko-KR" sz="1050" dirty="0" smtClean="0"/>
                        <a:t>ITU Vehicular A</a:t>
                      </a:r>
                    </a:p>
                    <a:p>
                      <a:pPr algn="ctr" latinLnBrk="1"/>
                      <a:r>
                        <a:rPr lang="en-US" altLang="ko-KR" sz="1050" dirty="0" smtClean="0"/>
                        <a:t>30 km/</a:t>
                      </a:r>
                      <a:r>
                        <a:rPr lang="en-US" altLang="ko-KR" sz="1050" dirty="0" err="1" smtClean="0"/>
                        <a:t>hr</a:t>
                      </a:r>
                      <a:r>
                        <a:rPr lang="en-US" altLang="ko-KR" sz="1050" dirty="0" smtClean="0"/>
                        <a:t> – 30%</a:t>
                      </a:r>
                      <a:endParaRPr lang="ko-KR" altLang="en-US" sz="1050" dirty="0" smtClean="0"/>
                    </a:p>
                    <a:p>
                      <a:pPr algn="ctr" latinLnBrk="1"/>
                      <a:r>
                        <a:rPr lang="en-US" altLang="ko-KR" sz="1050" dirty="0" smtClean="0"/>
                        <a:t>ITU Vehicular A</a:t>
                      </a:r>
                    </a:p>
                    <a:p>
                      <a:pPr algn="ctr" latinLnBrk="1"/>
                      <a:r>
                        <a:rPr lang="en-US" altLang="ko-KR" sz="1050" dirty="0" smtClean="0"/>
                        <a:t>120 km/</a:t>
                      </a:r>
                      <a:r>
                        <a:rPr lang="en-US" altLang="ko-KR" sz="1050" dirty="0" err="1" smtClean="0"/>
                        <a:t>hr</a:t>
                      </a:r>
                      <a:r>
                        <a:rPr lang="en-US" altLang="ko-KR" sz="1050" dirty="0" smtClean="0"/>
                        <a:t> – 10%</a:t>
                      </a:r>
                      <a:endParaRPr lang="ko-KR" altLang="en-US" sz="1050" dirty="0"/>
                    </a:p>
                  </a:txBody>
                  <a:tcPr/>
                </a:tc>
                <a:tc>
                  <a:txBody>
                    <a:bodyPr/>
                    <a:lstStyle/>
                    <a:p>
                      <a:pPr algn="ctr" latinLnBrk="1"/>
                      <a:r>
                        <a:rPr lang="en-US" altLang="ko-KR" sz="1050" dirty="0" smtClean="0"/>
                        <a:t>3 km/</a:t>
                      </a:r>
                      <a:r>
                        <a:rPr lang="en-US" altLang="ko-KR" sz="1050" dirty="0" err="1" smtClean="0"/>
                        <a:t>hr</a:t>
                      </a:r>
                      <a:r>
                        <a:rPr lang="en-US" altLang="ko-KR" sz="1050" dirty="0" smtClean="0"/>
                        <a:t> – 60%</a:t>
                      </a:r>
                    </a:p>
                    <a:p>
                      <a:pPr algn="ctr" latinLnBrk="1"/>
                      <a:r>
                        <a:rPr lang="en-US" altLang="ko-KR" sz="1050" dirty="0" smtClean="0"/>
                        <a:t>30 km/</a:t>
                      </a:r>
                      <a:r>
                        <a:rPr lang="en-US" altLang="ko-KR" sz="1050" dirty="0" err="1" smtClean="0"/>
                        <a:t>hr</a:t>
                      </a:r>
                      <a:r>
                        <a:rPr lang="en-US" altLang="ko-KR" sz="1050" dirty="0" smtClean="0"/>
                        <a:t> – 30%</a:t>
                      </a:r>
                      <a:endParaRPr lang="ko-KR" altLang="en-US" sz="1050" dirty="0" smtClean="0"/>
                    </a:p>
                    <a:p>
                      <a:pPr algn="ctr" latinLnBrk="1"/>
                      <a:r>
                        <a:rPr lang="en-US" altLang="ko-KR" sz="1050" dirty="0" smtClean="0"/>
                        <a:t>120 km/</a:t>
                      </a:r>
                      <a:r>
                        <a:rPr lang="en-US" altLang="ko-KR" sz="1050" dirty="0" err="1" smtClean="0"/>
                        <a:t>hr</a:t>
                      </a:r>
                      <a:r>
                        <a:rPr lang="en-US" altLang="ko-KR" sz="1050" dirty="0" smtClean="0"/>
                        <a:t> – 10%</a:t>
                      </a:r>
                      <a:endParaRPr lang="ko-KR" altLang="en-US" sz="1050" dirty="0"/>
                    </a:p>
                  </a:txBody>
                  <a:tcPr/>
                </a:tc>
              </a:tr>
              <a:tr h="370840">
                <a:tc>
                  <a:txBody>
                    <a:bodyPr/>
                    <a:lstStyle/>
                    <a:p>
                      <a:pPr algn="ctr" latinLnBrk="1"/>
                      <a:r>
                        <a:rPr lang="en-US" altLang="ko-KR" sz="1050" b="1" dirty="0" smtClean="0">
                          <a:solidFill>
                            <a:srgbClr val="0000FF"/>
                          </a:solidFill>
                        </a:rPr>
                        <a:t>Spatial channel model</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ITU with spatial correlation</a:t>
                      </a:r>
                      <a:endParaRPr lang="ko-KR" altLang="en-US" sz="1050" dirty="0">
                        <a:solidFill>
                          <a:srgbClr val="FF0000"/>
                        </a:solidFill>
                      </a:endParaRPr>
                    </a:p>
                  </a:txBody>
                  <a:tcPr/>
                </a:tc>
                <a:tc>
                  <a:txBody>
                    <a:bodyPr/>
                    <a:lstStyle/>
                    <a:p>
                      <a:pPr algn="ctr" latinLnBrk="1"/>
                      <a:r>
                        <a:rPr lang="en-US" altLang="ko-KR" sz="1050" dirty="0" smtClean="0"/>
                        <a:t>Low mobility: 3 km/</a:t>
                      </a:r>
                      <a:r>
                        <a:rPr lang="en-US" altLang="ko-KR" sz="1050" dirty="0" err="1" smtClean="0"/>
                        <a:t>hr</a:t>
                      </a:r>
                      <a:endParaRPr lang="en-US" altLang="ko-KR" sz="1050" dirty="0" smtClean="0"/>
                    </a:p>
                    <a:p>
                      <a:pPr algn="ctr" latinLnBrk="1"/>
                      <a:r>
                        <a:rPr lang="en-US" altLang="ko-KR" sz="1050" dirty="0" smtClean="0"/>
                        <a:t>SCM</a:t>
                      </a:r>
                    </a:p>
                    <a:p>
                      <a:pPr algn="ctr" latinLnBrk="1"/>
                      <a:r>
                        <a:rPr lang="en-US" altLang="ko-KR" sz="1050" dirty="0" smtClean="0"/>
                        <a:t>Mixed mobility:</a:t>
                      </a:r>
                    </a:p>
                    <a:p>
                      <a:pPr algn="ctr" latinLnBrk="1"/>
                      <a:r>
                        <a:rPr lang="en-US" altLang="ko-KR" sz="1050" dirty="0" smtClean="0"/>
                        <a:t>ITU with spatial correlation</a:t>
                      </a: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10MHz for TDD / 10MHz per UL and DL for FDD</a:t>
                      </a:r>
                      <a:endParaRPr lang="ko-KR" altLang="en-US" sz="1050" dirty="0"/>
                    </a:p>
                  </a:txBody>
                  <a:tcPr/>
                </a:tc>
              </a:tr>
              <a:tr h="117872">
                <a:tc>
                  <a:txBody>
                    <a:bodyPr/>
                    <a:lstStyle/>
                    <a:p>
                      <a:pPr algn="ctr" latinLnBrk="1"/>
                      <a:r>
                        <a:rPr lang="en-US" altLang="ko-KR" sz="1050" b="1" dirty="0" smtClean="0">
                          <a:solidFill>
                            <a:srgbClr val="0000FF"/>
                          </a:solidFill>
                        </a:rPr>
                        <a:t>Error Vector Magnitude (EVM)</a:t>
                      </a:r>
                      <a:endParaRPr lang="ko-KR" altLang="en-US" sz="1050" b="1" dirty="0">
                        <a:solidFill>
                          <a:srgbClr val="0000FF"/>
                        </a:solidFill>
                      </a:endParaRPr>
                    </a:p>
                  </a:txBody>
                  <a:tcPr/>
                </a:tc>
                <a:tc>
                  <a:txBody>
                    <a:bodyPr/>
                    <a:lstStyle/>
                    <a:p>
                      <a:pPr algn="ctr" latinLnBrk="1"/>
                      <a:r>
                        <a:rPr lang="en-US" altLang="ko-KR" sz="1050" dirty="0" smtClean="0">
                          <a:solidFill>
                            <a:srgbClr val="FF0000"/>
                          </a:solidFill>
                        </a:rPr>
                        <a:t>30 dB</a:t>
                      </a:r>
                      <a:endParaRPr lang="ko-KR" altLang="en-US" sz="1050" dirty="0">
                        <a:solidFill>
                          <a:srgbClr val="FF0000"/>
                        </a:solidFill>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N/A</a:t>
                      </a:r>
                      <a:endParaRPr lang="ko-KR" altLang="en-US" sz="105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30 dB</a:t>
                      </a:r>
                      <a:endParaRPr lang="ko-KR" altLang="en-US" sz="1050" dirty="0"/>
                    </a:p>
                  </a:txBody>
                  <a:tcPr/>
                </a:tc>
              </a:tr>
            </a:tbl>
          </a:graphicData>
        </a:graphic>
      </p:graphicFrame>
    </p:spTree>
    <p:extLst>
      <p:ext uri="{BB962C8B-B14F-4D97-AF65-F5344CB8AC3E}">
        <p14:creationId xmlns:p14="http://schemas.microsoft.com/office/powerpoint/2010/main" val="2974886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Highlights in </a:t>
            </a:r>
            <a:r>
              <a:rPr lang="en-US" altLang="ko-KR" sz="2400" dirty="0" smtClean="0"/>
              <a:t>system-level </a:t>
            </a:r>
            <a:r>
              <a:rPr lang="en-US" altLang="ko-KR" sz="2400" dirty="0" smtClean="0"/>
              <a:t>channel modeling</a:t>
            </a:r>
          </a:p>
          <a:p>
            <a:pPr lvl="1"/>
            <a:r>
              <a:rPr lang="en-US" altLang="ko-KR" sz="1800" dirty="0"/>
              <a:t>Stochastic models</a:t>
            </a:r>
          </a:p>
          <a:p>
            <a:pPr lvl="1"/>
            <a:r>
              <a:rPr lang="en-US" altLang="ko-KR" sz="1800" dirty="0" smtClean="0"/>
              <a:t>Spatial channel modeling</a:t>
            </a:r>
            <a:endParaRPr lang="en-US" altLang="ko-KR" sz="1800" dirty="0" smtClean="0"/>
          </a:p>
          <a:p>
            <a:pPr lvl="1"/>
            <a:r>
              <a:rPr lang="en-US" altLang="ko-KR" sz="1800" dirty="0" smtClean="0"/>
              <a:t>Mix of different speeds and channel scenarios</a:t>
            </a:r>
            <a:endParaRPr lang="en-US" altLang="ko-KR" sz="1800" dirty="0" smtClean="0"/>
          </a:p>
          <a:p>
            <a:pPr lvl="1"/>
            <a:r>
              <a:rPr lang="en-US" altLang="ko-KR" sz="1800" dirty="0" smtClean="0"/>
              <a:t>Pass loss, shadowing, cell radius, BS transmission power, antenna pattern, height, MS transmission power, height, gain factor, and etc. are included</a:t>
            </a:r>
            <a:endParaRPr lang="en-US" altLang="ko-KR" sz="1800" dirty="0" smtClean="0"/>
          </a:p>
          <a:p>
            <a:pPr lvl="1"/>
            <a:endParaRPr lang="en-US" altLang="ko-KR" sz="18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extLst>
      <p:ext uri="{BB962C8B-B14F-4D97-AF65-F5344CB8AC3E}">
        <p14:creationId xmlns:p14="http://schemas.microsoft.com/office/powerpoint/2010/main" val="984572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t>Highlights in </a:t>
            </a:r>
            <a:r>
              <a:rPr lang="en-US" altLang="ko-KR" sz="2400" dirty="0" smtClean="0"/>
              <a:t>link-level </a:t>
            </a:r>
            <a:r>
              <a:rPr lang="en-US" altLang="ko-KR" sz="2400" dirty="0" smtClean="0"/>
              <a:t>channel modeling</a:t>
            </a:r>
          </a:p>
          <a:p>
            <a:pPr lvl="1"/>
            <a:r>
              <a:rPr lang="en-US" altLang="ko-KR" sz="1800" dirty="0" smtClean="0"/>
              <a:t>Stochastic models</a:t>
            </a:r>
          </a:p>
          <a:p>
            <a:pPr lvl="1"/>
            <a:r>
              <a:rPr lang="en-US" altLang="ko-KR" sz="1800" dirty="0" smtClean="0"/>
              <a:t>Incorporated double-directional (reciprocal) impulse response</a:t>
            </a:r>
          </a:p>
          <a:p>
            <a:pPr lvl="2"/>
            <a:r>
              <a:rPr lang="en-US" altLang="ko-KR" sz="1400" dirty="0" smtClean="0"/>
              <a:t>Angle of departure (</a:t>
            </a:r>
            <a:r>
              <a:rPr lang="en-US" altLang="ko-KR" sz="1400" dirty="0" err="1" smtClean="0"/>
              <a:t>AoD</a:t>
            </a:r>
            <a:r>
              <a:rPr lang="en-US" altLang="ko-KR" sz="1400" dirty="0" smtClean="0"/>
              <a:t>)</a:t>
            </a:r>
          </a:p>
          <a:p>
            <a:pPr lvl="2"/>
            <a:r>
              <a:rPr lang="en-US" altLang="ko-KR" sz="1400" dirty="0" smtClean="0"/>
              <a:t>Angle of arrival (</a:t>
            </a:r>
            <a:r>
              <a:rPr lang="en-US" altLang="ko-KR" sz="1400" dirty="0" err="1" smtClean="0"/>
              <a:t>AoA</a:t>
            </a:r>
            <a:r>
              <a:rPr lang="en-US" altLang="ko-KR" sz="1400" dirty="0" smtClean="0"/>
              <a:t>)</a:t>
            </a:r>
          </a:p>
          <a:p>
            <a:pPr lvl="2"/>
            <a:r>
              <a:rPr lang="en-US" altLang="ko-KR" sz="1400" dirty="0" smtClean="0"/>
              <a:t>Spatial correlation matrix (per tap</a:t>
            </a:r>
            <a:r>
              <a:rPr lang="en-US" altLang="ko-KR" sz="1400" dirty="0" smtClean="0"/>
              <a:t>)</a:t>
            </a:r>
          </a:p>
          <a:p>
            <a:pPr lvl="2"/>
            <a:r>
              <a:rPr lang="en-US" altLang="ko-KR" sz="1400" dirty="0" smtClean="0"/>
              <a:t>Consideration of polarization</a:t>
            </a:r>
            <a:endParaRPr lang="en-US" altLang="ko-KR" sz="1400" dirty="0" smtClean="0"/>
          </a:p>
          <a:p>
            <a:pPr lvl="1"/>
            <a:r>
              <a:rPr lang="en-US" altLang="ko-KR" sz="1800" dirty="0" smtClean="0"/>
              <a:t>Incorporated MIMO matrix channel response</a:t>
            </a:r>
          </a:p>
          <a:p>
            <a:pPr lvl="2"/>
            <a:r>
              <a:rPr lang="en-US" altLang="ko-KR" sz="1400" dirty="0" smtClean="0"/>
              <a:t>Antenna patters at transmitter and receiver</a:t>
            </a:r>
          </a:p>
          <a:p>
            <a:pPr lvl="2"/>
            <a:r>
              <a:rPr lang="en-US" altLang="ko-KR" sz="1400" dirty="0" smtClean="0"/>
              <a:t>Antenna pattern for horizontal and vertical polarization</a:t>
            </a:r>
          </a:p>
          <a:p>
            <a:pPr lvl="2"/>
            <a:r>
              <a:rPr lang="en-US" altLang="ko-KR" sz="1400" dirty="0" smtClean="0"/>
              <a:t>Considered elevation and azimuth</a:t>
            </a:r>
          </a:p>
          <a:p>
            <a:pPr lvl="2"/>
            <a:r>
              <a:rPr lang="en-US" altLang="ko-KR" sz="1400" dirty="0" smtClean="0"/>
              <a:t>Spatial correlation matrix (</a:t>
            </a:r>
            <a:r>
              <a:rPr lang="en-US" altLang="ko-KR" sz="1400" dirty="0"/>
              <a:t>per tap)</a:t>
            </a:r>
            <a:endParaRPr lang="en-US" altLang="ko-KR" sz="1400" dirty="0" smtClean="0"/>
          </a:p>
          <a:p>
            <a:pPr lvl="1"/>
            <a:r>
              <a:rPr lang="en-US" altLang="ko-KR" sz="1800" dirty="0" smtClean="0"/>
              <a:t>Generation of spatial channels (including MIMO channel)</a:t>
            </a:r>
          </a:p>
          <a:p>
            <a:pPr lvl="2"/>
            <a:r>
              <a:rPr lang="en-US" altLang="ko-KR" sz="1400" dirty="0" smtClean="0"/>
              <a:t>1) Correlation based method</a:t>
            </a:r>
          </a:p>
          <a:p>
            <a:pPr lvl="2"/>
            <a:r>
              <a:rPr lang="en-US" altLang="ko-KR" sz="1400" dirty="0" smtClean="0"/>
              <a:t>2) Ray based method</a:t>
            </a:r>
            <a:endParaRPr lang="en-US" altLang="ko-KR" sz="1400" dirty="0" smtClean="0"/>
          </a:p>
        </p:txBody>
      </p:sp>
      <p:sp>
        <p:nvSpPr>
          <p:cNvPr id="4" name="날짜 개체 틀 3"/>
          <p:cNvSpPr>
            <a:spLocks noGrp="1"/>
          </p:cNvSpPr>
          <p:nvPr>
            <p:ph type="dt" sz="half" idx="10"/>
          </p:nvPr>
        </p:nvSpPr>
        <p:spPr/>
        <p:txBody>
          <a:bodyPr/>
          <a:lstStyle/>
          <a:p>
            <a:pPr>
              <a:defRPr/>
            </a:pPr>
            <a:r>
              <a:rPr lang="en-US" altLang="ko-KR" dirty="0" smtClean="0"/>
              <a:t>&lt;January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dirty="0" err="1">
                <a:ea typeface="굴림" charset="-127"/>
              </a:rPr>
              <a:t>Chanho</a:t>
            </a:r>
            <a:r>
              <a:rPr lang="en-US" altLang="ko-KR" dirty="0">
                <a:ea typeface="굴림" charset="-127"/>
              </a:rPr>
              <a:t> Yoon (ETRI)</a:t>
            </a:r>
          </a:p>
          <a:p>
            <a:pPr>
              <a:defRPr/>
            </a:pP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extLst>
      <p:ext uri="{BB962C8B-B14F-4D97-AF65-F5344CB8AC3E}">
        <p14:creationId xmlns:p14="http://schemas.microsoft.com/office/powerpoint/2010/main" val="2146818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28014</TotalTime>
  <Words>1794</Words>
  <Application>Microsoft Office PowerPoint</Application>
  <PresentationFormat>화면 슬라이드 쇼(4:3)</PresentationFormat>
  <Paragraphs>429</Paragraphs>
  <Slides>38</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38</vt:i4>
      </vt:variant>
    </vt:vector>
  </HeadingPairs>
  <TitlesOfParts>
    <vt:vector size="40" baseType="lpstr">
      <vt:lpstr>Blank Presentation</vt:lpstr>
      <vt:lpstr>Equation</vt:lpstr>
      <vt:lpstr>PowerPoint 프레젠테이션</vt:lpstr>
      <vt:lpstr>PowerPoint 프레젠테이션</vt:lpstr>
      <vt:lpstr>Table of Contents</vt:lpstr>
      <vt:lpstr>Introduction</vt:lpstr>
      <vt:lpstr>Introduction</vt:lpstr>
      <vt:lpstr>Introduction</vt:lpstr>
      <vt:lpstr>Introduction</vt:lpstr>
      <vt:lpstr>Introduction</vt:lpstr>
      <vt:lpstr>Introduction</vt:lpstr>
      <vt:lpstr>System level channel model</vt:lpstr>
      <vt:lpstr>Pass loss models (mandatory)</vt:lpstr>
      <vt:lpstr>Pass loss models (optional)</vt:lpstr>
      <vt:lpstr>Pass loss models (optional)</vt:lpstr>
      <vt:lpstr>Pass loss models (optional)</vt:lpstr>
      <vt:lpstr>Link level channel model</vt:lpstr>
      <vt:lpstr>Baseline test scenario (Mandatory)</vt:lpstr>
      <vt:lpstr>PDP for baseline test scenarios (Mandatory)</vt:lpstr>
      <vt:lpstr>PDP for baseline test scenarios (Mandatory)</vt:lpstr>
      <vt:lpstr>PDP for baseline test scenarios (Mandatory)</vt:lpstr>
      <vt:lpstr>PDP for baseline test scenarios (Mandatory)</vt:lpstr>
      <vt:lpstr>PDP for baseline test scenarios (Mandatory)</vt:lpstr>
      <vt:lpstr>PDP for baseline test scenarios (Mandatory)</vt:lpstr>
      <vt:lpstr>Cluster-Delay-Line models (optional)</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Cluster-Delay-Line models</vt:lpstr>
      <vt:lpstr>References</vt:lpstr>
      <vt:lpstr>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dchyoon</cp:lastModifiedBy>
  <cp:revision>1064</cp:revision>
  <cp:lastPrinted>1998-02-10T13:28:06Z</cp:lastPrinted>
  <dcterms:created xsi:type="dcterms:W3CDTF">1999-11-08T18:59:45Z</dcterms:created>
  <dcterms:modified xsi:type="dcterms:W3CDTF">2013-01-09T05:43:37Z</dcterms:modified>
</cp:coreProperties>
</file>