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9" r:id="rId2"/>
    <p:sldId id="329" r:id="rId3"/>
    <p:sldId id="330" r:id="rId4"/>
    <p:sldId id="369" r:id="rId5"/>
    <p:sldId id="333" r:id="rId6"/>
    <p:sldId id="373" r:id="rId7"/>
    <p:sldId id="372" r:id="rId8"/>
    <p:sldId id="374" r:id="rId9"/>
    <p:sldId id="375" r:id="rId10"/>
    <p:sldId id="376" r:id="rId11"/>
    <p:sldId id="377" r:id="rId12"/>
    <p:sldId id="378" r:id="rId13"/>
    <p:sldId id="365"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charset="-122"/>
        <a:cs typeface="+mn-cs"/>
      </a:defRPr>
    </a:lvl5pPr>
    <a:lvl6pPr marL="2286000" algn="l" defTabSz="914400" rtl="0" eaLnBrk="1" latinLnBrk="0" hangingPunct="1">
      <a:defRPr sz="1200" kern="1200">
        <a:solidFill>
          <a:schemeClr val="tx1"/>
        </a:solidFill>
        <a:latin typeface="Times New Roman" pitchFamily="18" charset="0"/>
        <a:ea typeface="宋体" charset="-122"/>
        <a:cs typeface="+mn-cs"/>
      </a:defRPr>
    </a:lvl6pPr>
    <a:lvl7pPr marL="2743200" algn="l" defTabSz="914400" rtl="0" eaLnBrk="1" latinLnBrk="0" hangingPunct="1">
      <a:defRPr sz="1200" kern="1200">
        <a:solidFill>
          <a:schemeClr val="tx1"/>
        </a:solidFill>
        <a:latin typeface="Times New Roman" pitchFamily="18" charset="0"/>
        <a:ea typeface="宋体" charset="-122"/>
        <a:cs typeface="+mn-cs"/>
      </a:defRPr>
    </a:lvl7pPr>
    <a:lvl8pPr marL="3200400" algn="l" defTabSz="914400" rtl="0" eaLnBrk="1" latinLnBrk="0" hangingPunct="1">
      <a:defRPr sz="1200" kern="1200">
        <a:solidFill>
          <a:schemeClr val="tx1"/>
        </a:solidFill>
        <a:latin typeface="Times New Roman" pitchFamily="18" charset="0"/>
        <a:ea typeface="宋体" charset="-122"/>
        <a:cs typeface="+mn-cs"/>
      </a:defRPr>
    </a:lvl8pPr>
    <a:lvl9pPr marL="3657600" algn="l" defTabSz="914400" rtl="0" eaLnBrk="1" latinLnBrk="0" hangingPunct="1">
      <a:defRPr sz="1200" kern="1200">
        <a:solidFill>
          <a:schemeClr val="tx1"/>
        </a:solidFill>
        <a:latin typeface="Times New Roman" pitchFamily="18"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3603" autoAdjust="0"/>
    <p:restoredTop sz="89961" autoAdjust="0"/>
  </p:normalViewPr>
  <p:slideViewPr>
    <p:cSldViewPr>
      <p:cViewPr varScale="1">
        <p:scale>
          <a:sx n="65" d="100"/>
          <a:sy n="65" d="100"/>
        </p:scale>
        <p:origin x="-1002" y="-96"/>
      </p:cViewPr>
      <p:guideLst>
        <p:guide orient="horz" pos="2160"/>
        <p:guide pos="2880"/>
      </p:guideLst>
    </p:cSldViewPr>
  </p:slideViewPr>
  <p:outlineViewPr>
    <p:cViewPr>
      <p:scale>
        <a:sx n="33" d="100"/>
        <a:sy n="33" d="100"/>
      </p:scale>
      <p:origin x="0" y="594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1890"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ea typeface="+mn-ea"/>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ea typeface="+mn-ea"/>
              </a:defRPr>
            </a:lvl1pPr>
          </a:lstStyle>
          <a:p>
            <a:pPr>
              <a:defRPr/>
            </a:pPr>
            <a:r>
              <a:rPr lang="en-US"/>
              <a:t>Page </a:t>
            </a:r>
            <a:fld id="{BFCA7190-C7BB-4802-95C1-20DC2EF0ACFB}" type="slidenum">
              <a:rPr lang="en-US"/>
              <a:pPr>
                <a:defRPr/>
              </a:pPr>
              <a:t>‹#›</a:t>
            </a:fld>
            <a:endParaRPr lang="en-US"/>
          </a:p>
        </p:txBody>
      </p:sp>
      <p:sp>
        <p:nvSpPr>
          <p:cNvPr id="2048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20487"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eaLnBrk="0" hangingPunct="0">
              <a:defRPr/>
            </a:pPr>
            <a:r>
              <a:rPr lang="en-US" altLang="zh-CN"/>
              <a:t>Submission</a:t>
            </a:r>
          </a:p>
        </p:txBody>
      </p:sp>
      <p:sp>
        <p:nvSpPr>
          <p:cNvPr id="2048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extLst>
      <p:ext uri="{BB962C8B-B14F-4D97-AF65-F5344CB8AC3E}">
        <p14:creationId xmlns:p14="http://schemas.microsoft.com/office/powerpoint/2010/main" val="12170936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28676" name="Rectangle 4"/>
          <p:cNvSpPr>
            <a:spLocks noGrp="1" noRot="1" noChangeAspect="1" noChangeArrowheads="1" noTextEdit="1"/>
          </p:cNvSpPr>
          <p:nvPr>
            <p:ph type="sldImg" idx="2"/>
          </p:nvPr>
        </p:nvSpPr>
        <p:spPr bwMode="auto">
          <a:xfrm>
            <a:off x="7200900" y="220663"/>
            <a:ext cx="4629150" cy="34686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ea typeface="+mn-ea"/>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ea typeface="+mn-ea"/>
              </a:defRPr>
            </a:lvl1pPr>
          </a:lstStyle>
          <a:p>
            <a:pPr>
              <a:defRPr/>
            </a:pPr>
            <a:r>
              <a:rPr lang="en-US"/>
              <a:t>Page </a:t>
            </a:r>
            <a:fld id="{56FEB6CD-4E55-4EBE-930D-A601CCE21D9C}" type="slidenum">
              <a:rPr lang="en-US"/>
              <a:pPr>
                <a:defRPr/>
              </a:pPr>
              <a:t>‹#›</a:t>
            </a:fld>
            <a:endParaRPr lang="en-US"/>
          </a:p>
        </p:txBody>
      </p:sp>
      <p:sp>
        <p:nvSpPr>
          <p:cNvPr id="17416"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eaLnBrk="0" hangingPunct="0">
              <a:defRPr/>
            </a:pPr>
            <a:r>
              <a:rPr lang="en-US" altLang="zh-CN"/>
              <a:t>Submission</a:t>
            </a:r>
          </a:p>
        </p:txBody>
      </p:sp>
      <p:sp>
        <p:nvSpPr>
          <p:cNvPr id="1741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741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extLst>
      <p:ext uri="{BB962C8B-B14F-4D97-AF65-F5344CB8AC3E}">
        <p14:creationId xmlns:p14="http://schemas.microsoft.com/office/powerpoint/2010/main" val="94399645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幻灯片图像占位符 1"/>
          <p:cNvSpPr>
            <a:spLocks noGrp="1" noRot="1" noChangeAspect="1" noTextEdit="1"/>
          </p:cNvSpPr>
          <p:nvPr>
            <p:ph type="sldImg"/>
          </p:nvPr>
        </p:nvSpPr>
        <p:spPr>
          <a:xfrm>
            <a:off x="7202488" y="220663"/>
            <a:ext cx="4625975" cy="3468687"/>
          </a:xfrm>
          <a:ln/>
        </p:spPr>
      </p:sp>
      <p:sp>
        <p:nvSpPr>
          <p:cNvPr id="29699" name="备注占位符 2"/>
          <p:cNvSpPr>
            <a:spLocks noGrp="1"/>
          </p:cNvSpPr>
          <p:nvPr>
            <p:ph type="body" idx="1"/>
          </p:nvPr>
        </p:nvSpPr>
        <p:spPr>
          <a:noFill/>
          <a:ln/>
        </p:spPr>
        <p:txBody>
          <a:bodyPr/>
          <a:lstStyle/>
          <a:p>
            <a:endParaRPr lang="zh-CN" altLang="en-US" smtClean="0"/>
          </a:p>
        </p:txBody>
      </p:sp>
      <p:sp>
        <p:nvSpPr>
          <p:cNvPr id="4" name="页眉占位符 3"/>
          <p:cNvSpPr>
            <a:spLocks noGrp="1"/>
          </p:cNvSpPr>
          <p:nvPr>
            <p:ph type="hdr" sz="quarter"/>
          </p:nvPr>
        </p:nvSpPr>
        <p:spPr/>
        <p:txBody>
          <a:bodyPr/>
          <a:lstStyle/>
          <a:p>
            <a:pPr>
              <a:defRPr/>
            </a:pPr>
            <a:r>
              <a:rPr lang="en-US" smtClean="0"/>
              <a:t>doc.: IEEE 802.15-&lt;doc#&gt;</a:t>
            </a:r>
            <a:endParaRPr lang="en-US"/>
          </a:p>
        </p:txBody>
      </p:sp>
      <p:sp>
        <p:nvSpPr>
          <p:cNvPr id="5" name="日期占位符 4"/>
          <p:cNvSpPr>
            <a:spLocks noGrp="1"/>
          </p:cNvSpPr>
          <p:nvPr>
            <p:ph type="dt" sz="quarter" idx="1"/>
          </p:nvPr>
        </p:nvSpPr>
        <p:spPr/>
        <p:txBody>
          <a:bodyPr/>
          <a:lstStyle/>
          <a:p>
            <a:pPr>
              <a:defRPr/>
            </a:pPr>
            <a:r>
              <a:rPr lang="en-US" smtClean="0"/>
              <a:t>&lt;month year&gt;</a:t>
            </a:r>
            <a:endParaRPr lang="en-US"/>
          </a:p>
        </p:txBody>
      </p:sp>
      <p:sp>
        <p:nvSpPr>
          <p:cNvPr id="6" name="页脚占位符 5"/>
          <p:cNvSpPr>
            <a:spLocks noGrp="1"/>
          </p:cNvSpPr>
          <p:nvPr>
            <p:ph type="ftr" sz="quarter" idx="4"/>
          </p:nvPr>
        </p:nvSpPr>
        <p:spPr/>
        <p:txBody>
          <a:bodyPr/>
          <a:lstStyle/>
          <a:p>
            <a:pPr lvl="4">
              <a:defRPr/>
            </a:pPr>
            <a:r>
              <a:rPr lang="en-US" smtClean="0"/>
              <a:t>&lt;author&gt;, &lt;company&gt;</a:t>
            </a:r>
            <a:endParaRPr lang="en-US"/>
          </a:p>
        </p:txBody>
      </p:sp>
      <p:sp>
        <p:nvSpPr>
          <p:cNvPr id="7" name="灯片编号占位符 6"/>
          <p:cNvSpPr>
            <a:spLocks noGrp="1"/>
          </p:cNvSpPr>
          <p:nvPr>
            <p:ph type="sldNum" sz="quarter" idx="5"/>
          </p:nvPr>
        </p:nvSpPr>
        <p:spPr/>
        <p:txBody>
          <a:bodyPr/>
          <a:lstStyle/>
          <a:p>
            <a:pPr>
              <a:defRPr/>
            </a:pPr>
            <a:r>
              <a:rPr lang="en-US" smtClean="0"/>
              <a:t>Page </a:t>
            </a:r>
            <a:fld id="{AF0141EF-8A74-47CF-9934-7E6599E9D3CE}" type="slidenum">
              <a:rPr lang="en-US" smtClean="0"/>
              <a:pPr>
                <a:defRPr/>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ltLang="zh-CN"/>
              <a:t>Sept  2012</a:t>
            </a:r>
          </a:p>
        </p:txBody>
      </p:sp>
      <p:sp>
        <p:nvSpPr>
          <p:cNvPr id="5" name="Rectangle 5"/>
          <p:cNvSpPr>
            <a:spLocks noGrp="1" noChangeArrowheads="1"/>
          </p:cNvSpPr>
          <p:nvPr>
            <p:ph type="ftr" sz="quarter" idx="11"/>
          </p:nvPr>
        </p:nvSpPr>
        <p:spPr/>
        <p:txBody>
          <a:bodyPr/>
          <a:lstStyle>
            <a:lvl1pPr>
              <a:defRPr/>
            </a:lvl1pPr>
          </a:lstStyle>
          <a:p>
            <a:pPr>
              <a:defRPr/>
            </a:pPr>
            <a:r>
              <a:rPr lang="en-US"/>
              <a:t>Liang Li Vinno</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1EC8DF04-95A8-4D80-9C78-2E281835FFF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ltLang="zh-CN"/>
              <a:t>Sept  2012</a:t>
            </a:r>
          </a:p>
        </p:txBody>
      </p:sp>
      <p:sp>
        <p:nvSpPr>
          <p:cNvPr id="5" name="Rectangle 5"/>
          <p:cNvSpPr>
            <a:spLocks noGrp="1" noChangeArrowheads="1"/>
          </p:cNvSpPr>
          <p:nvPr>
            <p:ph type="ftr" sz="quarter" idx="11"/>
          </p:nvPr>
        </p:nvSpPr>
        <p:spPr/>
        <p:txBody>
          <a:bodyPr/>
          <a:lstStyle>
            <a:lvl1pPr>
              <a:defRPr/>
            </a:lvl1pPr>
          </a:lstStyle>
          <a:p>
            <a:pPr>
              <a:defRPr/>
            </a:pPr>
            <a:r>
              <a:rPr lang="en-US"/>
              <a:t>Liang Li Vinno</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AD74BD5-A663-4A79-B0F9-CFC54078D08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ltLang="zh-CN"/>
              <a:t>Sept  2012</a:t>
            </a:r>
          </a:p>
        </p:txBody>
      </p:sp>
      <p:sp>
        <p:nvSpPr>
          <p:cNvPr id="5" name="Rectangle 5"/>
          <p:cNvSpPr>
            <a:spLocks noGrp="1" noChangeArrowheads="1"/>
          </p:cNvSpPr>
          <p:nvPr>
            <p:ph type="ftr" sz="quarter" idx="11"/>
          </p:nvPr>
        </p:nvSpPr>
        <p:spPr/>
        <p:txBody>
          <a:bodyPr/>
          <a:lstStyle>
            <a:lvl1pPr>
              <a:defRPr/>
            </a:lvl1pPr>
          </a:lstStyle>
          <a:p>
            <a:pPr>
              <a:defRPr/>
            </a:pPr>
            <a:r>
              <a:rPr lang="en-US"/>
              <a:t>Liang Li Vinno</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CF02C17-DE17-4ECC-AFA3-CB0F8C7CC048}"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381000"/>
            <a:ext cx="1600200" cy="212725"/>
          </a:xfrm>
        </p:spPr>
        <p:txBody>
          <a:bodyPr/>
          <a:lstStyle>
            <a:lvl1pPr>
              <a:defRPr>
                <a:ea typeface="+mn-ea"/>
              </a:defRPr>
            </a:lvl1pPr>
          </a:lstStyle>
          <a:p>
            <a:pPr>
              <a:defRPr/>
            </a:pPr>
            <a:r>
              <a:rPr lang="en-US" altLang="zh-CN"/>
              <a:t>Nov 2007</a:t>
            </a:r>
          </a:p>
        </p:txBody>
      </p:sp>
      <p:sp>
        <p:nvSpPr>
          <p:cNvPr id="6" name="Footer Placeholder 5"/>
          <p:cNvSpPr>
            <a:spLocks noGrp="1"/>
          </p:cNvSpPr>
          <p:nvPr>
            <p:ph type="ftr" sz="quarter" idx="11"/>
          </p:nvPr>
        </p:nvSpPr>
        <p:spPr>
          <a:xfrm>
            <a:off x="5486400" y="6475413"/>
            <a:ext cx="3067050" cy="182562"/>
          </a:xfrm>
        </p:spPr>
        <p:txBody>
          <a:bodyPr/>
          <a:lstStyle>
            <a:lvl1pPr>
              <a:defRPr/>
            </a:lvl1pPr>
          </a:lstStyle>
          <a:p>
            <a:pPr>
              <a:defRPr/>
            </a:pPr>
            <a:r>
              <a:rPr lang="en-US" altLang="zh-CN"/>
              <a:t>Liang Li (Vinno), C.Y. Yang (BUAA)</a:t>
            </a:r>
          </a:p>
        </p:txBody>
      </p:sp>
      <p:sp>
        <p:nvSpPr>
          <p:cNvPr id="7" name="Slide Number Placeholder 6"/>
          <p:cNvSpPr>
            <a:spLocks noGrp="1"/>
          </p:cNvSpPr>
          <p:nvPr>
            <p:ph type="sldNum" sz="quarter" idx="12"/>
          </p:nvPr>
        </p:nvSpPr>
        <p:spPr/>
        <p:txBody>
          <a:bodyPr/>
          <a:lstStyle>
            <a:lvl1pPr>
              <a:defRPr/>
            </a:lvl1pPr>
          </a:lstStyle>
          <a:p>
            <a:pPr>
              <a:defRPr/>
            </a:pPr>
            <a:r>
              <a:rPr lang="en-US" altLang="zh-CN"/>
              <a:t>Slide </a:t>
            </a:r>
            <a:fld id="{5135F7D9-36D1-480F-9064-628BE550DF58}" type="slidenum">
              <a:rPr lang="en-US" altLang="zh-CN"/>
              <a:pPr>
                <a:defRPr/>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ltLang="zh-CN"/>
              <a:t>Sept  2012</a:t>
            </a:r>
          </a:p>
        </p:txBody>
      </p:sp>
      <p:sp>
        <p:nvSpPr>
          <p:cNvPr id="5" name="Rectangle 5"/>
          <p:cNvSpPr>
            <a:spLocks noGrp="1" noChangeArrowheads="1"/>
          </p:cNvSpPr>
          <p:nvPr>
            <p:ph type="ftr" sz="quarter" idx="11"/>
          </p:nvPr>
        </p:nvSpPr>
        <p:spPr/>
        <p:txBody>
          <a:bodyPr/>
          <a:lstStyle>
            <a:lvl1pPr>
              <a:defRPr/>
            </a:lvl1pPr>
          </a:lstStyle>
          <a:p>
            <a:pPr>
              <a:defRPr/>
            </a:pPr>
            <a:r>
              <a:rPr lang="en-US"/>
              <a:t>Liang Li Vinno</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30EE925-6D7B-4C34-8D04-3DC7328A665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ltLang="zh-CN"/>
              <a:t>Sept  2012</a:t>
            </a:r>
          </a:p>
        </p:txBody>
      </p:sp>
      <p:sp>
        <p:nvSpPr>
          <p:cNvPr id="5" name="Rectangle 5"/>
          <p:cNvSpPr>
            <a:spLocks noGrp="1" noChangeArrowheads="1"/>
          </p:cNvSpPr>
          <p:nvPr>
            <p:ph type="ftr" sz="quarter" idx="11"/>
          </p:nvPr>
        </p:nvSpPr>
        <p:spPr/>
        <p:txBody>
          <a:bodyPr/>
          <a:lstStyle>
            <a:lvl1pPr>
              <a:defRPr/>
            </a:lvl1pPr>
          </a:lstStyle>
          <a:p>
            <a:pPr>
              <a:defRPr/>
            </a:pPr>
            <a:r>
              <a:rPr lang="en-US"/>
              <a:t>Liang Li Vinno</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410B5548-2A4B-4F27-A7A2-930B7B3112D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altLang="zh-CN"/>
              <a:t>Sept  2012</a:t>
            </a:r>
          </a:p>
        </p:txBody>
      </p:sp>
      <p:sp>
        <p:nvSpPr>
          <p:cNvPr id="6" name="Rectangle 5"/>
          <p:cNvSpPr>
            <a:spLocks noGrp="1" noChangeArrowheads="1"/>
          </p:cNvSpPr>
          <p:nvPr>
            <p:ph type="ftr" sz="quarter" idx="11"/>
          </p:nvPr>
        </p:nvSpPr>
        <p:spPr/>
        <p:txBody>
          <a:bodyPr/>
          <a:lstStyle>
            <a:lvl1pPr>
              <a:defRPr/>
            </a:lvl1pPr>
          </a:lstStyle>
          <a:p>
            <a:pPr>
              <a:defRPr/>
            </a:pPr>
            <a:r>
              <a:rPr lang="en-US"/>
              <a:t>Liang Li Vinno</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684A8181-A05A-4677-A0C6-DF3BFBE1CF9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ltLang="zh-CN"/>
              <a:t>Sept  2012</a:t>
            </a:r>
          </a:p>
        </p:txBody>
      </p:sp>
      <p:sp>
        <p:nvSpPr>
          <p:cNvPr id="8" name="Rectangle 5"/>
          <p:cNvSpPr>
            <a:spLocks noGrp="1" noChangeArrowheads="1"/>
          </p:cNvSpPr>
          <p:nvPr>
            <p:ph type="ftr" sz="quarter" idx="11"/>
          </p:nvPr>
        </p:nvSpPr>
        <p:spPr/>
        <p:txBody>
          <a:bodyPr/>
          <a:lstStyle>
            <a:lvl1pPr>
              <a:defRPr/>
            </a:lvl1pPr>
          </a:lstStyle>
          <a:p>
            <a:pPr>
              <a:defRPr/>
            </a:pPr>
            <a:r>
              <a:rPr lang="en-US"/>
              <a:t>Liang Li Vinno</a:t>
            </a:r>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848E1AC3-A446-45C3-BEB1-94491471971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ltLang="zh-CN"/>
              <a:t>Sept  2012</a:t>
            </a:r>
          </a:p>
        </p:txBody>
      </p:sp>
      <p:sp>
        <p:nvSpPr>
          <p:cNvPr id="4" name="Rectangle 5"/>
          <p:cNvSpPr>
            <a:spLocks noGrp="1" noChangeArrowheads="1"/>
          </p:cNvSpPr>
          <p:nvPr>
            <p:ph type="ftr" sz="quarter" idx="11"/>
          </p:nvPr>
        </p:nvSpPr>
        <p:spPr/>
        <p:txBody>
          <a:bodyPr/>
          <a:lstStyle>
            <a:lvl1pPr>
              <a:defRPr/>
            </a:lvl1pPr>
          </a:lstStyle>
          <a:p>
            <a:pPr>
              <a:defRPr/>
            </a:pPr>
            <a:r>
              <a:rPr lang="en-US"/>
              <a:t>Liang Li Vinno</a:t>
            </a:r>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72582767-9EE7-428F-AC10-DC033E9EF79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ltLang="zh-CN"/>
              <a:t>Sept  2012</a:t>
            </a:r>
          </a:p>
        </p:txBody>
      </p:sp>
      <p:sp>
        <p:nvSpPr>
          <p:cNvPr id="3" name="Rectangle 5"/>
          <p:cNvSpPr>
            <a:spLocks noGrp="1" noChangeArrowheads="1"/>
          </p:cNvSpPr>
          <p:nvPr>
            <p:ph type="ftr" sz="quarter" idx="11"/>
          </p:nvPr>
        </p:nvSpPr>
        <p:spPr/>
        <p:txBody>
          <a:bodyPr/>
          <a:lstStyle>
            <a:lvl1pPr>
              <a:defRPr/>
            </a:lvl1pPr>
          </a:lstStyle>
          <a:p>
            <a:pPr>
              <a:defRPr/>
            </a:pPr>
            <a:r>
              <a:rPr lang="en-US"/>
              <a:t>Liang Li Vinno</a:t>
            </a:r>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AEC3D8BA-916E-4B6D-B86B-B2044B6A5BE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ltLang="zh-CN"/>
              <a:t>Sept  2012</a:t>
            </a:r>
          </a:p>
        </p:txBody>
      </p:sp>
      <p:sp>
        <p:nvSpPr>
          <p:cNvPr id="6" name="Rectangle 5"/>
          <p:cNvSpPr>
            <a:spLocks noGrp="1" noChangeArrowheads="1"/>
          </p:cNvSpPr>
          <p:nvPr>
            <p:ph type="ftr" sz="quarter" idx="11"/>
          </p:nvPr>
        </p:nvSpPr>
        <p:spPr/>
        <p:txBody>
          <a:bodyPr/>
          <a:lstStyle>
            <a:lvl1pPr>
              <a:defRPr/>
            </a:lvl1pPr>
          </a:lstStyle>
          <a:p>
            <a:pPr>
              <a:defRPr/>
            </a:pPr>
            <a:r>
              <a:rPr lang="en-US"/>
              <a:t>Liang Li Vinno</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A112DCB0-AAA4-4BCD-BB41-83B698C9A15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ltLang="zh-CN"/>
              <a:t>Sept  2012</a:t>
            </a:r>
          </a:p>
        </p:txBody>
      </p:sp>
      <p:sp>
        <p:nvSpPr>
          <p:cNvPr id="6" name="Rectangle 5"/>
          <p:cNvSpPr>
            <a:spLocks noGrp="1" noChangeArrowheads="1"/>
          </p:cNvSpPr>
          <p:nvPr>
            <p:ph type="ftr" sz="quarter" idx="11"/>
          </p:nvPr>
        </p:nvSpPr>
        <p:spPr/>
        <p:txBody>
          <a:bodyPr/>
          <a:lstStyle>
            <a:lvl1pPr>
              <a:defRPr/>
            </a:lvl1pPr>
          </a:lstStyle>
          <a:p>
            <a:pPr>
              <a:defRPr/>
            </a:pPr>
            <a:r>
              <a:rPr lang="en-US"/>
              <a:t>Liang Li Vinno</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C67E09B-9215-4AFD-9808-8D8F833D96F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dirty="0" smtClean="0"/>
            </a:lvl1pPr>
          </a:lstStyle>
          <a:p>
            <a:pPr>
              <a:defRPr/>
            </a:pPr>
            <a:r>
              <a:rPr lang="en-US" altLang="zh-CN"/>
              <a:t>Jan  2013</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ea typeface="+mn-ea"/>
              </a:defRPr>
            </a:lvl1pPr>
          </a:lstStyle>
          <a:p>
            <a:pPr>
              <a:defRPr/>
            </a:pPr>
            <a:r>
              <a:rPr lang="en-US" dirty="0" smtClean="0"/>
              <a:t>Liang Li Vinn0</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mn-ea"/>
              </a:defRPr>
            </a:lvl1pPr>
          </a:lstStyle>
          <a:p>
            <a:pPr>
              <a:defRPr/>
            </a:pPr>
            <a:r>
              <a:rPr lang="en-US"/>
              <a:t>Slide </a:t>
            </a:r>
            <a:fld id="{A4881BF2-AEBB-4824-A37C-1E2CAB874812}" type="slidenum">
              <a:rPr lang="en-US"/>
              <a:pPr>
                <a:defRPr/>
              </a:pPr>
              <a:t>‹#›</a:t>
            </a:fld>
            <a:endParaRPr lang="en-US"/>
          </a:p>
        </p:txBody>
      </p:sp>
      <p:sp>
        <p:nvSpPr>
          <p:cNvPr id="1031" name="Rectangle 7"/>
          <p:cNvSpPr>
            <a:spLocks noChangeArrowheads="1"/>
          </p:cNvSpPr>
          <p:nvPr/>
        </p:nvSpPr>
        <p:spPr bwMode="auto">
          <a:xfrm>
            <a:off x="3581400" y="393700"/>
            <a:ext cx="4876800" cy="215900"/>
          </a:xfrm>
          <a:prstGeom prst="rect">
            <a:avLst/>
          </a:prstGeom>
          <a:noFill/>
          <a:ln w="9525">
            <a:noFill/>
            <a:miter lim="800000"/>
            <a:headEnd/>
            <a:tailEnd/>
          </a:ln>
        </p:spPr>
        <p:txBody>
          <a:bodyPr lIns="0" tIns="0" rIns="0" bIns="0" anchor="b">
            <a:spAutoFit/>
          </a:bodyPr>
          <a:lstStyle/>
          <a:p>
            <a:pPr lvl="4" algn="r" eaLnBrk="0" hangingPunct="0">
              <a:defRPr/>
            </a:pPr>
            <a:r>
              <a:rPr lang="en-US" altLang="zh-CN" sz="1400" b="1" dirty="0"/>
              <a:t>IEEE </a:t>
            </a:r>
            <a:r>
              <a:rPr lang="en-US" altLang="zh-CN" sz="1400" b="1" dirty="0" smtClean="0"/>
              <a:t>802.15-13-0006-01-004N</a:t>
            </a:r>
            <a:endParaRPr lang="en-US" altLang="zh-CN"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eaLnBrk="0" hangingPunct="0">
              <a:defRPr/>
            </a:pPr>
            <a:r>
              <a:rPr lang="en-US" altLang="zh-CN"/>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 id="2147483762" r:id="rId11"/>
    <p:sldLayoutId id="2147483763" r:id="rId12"/>
  </p:sldLayoutIdLst>
  <p:hf hd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4"/>
          <p:cNvSpPr>
            <a:spLocks noGrp="1"/>
          </p:cNvSpPr>
          <p:nvPr>
            <p:ph type="ftr" sz="quarter" idx="11"/>
          </p:nvPr>
        </p:nvSpPr>
        <p:spPr>
          <a:xfrm>
            <a:off x="5486400" y="6475413"/>
            <a:ext cx="3124200" cy="184150"/>
          </a:xfrm>
          <a:noFill/>
        </p:spPr>
        <p:txBody>
          <a:bodyPr/>
          <a:lstStyle/>
          <a:p>
            <a:r>
              <a:rPr lang="en-US" altLang="zh-CN" smtClean="0">
                <a:ea typeface="宋体" charset="-122"/>
              </a:rPr>
              <a:t>Liang Li Vinno</a:t>
            </a:r>
          </a:p>
        </p:txBody>
      </p:sp>
      <p:sp>
        <p:nvSpPr>
          <p:cNvPr id="19459" name="Slide Number Placeholder 3"/>
          <p:cNvSpPr>
            <a:spLocks noGrp="1"/>
          </p:cNvSpPr>
          <p:nvPr>
            <p:ph type="sldNum" sz="quarter" idx="12"/>
          </p:nvPr>
        </p:nvSpPr>
        <p:spPr>
          <a:noFill/>
        </p:spPr>
        <p:txBody>
          <a:bodyPr/>
          <a:lstStyle/>
          <a:p>
            <a:r>
              <a:rPr lang="en-US" altLang="zh-CN" smtClean="0">
                <a:ea typeface="宋体" charset="-122"/>
              </a:rPr>
              <a:t>Slide </a:t>
            </a:r>
            <a:fld id="{A147BE6B-E8EF-4366-91AD-62854B66AC93}" type="slidenum">
              <a:rPr lang="en-US" altLang="zh-CN" smtClean="0">
                <a:ea typeface="宋体" charset="-122"/>
              </a:rPr>
              <a:pPr/>
              <a:t>1</a:t>
            </a:fld>
            <a:endParaRPr lang="en-US" altLang="zh-CN" smtClean="0">
              <a:ea typeface="宋体" charset="-122"/>
            </a:endParaRPr>
          </a:p>
        </p:txBody>
      </p:sp>
      <p:sp>
        <p:nvSpPr>
          <p:cNvPr id="27651" name="Rectangle 3"/>
          <p:cNvSpPr>
            <a:spLocks noChangeArrowheads="1"/>
          </p:cNvSpPr>
          <p:nvPr/>
        </p:nvSpPr>
        <p:spPr bwMode="auto">
          <a:xfrm>
            <a:off x="152400" y="609600"/>
            <a:ext cx="8991600" cy="5248275"/>
          </a:xfrm>
          <a:prstGeom prst="rect">
            <a:avLst/>
          </a:prstGeom>
          <a:noFill/>
          <a:ln w="12700">
            <a:noFill/>
            <a:miter lim="800000"/>
            <a:headEnd type="none" w="sm" len="sm"/>
            <a:tailEnd type="none" w="sm" len="sm"/>
          </a:ln>
          <a:effectLst/>
        </p:spPr>
        <p:txBody>
          <a:bodyPr>
            <a:spAutoFit/>
          </a:bodyPr>
          <a:lstStyle/>
          <a:p>
            <a:pPr algn="ctr" eaLnBrk="0" hangingPunct="0">
              <a:defRPr/>
            </a:pPr>
            <a:r>
              <a:rPr lang="en-US" altLang="zh-CN"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zh-CN" sz="1800" b="1" dirty="0">
              <a:solidFill>
                <a:schemeClr val="tx2"/>
              </a:solidFill>
            </a:endParaRPr>
          </a:p>
          <a:p>
            <a:pPr eaLnBrk="0" hangingPunct="0">
              <a:defRPr/>
            </a:pPr>
            <a:endParaRPr lang="en-US" altLang="zh-CN" sz="1800" dirty="0">
              <a:solidFill>
                <a:schemeClr val="tx2"/>
              </a:solidFill>
            </a:endParaRPr>
          </a:p>
          <a:p>
            <a:pPr eaLnBrk="0" hangingPunct="0">
              <a:defRPr/>
            </a:pPr>
            <a:r>
              <a:rPr lang="en-US" altLang="zh-CN" sz="1800" b="1" dirty="0">
                <a:solidFill>
                  <a:schemeClr val="tx2"/>
                </a:solidFill>
              </a:rPr>
              <a:t>Submission Title:</a:t>
            </a:r>
            <a:r>
              <a:rPr lang="en-US" altLang="zh-CN" sz="1800" dirty="0">
                <a:solidFill>
                  <a:schemeClr val="tx2"/>
                </a:solidFill>
              </a:rPr>
              <a:t>	Adaptive timeslot allocation scheme for WBAN</a:t>
            </a:r>
          </a:p>
          <a:p>
            <a:pPr eaLnBrk="0" hangingPunct="0">
              <a:defRPr/>
            </a:pPr>
            <a:r>
              <a:rPr lang="en-US" altLang="zh-CN" sz="1800" b="1" dirty="0">
                <a:solidFill>
                  <a:schemeClr val="tx2"/>
                </a:solidFill>
              </a:rPr>
              <a:t>Date </a:t>
            </a:r>
            <a:r>
              <a:rPr lang="en-US" altLang="zh-CN" sz="1800" b="1" dirty="0"/>
              <a:t>Submitted:	</a:t>
            </a:r>
            <a:r>
              <a:rPr lang="en-US" altLang="zh-CN" sz="1800" dirty="0"/>
              <a:t>Sept 10, 2012	</a:t>
            </a:r>
          </a:p>
          <a:p>
            <a:pPr eaLnBrk="0" hangingPunct="0">
              <a:defRPr/>
            </a:pPr>
            <a:r>
              <a:rPr lang="en-US" altLang="zh-CN" sz="1800" b="1" dirty="0"/>
              <a:t>Source:</a:t>
            </a:r>
            <a:r>
              <a:rPr lang="en-US" altLang="zh-CN" sz="1800" dirty="0"/>
              <a:t> 	</a:t>
            </a:r>
            <a:r>
              <a:rPr lang="en-US" altLang="zh-CN" sz="1800" dirty="0" smtClean="0">
                <a:solidFill>
                  <a:schemeClr val="tx2"/>
                </a:solidFill>
                <a:ea typeface="宋体" pitchFamily="2" charset="-122"/>
              </a:rPr>
              <a:t>Wei-Xia Zou, BUPT; Liang Li,  </a:t>
            </a:r>
            <a:r>
              <a:rPr lang="en-US" altLang="zh-CN" sz="1800" dirty="0" err="1" smtClean="0">
                <a:solidFill>
                  <a:schemeClr val="tx2"/>
                </a:solidFill>
                <a:ea typeface="宋体" pitchFamily="2" charset="-122"/>
              </a:rPr>
              <a:t>Vinno</a:t>
            </a:r>
            <a:r>
              <a:rPr lang="en-US" altLang="zh-CN" sz="1800" dirty="0" smtClean="0">
                <a:solidFill>
                  <a:schemeClr val="tx2"/>
                </a:solidFill>
                <a:ea typeface="宋体" pitchFamily="2" charset="-122"/>
              </a:rPr>
              <a:t>; </a:t>
            </a:r>
            <a:endParaRPr lang="en-US" altLang="zh-CN" sz="1800" dirty="0"/>
          </a:p>
          <a:p>
            <a:pPr eaLnBrk="0" hangingPunct="0">
              <a:defRPr/>
            </a:pPr>
            <a:r>
              <a:rPr lang="en-US" altLang="zh-CN" sz="1800" dirty="0"/>
              <a:t>	Suite 202, Building D, No.2 </a:t>
            </a:r>
            <a:r>
              <a:rPr lang="en-US" altLang="zh-CN" sz="1800" dirty="0" err="1"/>
              <a:t>Xinxi</a:t>
            </a:r>
            <a:r>
              <a:rPr lang="en-US" altLang="zh-CN" sz="1800" dirty="0"/>
              <a:t> Lu, Beijing, China, </a:t>
            </a:r>
          </a:p>
          <a:p>
            <a:pPr eaLnBrk="0" hangingPunct="0">
              <a:defRPr/>
            </a:pPr>
            <a:r>
              <a:rPr lang="en-US" altLang="zh-CN" sz="1800" dirty="0"/>
              <a:t>	Voice:	1-914-333-9687, FAX: 1-914-332-0615, </a:t>
            </a:r>
          </a:p>
          <a:p>
            <a:pPr eaLnBrk="0" hangingPunct="0">
              <a:defRPr/>
            </a:pPr>
            <a:r>
              <a:rPr lang="en-US" altLang="zh-CN" sz="1800" dirty="0"/>
              <a:t>	E-Mail: 	liangli@vinnotech.com </a:t>
            </a:r>
          </a:p>
          <a:p>
            <a:pPr eaLnBrk="0" hangingPunct="0">
              <a:defRPr/>
            </a:pPr>
            <a:r>
              <a:rPr lang="en-US" altLang="zh-CN" sz="1800" b="1" dirty="0"/>
              <a:t>Abstract:</a:t>
            </a:r>
            <a:r>
              <a:rPr lang="en-US" altLang="zh-CN" sz="1800" dirty="0"/>
              <a:t> Opening report for TG4n(MBAN) Task Group</a:t>
            </a:r>
          </a:p>
          <a:p>
            <a:pPr eaLnBrk="0" hangingPunct="0">
              <a:spcBef>
                <a:spcPts val="600"/>
              </a:spcBef>
              <a:spcAft>
                <a:spcPts val="600"/>
              </a:spcAft>
              <a:defRPr/>
            </a:pPr>
            <a:r>
              <a:rPr lang="en-US" altLang="zh-CN" sz="1800" b="1" dirty="0"/>
              <a:t>Purpose:</a:t>
            </a:r>
            <a:r>
              <a:rPr lang="en-US" altLang="zh-CN" sz="1800" dirty="0"/>
              <a:t>	 Outline accomplishments from the March 2012 meeting and planned tasks for this meeting.</a:t>
            </a:r>
          </a:p>
          <a:p>
            <a:pPr eaLnBrk="0" hangingPunct="0">
              <a:defRPr/>
            </a:pPr>
            <a:r>
              <a:rPr lang="en-US" altLang="zh-CN" sz="1800" b="1" dirty="0">
                <a:solidFill>
                  <a:schemeClr val="tx2"/>
                </a:solidFill>
              </a:rPr>
              <a:t>Notice:</a:t>
            </a:r>
            <a:r>
              <a:rPr lang="en-US" altLang="zh-CN" sz="18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altLang="zh-CN" sz="1800" b="1" dirty="0">
                <a:solidFill>
                  <a:schemeClr val="tx2"/>
                </a:solidFill>
              </a:rPr>
              <a:t>Release:</a:t>
            </a:r>
            <a:r>
              <a:rPr lang="en-US" altLang="zh-CN" sz="18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Example: Priority </a:t>
            </a:r>
            <a:r>
              <a:rPr lang="en-US" altLang="zh-CN" dirty="0" smtClean="0"/>
              <a:t>classification based on</a:t>
            </a:r>
            <a:br>
              <a:rPr lang="en-US" altLang="zh-CN" dirty="0" smtClean="0"/>
            </a:br>
            <a:r>
              <a:rPr lang="en-US" altLang="zh-CN" dirty="0" smtClean="0"/>
              <a:t> LLDN superframe structure</a:t>
            </a:r>
            <a:endParaRPr lang="zh-CN" altLang="en-US" dirty="0"/>
          </a:p>
        </p:txBody>
      </p:sp>
      <p:sp>
        <p:nvSpPr>
          <p:cNvPr id="3" name="内容占位符 2"/>
          <p:cNvSpPr>
            <a:spLocks noGrp="1"/>
          </p:cNvSpPr>
          <p:nvPr>
            <p:ph idx="1"/>
          </p:nvPr>
        </p:nvSpPr>
        <p:spPr/>
        <p:txBody>
          <a:bodyPr/>
          <a:lstStyle/>
          <a:p>
            <a:r>
              <a:rPr lang="en-US" altLang="zh-CN" sz="2400" dirty="0" smtClean="0"/>
              <a:t>Timeslots are allocated based on </a:t>
            </a:r>
            <a:r>
              <a:rPr lang="en-US" altLang="zh-CN" sz="2400" dirty="0"/>
              <a:t>the data </a:t>
            </a:r>
            <a:r>
              <a:rPr lang="en-US" altLang="zh-CN" sz="2400" dirty="0" smtClean="0"/>
              <a:t>priorities </a:t>
            </a:r>
            <a:r>
              <a:rPr lang="en-US" altLang="zh-CN" sz="2400" dirty="0"/>
              <a:t>mentioned </a:t>
            </a:r>
            <a:r>
              <a:rPr lang="en-US" altLang="zh-CN" sz="2400" dirty="0" smtClean="0"/>
              <a:t>before. As </a:t>
            </a:r>
            <a:r>
              <a:rPr lang="en-US" altLang="zh-CN" sz="2400" dirty="0"/>
              <a:t>shown in the figure, </a:t>
            </a:r>
            <a:r>
              <a:rPr lang="en-US" altLang="zh-CN" sz="2400" dirty="0" smtClean="0"/>
              <a:t>Phase-1 includes the timeslots that only belong to the device transmitting the highest priority data, and accordingly, Phase-2 belongs to the next highest</a:t>
            </a:r>
            <a:r>
              <a:rPr lang="en-US" altLang="zh-CN" sz="2400" dirty="0"/>
              <a:t> </a:t>
            </a:r>
            <a:r>
              <a:rPr lang="en-US" altLang="zh-CN" sz="2400" dirty="0" smtClean="0"/>
              <a:t>while Phase-3 supports the lowest</a:t>
            </a:r>
            <a:r>
              <a:rPr lang="en-US" altLang="zh-CN" sz="1800" dirty="0" smtClean="0"/>
              <a:t>.</a:t>
            </a:r>
          </a:p>
          <a:p>
            <a:endParaRPr lang="zh-CN" altLang="en-US" sz="1800" dirty="0"/>
          </a:p>
        </p:txBody>
      </p:sp>
      <p:sp>
        <p:nvSpPr>
          <p:cNvPr id="4" name="页脚占位符 3"/>
          <p:cNvSpPr>
            <a:spLocks noGrp="1"/>
          </p:cNvSpPr>
          <p:nvPr>
            <p:ph type="ftr" sz="quarter" idx="11"/>
          </p:nvPr>
        </p:nvSpPr>
        <p:spPr/>
        <p:txBody>
          <a:bodyPr/>
          <a:lstStyle/>
          <a:p>
            <a:pPr>
              <a:defRPr/>
            </a:pPr>
            <a:r>
              <a:rPr lang="en-US" smtClean="0"/>
              <a:t>Liang Li Vinno</a:t>
            </a:r>
            <a:endParaRPr lang="en-US"/>
          </a:p>
        </p:txBody>
      </p:sp>
      <p:sp>
        <p:nvSpPr>
          <p:cNvPr id="5" name="灯片编号占位符 4"/>
          <p:cNvSpPr>
            <a:spLocks noGrp="1"/>
          </p:cNvSpPr>
          <p:nvPr>
            <p:ph type="sldNum" sz="quarter" idx="12"/>
          </p:nvPr>
        </p:nvSpPr>
        <p:spPr/>
        <p:txBody>
          <a:bodyPr/>
          <a:lstStyle/>
          <a:p>
            <a:pPr>
              <a:defRPr/>
            </a:pPr>
            <a:r>
              <a:rPr lang="en-US" smtClean="0"/>
              <a:t>Slide </a:t>
            </a:r>
            <a:fld id="{330EE925-6D7B-4C34-8D04-3DC7328A665F}" type="slidenum">
              <a:rPr lang="en-US" smtClean="0"/>
              <a:pPr>
                <a:defRPr/>
              </a:pPr>
              <a:t>10</a:t>
            </a:fld>
            <a:endParaRPr lang="en-US"/>
          </a:p>
        </p:txBody>
      </p:sp>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599" y="4648200"/>
            <a:ext cx="6611937" cy="1130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003166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Example: Priority </a:t>
            </a:r>
            <a:r>
              <a:rPr lang="en-US" altLang="zh-CN" dirty="0"/>
              <a:t>classification based on</a:t>
            </a:r>
            <a:br>
              <a:rPr lang="en-US" altLang="zh-CN" dirty="0"/>
            </a:br>
            <a:r>
              <a:rPr lang="en-US" altLang="zh-CN" dirty="0"/>
              <a:t> LLDN superframe structure</a:t>
            </a:r>
            <a:endParaRPr lang="zh-CN" altLang="en-US" dirty="0"/>
          </a:p>
        </p:txBody>
      </p:sp>
      <p:sp>
        <p:nvSpPr>
          <p:cNvPr id="3" name="内容占位符 2"/>
          <p:cNvSpPr>
            <a:spLocks noGrp="1"/>
          </p:cNvSpPr>
          <p:nvPr>
            <p:ph idx="1"/>
          </p:nvPr>
        </p:nvSpPr>
        <p:spPr/>
        <p:txBody>
          <a:bodyPr/>
          <a:lstStyle/>
          <a:p>
            <a:r>
              <a:rPr lang="en-US" altLang="zh-CN" sz="2400" dirty="0"/>
              <a:t>T</a:t>
            </a:r>
            <a:r>
              <a:rPr lang="en-US" altLang="zh-CN" sz="2400" dirty="0" smtClean="0"/>
              <a:t>imeslot </a:t>
            </a:r>
            <a:r>
              <a:rPr lang="en-US" altLang="zh-CN" sz="2400" dirty="0"/>
              <a:t>definition </a:t>
            </a:r>
            <a:r>
              <a:rPr lang="en-US" altLang="zh-CN" sz="2400" dirty="0" smtClean="0"/>
              <a:t>of the LLDN superframe structure</a:t>
            </a:r>
          </a:p>
          <a:p>
            <a:endParaRPr lang="en-US" altLang="zh-CN" sz="2400" dirty="0"/>
          </a:p>
          <a:p>
            <a:pPr lvl="1"/>
            <a:endParaRPr lang="en-US" altLang="zh-CN" sz="1400" dirty="0" smtClean="0"/>
          </a:p>
          <a:p>
            <a:endParaRPr lang="zh-CN" altLang="en-US" dirty="0"/>
          </a:p>
        </p:txBody>
      </p:sp>
      <p:sp>
        <p:nvSpPr>
          <p:cNvPr id="4" name="页脚占位符 3"/>
          <p:cNvSpPr>
            <a:spLocks noGrp="1"/>
          </p:cNvSpPr>
          <p:nvPr>
            <p:ph type="ftr" sz="quarter" idx="11"/>
          </p:nvPr>
        </p:nvSpPr>
        <p:spPr/>
        <p:txBody>
          <a:bodyPr/>
          <a:lstStyle/>
          <a:p>
            <a:pPr>
              <a:defRPr/>
            </a:pPr>
            <a:r>
              <a:rPr lang="en-US" smtClean="0"/>
              <a:t>Liang Li Vinno</a:t>
            </a:r>
            <a:endParaRPr lang="en-US"/>
          </a:p>
        </p:txBody>
      </p:sp>
      <p:sp>
        <p:nvSpPr>
          <p:cNvPr id="5" name="灯片编号占位符 4"/>
          <p:cNvSpPr>
            <a:spLocks noGrp="1"/>
          </p:cNvSpPr>
          <p:nvPr>
            <p:ph type="sldNum" sz="quarter" idx="12"/>
          </p:nvPr>
        </p:nvSpPr>
        <p:spPr/>
        <p:txBody>
          <a:bodyPr/>
          <a:lstStyle/>
          <a:p>
            <a:pPr>
              <a:defRPr/>
            </a:pPr>
            <a:r>
              <a:rPr lang="en-US" smtClean="0"/>
              <a:t>Slide </a:t>
            </a:r>
            <a:fld id="{330EE925-6D7B-4C34-8D04-3DC7328A665F}" type="slidenum">
              <a:rPr lang="en-US" smtClean="0"/>
              <a:pPr>
                <a:defRPr/>
              </a:pPr>
              <a:t>11</a:t>
            </a:fld>
            <a:endParaRPr lang="en-US"/>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7332" y="2514600"/>
            <a:ext cx="5353050" cy="1581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8" name="表格 7"/>
          <p:cNvGraphicFramePr>
            <a:graphicFrameLocks noGrp="1"/>
          </p:cNvGraphicFramePr>
          <p:nvPr>
            <p:extLst>
              <p:ext uri="{D42A27DB-BD31-4B8C-83A1-F6EECF244321}">
                <p14:modId xmlns:p14="http://schemas.microsoft.com/office/powerpoint/2010/main" val="4058307647"/>
              </p:ext>
            </p:extLst>
          </p:nvPr>
        </p:nvGraphicFramePr>
        <p:xfrm>
          <a:off x="533400" y="4343400"/>
          <a:ext cx="8458200" cy="1854200"/>
        </p:xfrm>
        <a:graphic>
          <a:graphicData uri="http://schemas.openxmlformats.org/drawingml/2006/table">
            <a:tbl>
              <a:tblPr firstRow="1" bandRow="1">
                <a:tableStyleId>{5940675A-B579-460E-94D1-54222C63F5DA}</a:tableStyleId>
              </a:tblPr>
              <a:tblGrid>
                <a:gridCol w="1789235"/>
                <a:gridCol w="6668965"/>
              </a:tblGrid>
              <a:tr h="370840">
                <a:tc>
                  <a:txBody>
                    <a:bodyPr/>
                    <a:lstStyle/>
                    <a:p>
                      <a:r>
                        <a:rPr lang="en-US" altLang="zh-CN" b="1" dirty="0" smtClean="0">
                          <a:solidFill>
                            <a:schemeClr val="tx1"/>
                          </a:solidFill>
                        </a:rPr>
                        <a:t>Attribute </a:t>
                      </a:r>
                      <a:endParaRPr lang="zh-CN" altLang="en-US" b="1" dirty="0">
                        <a:solidFill>
                          <a:schemeClr val="tx1"/>
                        </a:solidFill>
                      </a:endParaRPr>
                    </a:p>
                  </a:txBody>
                  <a:tcPr/>
                </a:tc>
                <a:tc>
                  <a:txBody>
                    <a:bodyPr/>
                    <a:lstStyle/>
                    <a:p>
                      <a:r>
                        <a:rPr lang="en-US" altLang="zh-CN" b="1" dirty="0" smtClean="0">
                          <a:solidFill>
                            <a:schemeClr val="tx1"/>
                          </a:solidFill>
                        </a:rPr>
                        <a:t>Description</a:t>
                      </a:r>
                      <a:endParaRPr lang="zh-CN" altLang="en-US" b="1" dirty="0">
                        <a:solidFill>
                          <a:schemeClr val="tx1"/>
                        </a:solidFill>
                      </a:endParaRPr>
                    </a:p>
                  </a:txBody>
                  <a:tcPr/>
                </a:tc>
              </a:tr>
              <a:tr h="370840">
                <a:tc>
                  <a:txBody>
                    <a:bodyPr/>
                    <a:lstStyle/>
                    <a:p>
                      <a:r>
                        <a:rPr lang="en-US" altLang="zh-CN" dirty="0" err="1" smtClean="0">
                          <a:solidFill>
                            <a:schemeClr val="tx1"/>
                          </a:solidFill>
                        </a:rPr>
                        <a:t>tSlotStart</a:t>
                      </a:r>
                      <a:endParaRPr lang="zh-CN" altLang="en-US" dirty="0">
                        <a:solidFill>
                          <a:schemeClr val="tx1"/>
                        </a:solidFill>
                      </a:endParaRPr>
                    </a:p>
                  </a:txBody>
                  <a:tcPr/>
                </a:tc>
                <a:tc>
                  <a:txBody>
                    <a:bodyPr/>
                    <a:lstStyle/>
                    <a:p>
                      <a:r>
                        <a:rPr lang="en-US" altLang="zh-CN" dirty="0" smtClean="0">
                          <a:solidFill>
                            <a:schemeClr val="tx1"/>
                          </a:solidFill>
                        </a:rPr>
                        <a:t>Starting  time of timeslot</a:t>
                      </a:r>
                      <a:endParaRPr lang="zh-CN" altLang="en-US" dirty="0">
                        <a:solidFill>
                          <a:schemeClr val="tx1"/>
                        </a:solidFill>
                      </a:endParaRPr>
                    </a:p>
                  </a:txBody>
                  <a:tcPr/>
                </a:tc>
              </a:tr>
              <a:tr h="370840">
                <a:tc>
                  <a:txBody>
                    <a:bodyPr/>
                    <a:lstStyle/>
                    <a:p>
                      <a:r>
                        <a:rPr lang="en-US" altLang="zh-CN" dirty="0" err="1" smtClean="0">
                          <a:solidFill>
                            <a:schemeClr val="tx1"/>
                          </a:solidFill>
                        </a:rPr>
                        <a:t>tSlotTxOwner</a:t>
                      </a:r>
                      <a:endParaRPr lang="zh-CN" altLang="en-US" dirty="0">
                        <a:solidFill>
                          <a:schemeClr val="tx1"/>
                        </a:solidFill>
                      </a:endParaRPr>
                    </a:p>
                  </a:txBody>
                  <a:tcPr/>
                </a:tc>
                <a:tc>
                  <a:txBody>
                    <a:bodyPr/>
                    <a:lstStyle/>
                    <a:p>
                      <a:r>
                        <a:rPr lang="en-US" altLang="zh-CN" dirty="0" smtClean="0">
                          <a:solidFill>
                            <a:schemeClr val="tx1"/>
                          </a:solidFill>
                        </a:rPr>
                        <a:t>End time of privileged access by device that owns the timeslot</a:t>
                      </a:r>
                      <a:endParaRPr lang="zh-CN" altLang="en-US" dirty="0">
                        <a:solidFill>
                          <a:schemeClr val="tx1"/>
                        </a:solidFill>
                      </a:endParaRPr>
                    </a:p>
                  </a:txBody>
                  <a:tcPr/>
                </a:tc>
              </a:tr>
              <a:tr h="370840">
                <a:tc>
                  <a:txBody>
                    <a:bodyPr/>
                    <a:lstStyle/>
                    <a:p>
                      <a:r>
                        <a:rPr lang="en-US" altLang="zh-CN" dirty="0" err="1" smtClean="0">
                          <a:solidFill>
                            <a:schemeClr val="tx1"/>
                          </a:solidFill>
                        </a:rPr>
                        <a:t>tSlotTxGW</a:t>
                      </a:r>
                      <a:endParaRPr lang="zh-CN" altLang="en-US" dirty="0">
                        <a:solidFill>
                          <a:schemeClr val="tx1"/>
                        </a:solidFill>
                      </a:endParaRPr>
                    </a:p>
                  </a:txBody>
                  <a:tcPr/>
                </a:tc>
                <a:tc>
                  <a:txBody>
                    <a:bodyPr/>
                    <a:lstStyle/>
                    <a:p>
                      <a:r>
                        <a:rPr lang="en-US" altLang="zh-CN" dirty="0" smtClean="0">
                          <a:solidFill>
                            <a:schemeClr val="tx1"/>
                          </a:solidFill>
                        </a:rPr>
                        <a:t>If timeslot is  unused, BAN coordinator can use the timeslot</a:t>
                      </a:r>
                      <a:endParaRPr lang="zh-CN" altLang="en-US" dirty="0">
                        <a:solidFill>
                          <a:schemeClr val="tx1"/>
                        </a:solidFill>
                      </a:endParaRPr>
                    </a:p>
                  </a:txBody>
                  <a:tcPr/>
                </a:tc>
              </a:tr>
              <a:tr h="370840">
                <a:tc>
                  <a:txBody>
                    <a:bodyPr/>
                    <a:lstStyle/>
                    <a:p>
                      <a:r>
                        <a:rPr lang="en-US" altLang="zh-CN" dirty="0" err="1" smtClean="0">
                          <a:solidFill>
                            <a:schemeClr val="tx1"/>
                          </a:solidFill>
                        </a:rPr>
                        <a:t>tSlotEnd</a:t>
                      </a:r>
                      <a:endParaRPr lang="zh-CN" altLang="en-US" dirty="0">
                        <a:solidFill>
                          <a:schemeClr val="tx1"/>
                        </a:solidFill>
                      </a:endParaRPr>
                    </a:p>
                  </a:txBody>
                  <a:tcPr/>
                </a:tc>
                <a:tc>
                  <a:txBody>
                    <a:bodyPr/>
                    <a:lstStyle/>
                    <a:p>
                      <a:r>
                        <a:rPr lang="en-US" altLang="zh-CN" dirty="0" smtClean="0">
                          <a:solidFill>
                            <a:schemeClr val="tx1"/>
                          </a:solidFill>
                        </a:rPr>
                        <a:t>End time of timeslot</a:t>
                      </a:r>
                      <a:endParaRPr lang="zh-CN" altLang="en-US" dirty="0">
                        <a:solidFill>
                          <a:schemeClr val="tx1"/>
                        </a:solidFill>
                      </a:endParaRPr>
                    </a:p>
                  </a:txBody>
                  <a:tcPr/>
                </a:tc>
              </a:tr>
            </a:tbl>
          </a:graphicData>
        </a:graphic>
      </p:graphicFrame>
    </p:spTree>
    <p:extLst>
      <p:ext uri="{BB962C8B-B14F-4D97-AF65-F5344CB8AC3E}">
        <p14:creationId xmlns:p14="http://schemas.microsoft.com/office/powerpoint/2010/main" val="12950578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Example: Priority </a:t>
            </a:r>
            <a:r>
              <a:rPr lang="en-US" altLang="zh-CN" dirty="0"/>
              <a:t>classification based on</a:t>
            </a:r>
            <a:br>
              <a:rPr lang="en-US" altLang="zh-CN" dirty="0"/>
            </a:br>
            <a:r>
              <a:rPr lang="en-US" altLang="zh-CN" dirty="0"/>
              <a:t> LLDN superframe structure</a:t>
            </a:r>
            <a:endParaRPr lang="zh-CN" altLang="en-US" dirty="0"/>
          </a:p>
        </p:txBody>
      </p:sp>
      <p:sp>
        <p:nvSpPr>
          <p:cNvPr id="3" name="内容占位符 2"/>
          <p:cNvSpPr>
            <a:spLocks noGrp="1"/>
          </p:cNvSpPr>
          <p:nvPr>
            <p:ph idx="1"/>
          </p:nvPr>
        </p:nvSpPr>
        <p:spPr/>
        <p:txBody>
          <a:bodyPr/>
          <a:lstStyle/>
          <a:p>
            <a:r>
              <a:rPr lang="en-US" altLang="zh-CN" sz="2400" dirty="0" smtClean="0"/>
              <a:t>From </a:t>
            </a:r>
            <a:r>
              <a:rPr lang="en-US" altLang="zh-CN" sz="2400" dirty="0" err="1" smtClean="0"/>
              <a:t>tSlotStart</a:t>
            </a:r>
            <a:r>
              <a:rPr lang="en-US" altLang="zh-CN" sz="2400" dirty="0" smtClean="0"/>
              <a:t> to </a:t>
            </a:r>
            <a:r>
              <a:rPr lang="en-US" altLang="zh-CN" sz="2400" dirty="0" err="1" smtClean="0"/>
              <a:t>tSlotTxOwner</a:t>
            </a:r>
            <a:r>
              <a:rPr lang="en-US" altLang="zh-CN" sz="2400" dirty="0" smtClean="0"/>
              <a:t>: </a:t>
            </a:r>
            <a:r>
              <a:rPr lang="en-US" altLang="zh-CN" sz="2400" dirty="0" smtClean="0">
                <a:ea typeface="宋体" charset="-122"/>
              </a:rPr>
              <a:t>the </a:t>
            </a:r>
            <a:r>
              <a:rPr lang="en-US" altLang="zh-CN" sz="2400" dirty="0">
                <a:ea typeface="宋体" charset="-122"/>
              </a:rPr>
              <a:t>device that owns the slot, the slot owner, has exclusive access to the timeslot</a:t>
            </a:r>
            <a:r>
              <a:rPr lang="en-US" altLang="zh-CN" sz="2400" dirty="0" smtClean="0">
                <a:ea typeface="宋体" charset="-122"/>
              </a:rPr>
              <a:t>.</a:t>
            </a:r>
          </a:p>
          <a:p>
            <a:r>
              <a:rPr lang="en-US" altLang="zh-CN" sz="2400" dirty="0">
                <a:ea typeface="宋体" charset="-122"/>
              </a:rPr>
              <a:t>From </a:t>
            </a:r>
            <a:r>
              <a:rPr lang="en-US" altLang="zh-CN" sz="2400" dirty="0" err="1">
                <a:ea typeface="宋体" charset="-122"/>
              </a:rPr>
              <a:t>tSlotTxOwner</a:t>
            </a:r>
            <a:r>
              <a:rPr lang="en-US" altLang="zh-CN" sz="2400" dirty="0">
                <a:ea typeface="宋体" charset="-122"/>
              </a:rPr>
              <a:t> </a:t>
            </a:r>
            <a:r>
              <a:rPr lang="en-US" altLang="zh-CN" sz="2400" dirty="0" smtClean="0">
                <a:ea typeface="宋体" charset="-122"/>
              </a:rPr>
              <a:t>till </a:t>
            </a:r>
            <a:r>
              <a:rPr lang="en-US" altLang="zh-CN" sz="2400" dirty="0" err="1" smtClean="0">
                <a:ea typeface="宋体" charset="-122"/>
              </a:rPr>
              <a:t>tSlotTxGW</a:t>
            </a:r>
            <a:r>
              <a:rPr lang="en-US" altLang="zh-CN" sz="2400" dirty="0" smtClean="0">
                <a:ea typeface="宋体" charset="-122"/>
              </a:rPr>
              <a:t>: the device, transmitting data with priority higher or equal to that of the timeslot owner,  </a:t>
            </a:r>
            <a:r>
              <a:rPr lang="en-US" altLang="zh-CN" sz="2400" dirty="0">
                <a:ea typeface="宋体" charset="-122"/>
              </a:rPr>
              <a:t>may </a:t>
            </a:r>
            <a:r>
              <a:rPr lang="en-US" altLang="zh-CN" sz="2400" dirty="0" smtClean="0">
                <a:ea typeface="宋体" charset="-122"/>
              </a:rPr>
              <a:t>uses </a:t>
            </a:r>
            <a:r>
              <a:rPr lang="en-US" altLang="zh-CN" sz="2400" dirty="0">
                <a:ea typeface="宋体" charset="-122"/>
              </a:rPr>
              <a:t>the timeslot for data transmission with CSMA-CA access if the timeslot is not used by the slot </a:t>
            </a:r>
            <a:r>
              <a:rPr lang="en-US" altLang="zh-CN" sz="2400" dirty="0" smtClean="0">
                <a:ea typeface="宋体" charset="-122"/>
              </a:rPr>
              <a:t>owner.</a:t>
            </a:r>
          </a:p>
          <a:p>
            <a:r>
              <a:rPr lang="en-US" altLang="zh-CN" sz="2400" dirty="0">
                <a:ea typeface="宋体" charset="-122"/>
              </a:rPr>
              <a:t>From </a:t>
            </a:r>
            <a:r>
              <a:rPr lang="en-US" altLang="zh-CN" sz="2400" dirty="0" err="1">
                <a:ea typeface="宋体" charset="-122"/>
              </a:rPr>
              <a:t>tSlotTxGW</a:t>
            </a:r>
            <a:r>
              <a:rPr lang="en-US" altLang="zh-CN" sz="2400" dirty="0">
                <a:ea typeface="宋体" charset="-122"/>
              </a:rPr>
              <a:t> </a:t>
            </a:r>
            <a:r>
              <a:rPr lang="en-US" altLang="zh-CN" sz="2400" dirty="0" smtClean="0">
                <a:ea typeface="宋体" charset="-122"/>
              </a:rPr>
              <a:t>till </a:t>
            </a:r>
            <a:r>
              <a:rPr lang="en-US" altLang="zh-CN" sz="2400" dirty="0" err="1" smtClean="0">
                <a:ea typeface="宋体" charset="-122"/>
              </a:rPr>
              <a:t>tSlotEnd</a:t>
            </a:r>
            <a:r>
              <a:rPr lang="en-US" altLang="zh-CN" sz="2400" dirty="0" smtClean="0">
                <a:ea typeface="宋体" charset="-122"/>
              </a:rPr>
              <a:t>:</a:t>
            </a:r>
            <a:r>
              <a:rPr lang="en-US" altLang="zh-CN" sz="2400" dirty="0">
                <a:ea typeface="宋体" charset="-122"/>
              </a:rPr>
              <a:t>, the BAN coordinator may use the timeslot, if the timeslot is still unused.</a:t>
            </a:r>
            <a:endParaRPr lang="zh-CN" altLang="en-US" sz="2400" dirty="0">
              <a:ea typeface="宋体" charset="-122"/>
            </a:endParaRPr>
          </a:p>
          <a:p>
            <a:pPr marL="0" indent="0">
              <a:buNone/>
            </a:pPr>
            <a:endParaRPr lang="en-US" altLang="zh-CN" sz="2400" dirty="0">
              <a:ea typeface="宋体" charset="-122"/>
            </a:endParaRPr>
          </a:p>
        </p:txBody>
      </p:sp>
      <p:sp>
        <p:nvSpPr>
          <p:cNvPr id="4" name="页脚占位符 3"/>
          <p:cNvSpPr>
            <a:spLocks noGrp="1"/>
          </p:cNvSpPr>
          <p:nvPr>
            <p:ph type="ftr" sz="quarter" idx="11"/>
          </p:nvPr>
        </p:nvSpPr>
        <p:spPr/>
        <p:txBody>
          <a:bodyPr/>
          <a:lstStyle/>
          <a:p>
            <a:pPr>
              <a:defRPr/>
            </a:pPr>
            <a:r>
              <a:rPr lang="en-US" smtClean="0"/>
              <a:t>Liang Li Vinno</a:t>
            </a:r>
            <a:endParaRPr lang="en-US"/>
          </a:p>
        </p:txBody>
      </p:sp>
      <p:sp>
        <p:nvSpPr>
          <p:cNvPr id="5" name="灯片编号占位符 4"/>
          <p:cNvSpPr>
            <a:spLocks noGrp="1"/>
          </p:cNvSpPr>
          <p:nvPr>
            <p:ph type="sldNum" sz="quarter" idx="12"/>
          </p:nvPr>
        </p:nvSpPr>
        <p:spPr/>
        <p:txBody>
          <a:bodyPr/>
          <a:lstStyle/>
          <a:p>
            <a:pPr>
              <a:defRPr/>
            </a:pPr>
            <a:r>
              <a:rPr lang="en-US" smtClean="0"/>
              <a:t>Slide </a:t>
            </a:r>
            <a:fld id="{330EE925-6D7B-4C34-8D04-3DC7328A665F}" type="slidenum">
              <a:rPr lang="en-US" smtClean="0"/>
              <a:pPr>
                <a:defRPr/>
              </a:pPr>
              <a:t>12</a:t>
            </a:fld>
            <a:endParaRPr lang="en-US"/>
          </a:p>
        </p:txBody>
      </p:sp>
    </p:spTree>
    <p:extLst>
      <p:ext uri="{BB962C8B-B14F-4D97-AF65-F5344CB8AC3E}">
        <p14:creationId xmlns:p14="http://schemas.microsoft.com/office/powerpoint/2010/main" val="42363017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标题 1"/>
          <p:cNvSpPr>
            <a:spLocks noGrp="1"/>
          </p:cNvSpPr>
          <p:nvPr>
            <p:ph type="title"/>
          </p:nvPr>
        </p:nvSpPr>
        <p:spPr/>
        <p:txBody>
          <a:bodyPr/>
          <a:lstStyle/>
          <a:p>
            <a:r>
              <a:rPr lang="en-US" altLang="zh-CN" b="1" dirty="0" smtClean="0">
                <a:ea typeface="宋体" charset="-122"/>
              </a:rPr>
              <a:t>Summary</a:t>
            </a:r>
            <a:endParaRPr lang="zh-CN" altLang="en-US" b="1" dirty="0" smtClean="0">
              <a:ea typeface="宋体" charset="-122"/>
            </a:endParaRPr>
          </a:p>
        </p:txBody>
      </p:sp>
      <p:sp>
        <p:nvSpPr>
          <p:cNvPr id="14339" name="内容占位符 2"/>
          <p:cNvSpPr>
            <a:spLocks noGrp="1"/>
          </p:cNvSpPr>
          <p:nvPr>
            <p:ph idx="1"/>
          </p:nvPr>
        </p:nvSpPr>
        <p:spPr>
          <a:xfrm>
            <a:off x="685800" y="1905000"/>
            <a:ext cx="8077200" cy="4114800"/>
          </a:xfrm>
        </p:spPr>
        <p:txBody>
          <a:bodyPr/>
          <a:lstStyle/>
          <a:p>
            <a:pPr>
              <a:defRPr/>
            </a:pPr>
            <a:r>
              <a:rPr lang="en-US" altLang="zh-CN" sz="2000" dirty="0" smtClean="0">
                <a:ea typeface="宋体" charset="-122"/>
              </a:rPr>
              <a:t>The Timeslot concepts are defined in IEEE802.15.4E. </a:t>
            </a:r>
          </a:p>
          <a:p>
            <a:pPr>
              <a:defRPr/>
            </a:pPr>
            <a:endParaRPr lang="en-US" altLang="zh-CN" sz="2000" dirty="0" smtClean="0">
              <a:ea typeface="宋体" charset="-122"/>
            </a:endParaRPr>
          </a:p>
          <a:p>
            <a:pPr>
              <a:defRPr/>
            </a:pPr>
            <a:r>
              <a:rPr lang="en-US" altLang="zh-CN" sz="2000" dirty="0" smtClean="0">
                <a:ea typeface="宋体" charset="-122"/>
              </a:rPr>
              <a:t>The  prioritized medical devices   may  communicated on the desired timeslots</a:t>
            </a:r>
          </a:p>
          <a:p>
            <a:pPr>
              <a:defRPr/>
            </a:pPr>
            <a:endParaRPr lang="en-US" altLang="zh-CN" sz="2000" dirty="0" smtClean="0">
              <a:ea typeface="宋体" charset="-122"/>
            </a:endParaRPr>
          </a:p>
          <a:p>
            <a:pPr>
              <a:defRPr/>
            </a:pPr>
            <a:r>
              <a:rPr lang="en-US" altLang="zh-CN" sz="2000" dirty="0" smtClean="0">
                <a:ea typeface="宋体" charset="-122"/>
              </a:rPr>
              <a:t>Suggest IEEE802.15.4E as one option MAC spec of IEEE802.15.4N,</a:t>
            </a:r>
          </a:p>
          <a:p>
            <a:pPr>
              <a:defRPr/>
            </a:pPr>
            <a:endParaRPr lang="en-US" altLang="zh-CN" sz="2000" dirty="0" smtClean="0">
              <a:ea typeface="宋体" charset="-122"/>
            </a:endParaRPr>
          </a:p>
        </p:txBody>
      </p:sp>
      <p:sp>
        <p:nvSpPr>
          <p:cNvPr id="4" name="页脚占位符 3"/>
          <p:cNvSpPr>
            <a:spLocks noGrp="1"/>
          </p:cNvSpPr>
          <p:nvPr>
            <p:ph type="ftr" sz="quarter" idx="11"/>
          </p:nvPr>
        </p:nvSpPr>
        <p:spPr/>
        <p:txBody>
          <a:bodyPr/>
          <a:lstStyle/>
          <a:p>
            <a:pPr>
              <a:defRPr/>
            </a:pPr>
            <a:r>
              <a:rPr lang="en-US"/>
              <a:t>Liang Li Vinno</a:t>
            </a:r>
          </a:p>
        </p:txBody>
      </p:sp>
      <p:sp>
        <p:nvSpPr>
          <p:cNvPr id="5" name="灯片编号占位符 4"/>
          <p:cNvSpPr>
            <a:spLocks noGrp="1"/>
          </p:cNvSpPr>
          <p:nvPr>
            <p:ph type="sldNum" sz="quarter" idx="12"/>
          </p:nvPr>
        </p:nvSpPr>
        <p:spPr/>
        <p:txBody>
          <a:bodyPr/>
          <a:lstStyle/>
          <a:p>
            <a:pPr>
              <a:defRPr/>
            </a:pPr>
            <a:r>
              <a:rPr lang="en-US" smtClean="0"/>
              <a:t>Slide </a:t>
            </a:r>
            <a:fld id="{8797D974-96E6-475E-88C0-70F5E3B2D6C1}"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defRPr/>
            </a:pPr>
            <a:r>
              <a:rPr lang="en-US" altLang="zh-CN" smtClean="0">
                <a:solidFill>
                  <a:schemeClr val="tx1"/>
                </a:solidFill>
                <a:effectLst>
                  <a:outerShdw blurRad="38100" dist="38100" dir="2700000" algn="tl">
                    <a:srgbClr val="C0C0C0"/>
                  </a:outerShdw>
                </a:effectLst>
                <a:ea typeface="宋体" charset="-122"/>
              </a:rPr>
              <a:t>Informative Abstract</a:t>
            </a:r>
            <a:endParaRPr lang="zh-CN" altLang="zh-CN" smtClean="0">
              <a:solidFill>
                <a:schemeClr val="tx1"/>
              </a:solidFill>
              <a:effectLst>
                <a:outerShdw blurRad="38100" dist="38100" dir="2700000" algn="tl">
                  <a:srgbClr val="C0C0C0"/>
                </a:outerShdw>
              </a:effectLst>
              <a:ea typeface="宋体" charset="-122"/>
            </a:endParaRPr>
          </a:p>
        </p:txBody>
      </p:sp>
      <p:sp>
        <p:nvSpPr>
          <p:cNvPr id="20483" name="Rectangle 3"/>
          <p:cNvSpPr>
            <a:spLocks noGrp="1" noChangeArrowheads="1"/>
          </p:cNvSpPr>
          <p:nvPr>
            <p:ph idx="1"/>
          </p:nvPr>
        </p:nvSpPr>
        <p:spPr/>
        <p:txBody>
          <a:bodyPr/>
          <a:lstStyle/>
          <a:p>
            <a:pPr>
              <a:lnSpc>
                <a:spcPct val="80000"/>
              </a:lnSpc>
              <a:spcBef>
                <a:spcPts val="1800"/>
              </a:spcBef>
            </a:pPr>
            <a:r>
              <a:rPr lang="zh-CN" altLang="en-US" b="1" dirty="0" smtClean="0">
                <a:ea typeface="宋体" charset="-122"/>
              </a:rPr>
              <a:t>General View</a:t>
            </a:r>
            <a:endParaRPr lang="en-US" altLang="zh-CN" b="1" dirty="0" smtClean="0">
              <a:ea typeface="宋体" charset="-122"/>
            </a:endParaRPr>
          </a:p>
          <a:p>
            <a:pPr marL="342900" lvl="1" indent="-342900">
              <a:lnSpc>
                <a:spcPct val="80000"/>
              </a:lnSpc>
              <a:spcBef>
                <a:spcPts val="1800"/>
              </a:spcBef>
              <a:buFontTx/>
              <a:buChar char="•"/>
            </a:pPr>
            <a:r>
              <a:rPr lang="en-US" altLang="zh-CN" sz="3200" dirty="0" smtClean="0">
                <a:ea typeface="宋体" charset="-122"/>
              </a:rPr>
              <a:t>Suggest to add Data Priority Classification</a:t>
            </a:r>
          </a:p>
          <a:p>
            <a:pPr marL="342900" lvl="1" indent="-342900">
              <a:lnSpc>
                <a:spcPct val="80000"/>
              </a:lnSpc>
              <a:spcBef>
                <a:spcPts val="1800"/>
              </a:spcBef>
              <a:buFontTx/>
              <a:buChar char="•"/>
            </a:pPr>
            <a:r>
              <a:rPr lang="en-US" altLang="zh-CN" sz="3200" b="1" dirty="0" smtClean="0">
                <a:ea typeface="宋体" charset="-122"/>
              </a:rPr>
              <a:t>Priority timeslot Concept in IEEE802.15.4E</a:t>
            </a:r>
            <a:endParaRPr lang="zh-CN" altLang="zh-CN" sz="3200" b="1" dirty="0" smtClean="0">
              <a:ea typeface="宋体" charset="-122"/>
            </a:endParaRPr>
          </a:p>
          <a:p>
            <a:pPr>
              <a:lnSpc>
                <a:spcPct val="80000"/>
              </a:lnSpc>
              <a:spcBef>
                <a:spcPts val="1800"/>
              </a:spcBef>
            </a:pPr>
            <a:r>
              <a:rPr lang="en-US" altLang="zh-CN" b="1" dirty="0" smtClean="0">
                <a:ea typeface="宋体" charset="-122"/>
              </a:rPr>
              <a:t>Data Priority and </a:t>
            </a:r>
            <a:r>
              <a:rPr lang="en-US" altLang="zh-CN" b="1" dirty="0" err="1" smtClean="0">
                <a:ea typeface="宋体" charset="-122"/>
              </a:rPr>
              <a:t>TimeSlot</a:t>
            </a:r>
            <a:r>
              <a:rPr lang="en-US" altLang="zh-CN" b="1" dirty="0" smtClean="0">
                <a:ea typeface="宋体" charset="-122"/>
              </a:rPr>
              <a:t> </a:t>
            </a:r>
            <a:endParaRPr lang="zh-CN" altLang="en-US" b="1" dirty="0" smtClean="0">
              <a:ea typeface="宋体" charset="-122"/>
            </a:endParaRPr>
          </a:p>
          <a:p>
            <a:pPr>
              <a:lnSpc>
                <a:spcPct val="80000"/>
              </a:lnSpc>
              <a:spcBef>
                <a:spcPts val="1800"/>
              </a:spcBef>
            </a:pPr>
            <a:r>
              <a:rPr lang="en-US" altLang="zh-CN" b="1" dirty="0" smtClean="0">
                <a:ea typeface="宋体" charset="-122"/>
              </a:rPr>
              <a:t>Conclusion</a:t>
            </a:r>
          </a:p>
        </p:txBody>
      </p:sp>
      <p:sp>
        <p:nvSpPr>
          <p:cNvPr id="3" name="页脚占位符 2"/>
          <p:cNvSpPr>
            <a:spLocks noGrp="1"/>
          </p:cNvSpPr>
          <p:nvPr>
            <p:ph type="ftr" sz="quarter" idx="11"/>
          </p:nvPr>
        </p:nvSpPr>
        <p:spPr/>
        <p:txBody>
          <a:bodyPr/>
          <a:lstStyle/>
          <a:p>
            <a:pPr>
              <a:defRPr/>
            </a:pPr>
            <a:r>
              <a:rPr lang="en-US"/>
              <a:t>Liang Li Vinno</a:t>
            </a:r>
          </a:p>
        </p:txBody>
      </p:sp>
      <p:sp>
        <p:nvSpPr>
          <p:cNvPr id="4" name="灯片编号占位符 3"/>
          <p:cNvSpPr>
            <a:spLocks noGrp="1"/>
          </p:cNvSpPr>
          <p:nvPr>
            <p:ph type="sldNum" sz="quarter" idx="12"/>
          </p:nvPr>
        </p:nvSpPr>
        <p:spPr/>
        <p:txBody>
          <a:bodyPr/>
          <a:lstStyle/>
          <a:p>
            <a:pPr>
              <a:defRPr/>
            </a:pPr>
            <a:r>
              <a:rPr lang="en-US" smtClean="0"/>
              <a:t>Slide </a:t>
            </a:r>
            <a:fld id="{066C8338-F5BB-41E5-848E-2CA35CF963E2}"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标题 1"/>
          <p:cNvSpPr>
            <a:spLocks noGrp="1" noChangeArrowheads="1"/>
          </p:cNvSpPr>
          <p:nvPr>
            <p:ph type="title"/>
          </p:nvPr>
        </p:nvSpPr>
        <p:spPr/>
        <p:txBody>
          <a:bodyPr/>
          <a:lstStyle/>
          <a:p>
            <a:r>
              <a:rPr lang="zh-CN" altLang="en-US" b="1" smtClean="0">
                <a:ea typeface="宋体" charset="-122"/>
              </a:rPr>
              <a:t>General View</a:t>
            </a:r>
          </a:p>
        </p:txBody>
      </p:sp>
      <p:sp>
        <p:nvSpPr>
          <p:cNvPr id="21507" name="内容占位符 2"/>
          <p:cNvSpPr>
            <a:spLocks noGrp="1" noChangeArrowheads="1"/>
          </p:cNvSpPr>
          <p:nvPr>
            <p:ph idx="1"/>
          </p:nvPr>
        </p:nvSpPr>
        <p:spPr/>
        <p:txBody>
          <a:bodyPr/>
          <a:lstStyle/>
          <a:p>
            <a:r>
              <a:rPr lang="en-US" altLang="zh-CN" sz="2400" smtClean="0">
                <a:ea typeface="宋体" charset="-122"/>
              </a:rPr>
              <a:t>How to support diverse QoS requirements of various applications is one features of WBAN MAC operation. In this proposal, we classify the traffics in WBAN scenarios into several priorities. And then, based on the data priority classification, the adaptive timeslot allocation scheme is proposed. At last, we will discuss the process of the data transfer procedure.</a:t>
            </a:r>
            <a:endParaRPr lang="zh-CN" altLang="zh-CN" sz="2400" smtClean="0">
              <a:ea typeface="宋体" charset="-122"/>
            </a:endParaRPr>
          </a:p>
        </p:txBody>
      </p:sp>
      <p:sp>
        <p:nvSpPr>
          <p:cNvPr id="3" name="页脚占位符 2"/>
          <p:cNvSpPr>
            <a:spLocks noGrp="1"/>
          </p:cNvSpPr>
          <p:nvPr>
            <p:ph type="ftr" sz="quarter" idx="11"/>
          </p:nvPr>
        </p:nvSpPr>
        <p:spPr/>
        <p:txBody>
          <a:bodyPr/>
          <a:lstStyle/>
          <a:p>
            <a:pPr>
              <a:defRPr/>
            </a:pPr>
            <a:r>
              <a:rPr lang="en-US"/>
              <a:t>Liang Li Vinno</a:t>
            </a:r>
          </a:p>
        </p:txBody>
      </p:sp>
      <p:sp>
        <p:nvSpPr>
          <p:cNvPr id="4" name="灯片编号占位符 3"/>
          <p:cNvSpPr>
            <a:spLocks noGrp="1"/>
          </p:cNvSpPr>
          <p:nvPr>
            <p:ph type="sldNum" sz="quarter" idx="12"/>
          </p:nvPr>
        </p:nvSpPr>
        <p:spPr/>
        <p:txBody>
          <a:bodyPr/>
          <a:lstStyle/>
          <a:p>
            <a:pPr>
              <a:defRPr/>
            </a:pPr>
            <a:r>
              <a:rPr lang="en-US" smtClean="0"/>
              <a:t>Slide </a:t>
            </a:r>
            <a:fld id="{19F32E03-D3C3-4D43-9414-000336008BC7}"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1"/>
          <p:cNvSpPr>
            <a:spLocks noGrp="1"/>
          </p:cNvSpPr>
          <p:nvPr>
            <p:ph type="title"/>
          </p:nvPr>
        </p:nvSpPr>
        <p:spPr/>
        <p:txBody>
          <a:bodyPr/>
          <a:lstStyle/>
          <a:p>
            <a:r>
              <a:rPr lang="en-US" altLang="zh-CN" dirty="0" smtClean="0">
                <a:ea typeface="宋体" charset="-122"/>
              </a:rPr>
              <a:t>Suggest to add Data Priority Classification</a:t>
            </a:r>
            <a:endParaRPr lang="zh-CN" altLang="en-US" dirty="0" smtClean="0">
              <a:ea typeface="宋体" charset="-122"/>
            </a:endParaRPr>
          </a:p>
        </p:txBody>
      </p:sp>
      <p:sp>
        <p:nvSpPr>
          <p:cNvPr id="22531" name="内容占位符 2"/>
          <p:cNvSpPr>
            <a:spLocks noGrp="1"/>
          </p:cNvSpPr>
          <p:nvPr>
            <p:ph idx="1"/>
          </p:nvPr>
        </p:nvSpPr>
        <p:spPr/>
        <p:txBody>
          <a:bodyPr/>
          <a:lstStyle/>
          <a:p>
            <a:r>
              <a:rPr lang="en-US" altLang="zh-CN" sz="1800" smtClean="0">
                <a:ea typeface="宋体" charset="-122"/>
              </a:rPr>
              <a:t>Aiming at special patient, for example, people with diabetes, blood sugar signal should be considered to be more important than the regular medical signal, such as EEG and ECG. So, we can rank the data priority class of people with special disease like this:</a:t>
            </a:r>
          </a:p>
          <a:p>
            <a:pPr>
              <a:buFontTx/>
              <a:buNone/>
            </a:pPr>
            <a:r>
              <a:rPr lang="en-US" altLang="zh-CN" sz="1800" smtClean="0">
                <a:ea typeface="宋体" charset="-122"/>
              </a:rPr>
              <a:t>      </a:t>
            </a:r>
            <a:endParaRPr lang="zh-CN" altLang="en-US" sz="1800" smtClean="0">
              <a:ea typeface="宋体" charset="-122"/>
            </a:endParaRPr>
          </a:p>
        </p:txBody>
      </p:sp>
      <p:sp>
        <p:nvSpPr>
          <p:cNvPr id="4" name="页脚占位符 3"/>
          <p:cNvSpPr>
            <a:spLocks noGrp="1"/>
          </p:cNvSpPr>
          <p:nvPr>
            <p:ph type="ftr" sz="quarter" idx="11"/>
          </p:nvPr>
        </p:nvSpPr>
        <p:spPr/>
        <p:txBody>
          <a:bodyPr/>
          <a:lstStyle/>
          <a:p>
            <a:pPr>
              <a:defRPr/>
            </a:pPr>
            <a:r>
              <a:rPr lang="en-US" smtClean="0"/>
              <a:t>Liang Li Vinno</a:t>
            </a:r>
            <a:endParaRPr lang="en-US"/>
          </a:p>
        </p:txBody>
      </p:sp>
      <p:sp>
        <p:nvSpPr>
          <p:cNvPr id="5" name="灯片编号占位符 4"/>
          <p:cNvSpPr>
            <a:spLocks noGrp="1"/>
          </p:cNvSpPr>
          <p:nvPr>
            <p:ph type="sldNum" sz="quarter" idx="12"/>
          </p:nvPr>
        </p:nvSpPr>
        <p:spPr/>
        <p:txBody>
          <a:bodyPr/>
          <a:lstStyle/>
          <a:p>
            <a:pPr>
              <a:defRPr/>
            </a:pPr>
            <a:r>
              <a:rPr lang="en-US" smtClean="0"/>
              <a:t>Slide </a:t>
            </a:r>
            <a:fld id="{0FC5A59E-5832-4FF8-A56C-C5A7B7937BA6}" type="slidenum">
              <a:rPr lang="en-US" smtClean="0"/>
              <a:pPr>
                <a:defRPr/>
              </a:pPr>
              <a:t>4</a:t>
            </a:fld>
            <a:endParaRPr lang="en-US"/>
          </a:p>
        </p:txBody>
      </p:sp>
      <p:graphicFrame>
        <p:nvGraphicFramePr>
          <p:cNvPr id="6" name="表格 5"/>
          <p:cNvGraphicFramePr>
            <a:graphicFrameLocks noGrp="1"/>
          </p:cNvGraphicFramePr>
          <p:nvPr/>
        </p:nvGraphicFramePr>
        <p:xfrm>
          <a:off x="2057400" y="3429000"/>
          <a:ext cx="4778375" cy="2451100"/>
        </p:xfrm>
        <a:graphic>
          <a:graphicData uri="http://schemas.openxmlformats.org/drawingml/2006/table">
            <a:tbl>
              <a:tblPr firstRow="1" firstCol="1" bandRow="1">
                <a:tableStyleId>{5940675A-B579-460E-94D1-54222C63F5DA}</a:tableStyleId>
              </a:tblPr>
              <a:tblGrid>
                <a:gridCol w="1073402"/>
                <a:gridCol w="1876591"/>
                <a:gridCol w="1828382"/>
              </a:tblGrid>
              <a:tr h="460408">
                <a:tc>
                  <a:txBody>
                    <a:bodyPr/>
                    <a:lstStyle/>
                    <a:p>
                      <a:pPr indent="266700" algn="ctr">
                        <a:spcAft>
                          <a:spcPts val="0"/>
                        </a:spcAft>
                      </a:pPr>
                      <a:r>
                        <a:rPr lang="en-US" sz="1200" kern="100" dirty="0" smtClean="0">
                          <a:effectLst/>
                        </a:rPr>
                        <a:t>Priority level</a:t>
                      </a:r>
                      <a:endParaRPr lang="zh-CN" sz="1000" kern="100" dirty="0">
                        <a:effectLst/>
                        <a:latin typeface="Calibri"/>
                        <a:ea typeface="宋体"/>
                        <a:cs typeface="Times New Roman"/>
                      </a:endParaRPr>
                    </a:p>
                  </a:txBody>
                  <a:tcPr marL="68578" marR="68578" marT="0" marB="0" anchor="ctr"/>
                </a:tc>
                <a:tc>
                  <a:txBody>
                    <a:bodyPr/>
                    <a:lstStyle/>
                    <a:p>
                      <a:pPr indent="266700" algn="ctr">
                        <a:spcAft>
                          <a:spcPts val="0"/>
                        </a:spcAft>
                      </a:pPr>
                      <a:r>
                        <a:rPr lang="en-US" sz="1200" kern="100" dirty="0">
                          <a:effectLst/>
                        </a:rPr>
                        <a:t>Data Type</a:t>
                      </a:r>
                      <a:endParaRPr lang="zh-CN" sz="1000" kern="100" dirty="0">
                        <a:effectLst/>
                        <a:latin typeface="Calibri"/>
                        <a:ea typeface="宋体"/>
                        <a:cs typeface="Times New Roman"/>
                      </a:endParaRPr>
                    </a:p>
                  </a:txBody>
                  <a:tcPr marL="68578" marR="68578" marT="0" marB="0" anchor="ctr"/>
                </a:tc>
                <a:tc>
                  <a:txBody>
                    <a:bodyPr/>
                    <a:lstStyle/>
                    <a:p>
                      <a:pPr indent="266700" algn="ctr">
                        <a:spcAft>
                          <a:spcPts val="0"/>
                        </a:spcAft>
                      </a:pPr>
                      <a:r>
                        <a:rPr lang="en-US" sz="1200" kern="100" dirty="0">
                          <a:effectLst/>
                        </a:rPr>
                        <a:t>Examples</a:t>
                      </a:r>
                      <a:endParaRPr lang="zh-CN" sz="1000" kern="100" dirty="0">
                        <a:effectLst/>
                        <a:latin typeface="Calibri"/>
                        <a:ea typeface="宋体"/>
                        <a:cs typeface="Times New Roman"/>
                      </a:endParaRPr>
                    </a:p>
                  </a:txBody>
                  <a:tcPr marL="68578" marR="68578" marT="0" marB="0" anchor="ctr"/>
                </a:tc>
              </a:tr>
              <a:tr h="613877">
                <a:tc>
                  <a:txBody>
                    <a:bodyPr/>
                    <a:lstStyle/>
                    <a:p>
                      <a:pPr indent="266700" algn="ctr">
                        <a:spcAft>
                          <a:spcPts val="0"/>
                        </a:spcAft>
                      </a:pPr>
                      <a:r>
                        <a:rPr lang="en-US" sz="1200" kern="100" dirty="0">
                          <a:effectLst/>
                        </a:rPr>
                        <a:t>1</a:t>
                      </a:r>
                      <a:endParaRPr lang="zh-CN" sz="1000" kern="100" dirty="0">
                        <a:effectLst/>
                        <a:latin typeface="Calibri"/>
                        <a:ea typeface="宋体"/>
                        <a:cs typeface="Times New Roman"/>
                      </a:endParaRPr>
                    </a:p>
                  </a:txBody>
                  <a:tcPr marL="68578" marR="68578" marT="0" marB="0" anchor="ctr"/>
                </a:tc>
                <a:tc>
                  <a:txBody>
                    <a:bodyPr/>
                    <a:lstStyle/>
                    <a:p>
                      <a:pPr indent="266700" algn="ctr">
                        <a:spcAft>
                          <a:spcPts val="0"/>
                        </a:spcAft>
                      </a:pPr>
                      <a:r>
                        <a:rPr lang="en-US" sz="1200" kern="100">
                          <a:effectLst/>
                        </a:rPr>
                        <a:t>Emergency alarm</a:t>
                      </a:r>
                      <a:endParaRPr lang="zh-CN" sz="1000" kern="100">
                        <a:effectLst/>
                        <a:latin typeface="Calibri"/>
                        <a:ea typeface="宋体"/>
                        <a:cs typeface="Times New Roman"/>
                      </a:endParaRPr>
                    </a:p>
                  </a:txBody>
                  <a:tcPr marL="68578" marR="68578" marT="0" marB="0" anchor="ctr"/>
                </a:tc>
                <a:tc>
                  <a:txBody>
                    <a:bodyPr/>
                    <a:lstStyle/>
                    <a:p>
                      <a:pPr indent="266700" algn="ctr">
                        <a:spcAft>
                          <a:spcPts val="0"/>
                        </a:spcAft>
                      </a:pPr>
                      <a:r>
                        <a:rPr lang="en-US" sz="1200" kern="100" dirty="0">
                          <a:effectLst/>
                        </a:rPr>
                        <a:t>Emergency vital </a:t>
                      </a:r>
                      <a:r>
                        <a:rPr lang="en-US" sz="1200" kern="100" dirty="0" smtClean="0">
                          <a:effectLst/>
                        </a:rPr>
                        <a:t>signals</a:t>
                      </a:r>
                      <a:endParaRPr lang="zh-CN" sz="1000" kern="100" dirty="0">
                        <a:effectLst/>
                        <a:latin typeface="Calibri"/>
                        <a:ea typeface="宋体"/>
                        <a:cs typeface="Times New Roman"/>
                      </a:endParaRPr>
                    </a:p>
                  </a:txBody>
                  <a:tcPr marL="68578" marR="68578" marT="0" marB="0" anchor="ctr"/>
                </a:tc>
              </a:tr>
              <a:tr h="640161">
                <a:tc>
                  <a:txBody>
                    <a:bodyPr/>
                    <a:lstStyle/>
                    <a:p>
                      <a:pPr indent="266700" algn="ctr">
                        <a:spcAft>
                          <a:spcPts val="0"/>
                        </a:spcAft>
                      </a:pPr>
                      <a:r>
                        <a:rPr lang="en-US" altLang="zh-CN" sz="1400" kern="100" dirty="0" smtClean="0">
                          <a:effectLst/>
                          <a:latin typeface="Calibri"/>
                          <a:ea typeface="宋体"/>
                          <a:cs typeface="Times New Roman"/>
                        </a:rPr>
                        <a:t>2</a:t>
                      </a:r>
                      <a:endParaRPr lang="zh-CN" sz="1400" kern="100" dirty="0">
                        <a:effectLst/>
                        <a:latin typeface="Calibri"/>
                        <a:ea typeface="宋体"/>
                        <a:cs typeface="Times New Roman"/>
                      </a:endParaRPr>
                    </a:p>
                  </a:txBody>
                  <a:tcPr marL="68578" marR="68578" marT="0" marB="0" anchor="ctr"/>
                </a:tc>
                <a:tc>
                  <a:txBody>
                    <a:bodyPr/>
                    <a:lstStyle/>
                    <a:p>
                      <a:pPr indent="266700" algn="ctr">
                        <a:spcAft>
                          <a:spcPts val="0"/>
                        </a:spcAft>
                      </a:pPr>
                      <a:r>
                        <a:rPr lang="en-US" altLang="zh-CN" sz="1400" kern="100" dirty="0" smtClean="0">
                          <a:effectLst/>
                          <a:latin typeface="Calibri"/>
                          <a:ea typeface="宋体"/>
                          <a:cs typeface="Times New Roman"/>
                        </a:rPr>
                        <a:t>medical</a:t>
                      </a:r>
                      <a:r>
                        <a:rPr lang="en-US" altLang="zh-CN" sz="1400" kern="100" baseline="0" dirty="0" smtClean="0">
                          <a:effectLst/>
                          <a:latin typeface="Calibri"/>
                          <a:ea typeface="宋体"/>
                          <a:cs typeface="Times New Roman"/>
                        </a:rPr>
                        <a:t> signal related to </a:t>
                      </a:r>
                      <a:r>
                        <a:rPr lang="en-US" altLang="zh-CN" sz="1400" kern="100" dirty="0" smtClean="0">
                          <a:effectLst/>
                          <a:latin typeface="Calibri"/>
                          <a:ea typeface="宋体"/>
                          <a:cs typeface="Times New Roman"/>
                        </a:rPr>
                        <a:t>Special</a:t>
                      </a:r>
                      <a:r>
                        <a:rPr lang="en-US" altLang="zh-CN" sz="1400" kern="100" baseline="0" dirty="0" smtClean="0">
                          <a:effectLst/>
                          <a:latin typeface="Calibri"/>
                          <a:ea typeface="宋体"/>
                          <a:cs typeface="Times New Roman"/>
                        </a:rPr>
                        <a:t> disease </a:t>
                      </a:r>
                      <a:endParaRPr lang="zh-CN" sz="1400" kern="100" dirty="0">
                        <a:effectLst/>
                        <a:latin typeface="Calibri"/>
                        <a:ea typeface="宋体"/>
                        <a:cs typeface="Times New Roman"/>
                      </a:endParaRPr>
                    </a:p>
                  </a:txBody>
                  <a:tcPr marL="68578" marR="68578" marT="0" marB="0" anchor="ctr"/>
                </a:tc>
                <a:tc>
                  <a:txBody>
                    <a:bodyPr/>
                    <a:lstStyle/>
                    <a:p>
                      <a:pPr indent="266700" algn="ctr">
                        <a:spcAft>
                          <a:spcPts val="0"/>
                        </a:spcAft>
                      </a:pPr>
                      <a:r>
                        <a:rPr lang="en-US" altLang="zh-CN" sz="1400" kern="100" dirty="0" smtClean="0">
                          <a:effectLst/>
                          <a:latin typeface="Calibri"/>
                          <a:ea typeface="宋体"/>
                          <a:cs typeface="Times New Roman"/>
                        </a:rPr>
                        <a:t>Blood</a:t>
                      </a:r>
                      <a:r>
                        <a:rPr lang="en-US" altLang="zh-CN" sz="1400" kern="100" baseline="0" dirty="0" smtClean="0">
                          <a:effectLst/>
                          <a:latin typeface="Calibri"/>
                          <a:ea typeface="宋体"/>
                          <a:cs typeface="Times New Roman"/>
                        </a:rPr>
                        <a:t> sugar signal of people with </a:t>
                      </a:r>
                      <a:r>
                        <a:rPr lang="en-US" altLang="zh-CN" sz="1400" kern="100" dirty="0" smtClean="0">
                          <a:effectLst/>
                          <a:latin typeface="Calibri"/>
                          <a:ea typeface="宋体"/>
                          <a:cs typeface="Times New Roman"/>
                        </a:rPr>
                        <a:t>Diabetes </a:t>
                      </a:r>
                      <a:endParaRPr lang="zh-CN" sz="1400" kern="100" dirty="0">
                        <a:effectLst/>
                        <a:latin typeface="Calibri"/>
                        <a:ea typeface="宋体"/>
                        <a:cs typeface="Times New Roman"/>
                      </a:endParaRPr>
                    </a:p>
                  </a:txBody>
                  <a:tcPr marL="68578" marR="68578" marT="0" marB="0" anchor="ctr"/>
                </a:tc>
              </a:tr>
              <a:tr h="368327">
                <a:tc>
                  <a:txBody>
                    <a:bodyPr/>
                    <a:lstStyle/>
                    <a:p>
                      <a:pPr indent="266700" algn="ctr">
                        <a:spcAft>
                          <a:spcPts val="0"/>
                        </a:spcAft>
                      </a:pPr>
                      <a:r>
                        <a:rPr lang="en-US" sz="1200" kern="100" dirty="0">
                          <a:effectLst/>
                        </a:rPr>
                        <a:t>3</a:t>
                      </a:r>
                      <a:endParaRPr lang="zh-CN" sz="1000" kern="100" dirty="0">
                        <a:effectLst/>
                        <a:latin typeface="Calibri"/>
                        <a:ea typeface="宋体"/>
                        <a:cs typeface="Times New Roman"/>
                      </a:endParaRPr>
                    </a:p>
                  </a:txBody>
                  <a:tcPr marL="68578" marR="68578" marT="0" marB="0" anchor="ctr"/>
                </a:tc>
                <a:tc>
                  <a:txBody>
                    <a:bodyPr/>
                    <a:lstStyle/>
                    <a:p>
                      <a:pPr indent="304800" algn="ctr">
                        <a:spcAft>
                          <a:spcPts val="0"/>
                        </a:spcAft>
                      </a:pPr>
                      <a:r>
                        <a:rPr lang="en-US" sz="1200" kern="100" dirty="0" smtClean="0">
                          <a:effectLst/>
                        </a:rPr>
                        <a:t>Regular</a:t>
                      </a:r>
                      <a:r>
                        <a:rPr lang="en-US" sz="1200" kern="100" baseline="0" dirty="0" smtClean="0">
                          <a:effectLst/>
                        </a:rPr>
                        <a:t> medical signal</a:t>
                      </a:r>
                      <a:endParaRPr lang="zh-CN" sz="1000" kern="100" dirty="0">
                        <a:effectLst/>
                        <a:latin typeface="Calibri"/>
                        <a:ea typeface="宋体"/>
                        <a:cs typeface="Times New Roman"/>
                      </a:endParaRPr>
                    </a:p>
                  </a:txBody>
                  <a:tcPr marL="68578" marR="68578" marT="0" marB="0" anchor="ctr"/>
                </a:tc>
                <a:tc>
                  <a:txBody>
                    <a:bodyPr/>
                    <a:lstStyle/>
                    <a:p>
                      <a:pPr indent="266700" algn="ctr">
                        <a:spcAft>
                          <a:spcPts val="0"/>
                        </a:spcAft>
                      </a:pPr>
                      <a:r>
                        <a:rPr lang="en-US" sz="1200" kern="100" dirty="0" smtClean="0">
                          <a:effectLst/>
                        </a:rPr>
                        <a:t>EEG/ECG/EMG</a:t>
                      </a:r>
                      <a:endParaRPr lang="zh-CN" sz="1000" kern="100" dirty="0">
                        <a:effectLst/>
                        <a:latin typeface="Calibri"/>
                        <a:ea typeface="宋体"/>
                        <a:cs typeface="Times New Roman"/>
                      </a:endParaRPr>
                    </a:p>
                  </a:txBody>
                  <a:tcPr marL="68578" marR="68578" marT="0" marB="0" anchor="ctr"/>
                </a:tc>
              </a:tr>
              <a:tr h="368327">
                <a:tc>
                  <a:txBody>
                    <a:bodyPr/>
                    <a:lstStyle/>
                    <a:p>
                      <a:pPr indent="266700" algn="ctr">
                        <a:spcAft>
                          <a:spcPts val="0"/>
                        </a:spcAft>
                      </a:pPr>
                      <a:r>
                        <a:rPr lang="en-US" altLang="zh-CN" sz="1400" kern="100" dirty="0" smtClean="0">
                          <a:effectLst/>
                          <a:latin typeface="Calibri"/>
                          <a:ea typeface="宋体"/>
                          <a:cs typeface="Times New Roman"/>
                        </a:rPr>
                        <a:t>4</a:t>
                      </a:r>
                      <a:endParaRPr lang="zh-CN" sz="1400" kern="100" dirty="0">
                        <a:effectLst/>
                        <a:latin typeface="Calibri"/>
                        <a:ea typeface="宋体"/>
                        <a:cs typeface="Times New Roman"/>
                      </a:endParaRPr>
                    </a:p>
                  </a:txBody>
                  <a:tcPr marL="68578" marR="68578" marT="0" marB="0" anchor="ctr"/>
                </a:tc>
                <a:tc>
                  <a:txBody>
                    <a:bodyPr/>
                    <a:lstStyle/>
                    <a:p>
                      <a:pPr indent="304800" algn="ctr">
                        <a:spcAft>
                          <a:spcPts val="0"/>
                        </a:spcAft>
                      </a:pPr>
                      <a:r>
                        <a:rPr lang="en-US" altLang="zh-CN" sz="1400" kern="100" dirty="0" smtClean="0">
                          <a:effectLst/>
                          <a:latin typeface="Calibri"/>
                          <a:ea typeface="宋体"/>
                          <a:cs typeface="Times New Roman"/>
                        </a:rPr>
                        <a:t>Non</a:t>
                      </a:r>
                      <a:r>
                        <a:rPr lang="en-US" altLang="zh-CN" sz="1400" kern="100" baseline="0" dirty="0" smtClean="0">
                          <a:effectLst/>
                          <a:latin typeface="Calibri"/>
                          <a:ea typeface="宋体"/>
                          <a:cs typeface="Times New Roman"/>
                        </a:rPr>
                        <a:t>-medical signal</a:t>
                      </a:r>
                      <a:endParaRPr lang="zh-CN" sz="1400" kern="100" dirty="0">
                        <a:effectLst/>
                        <a:latin typeface="Calibri"/>
                        <a:ea typeface="宋体"/>
                        <a:cs typeface="Times New Roman"/>
                      </a:endParaRPr>
                    </a:p>
                  </a:txBody>
                  <a:tcPr marL="68578" marR="68578" marT="0" marB="0" anchor="ctr"/>
                </a:tc>
                <a:tc>
                  <a:txBody>
                    <a:bodyPr/>
                    <a:lstStyle/>
                    <a:p>
                      <a:pPr indent="266700" algn="ctr">
                        <a:spcAft>
                          <a:spcPts val="0"/>
                        </a:spcAft>
                      </a:pPr>
                      <a:r>
                        <a:rPr lang="en-US" altLang="zh-CN" sz="1400" kern="100" dirty="0" smtClean="0">
                          <a:effectLst/>
                          <a:latin typeface="Calibri"/>
                          <a:ea typeface="宋体"/>
                          <a:cs typeface="Times New Roman"/>
                        </a:rPr>
                        <a:t>Audio/video</a:t>
                      </a:r>
                      <a:endParaRPr lang="zh-CN" sz="1400" kern="100" dirty="0">
                        <a:effectLst/>
                        <a:latin typeface="Calibri"/>
                        <a:ea typeface="宋体"/>
                        <a:cs typeface="Times New Roman"/>
                      </a:endParaRPr>
                    </a:p>
                  </a:txBody>
                  <a:tcPr marL="68578" marR="68578" marT="0" marB="0" anchor="ct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标题 1"/>
          <p:cNvSpPr>
            <a:spLocks noGrp="1"/>
          </p:cNvSpPr>
          <p:nvPr>
            <p:ph type="title"/>
          </p:nvPr>
        </p:nvSpPr>
        <p:spPr/>
        <p:txBody>
          <a:bodyPr/>
          <a:lstStyle/>
          <a:p>
            <a:pPr marL="342900" indent="-342900">
              <a:lnSpc>
                <a:spcPct val="80000"/>
              </a:lnSpc>
              <a:spcBef>
                <a:spcPts val="1800"/>
              </a:spcBef>
            </a:pPr>
            <a:r>
              <a:rPr lang="en-US" altLang="zh-CN" sz="3200" b="1" dirty="0" smtClean="0">
                <a:ea typeface="宋体" charset="-122"/>
              </a:rPr>
              <a:t> Timeslot Definition in IEEE8021.5.4E</a:t>
            </a:r>
            <a:endParaRPr lang="zh-CN" altLang="zh-CN" sz="3200" b="1" dirty="0" smtClean="0">
              <a:ea typeface="宋体" charset="-122"/>
            </a:endParaRPr>
          </a:p>
        </p:txBody>
      </p:sp>
      <p:sp>
        <p:nvSpPr>
          <p:cNvPr id="1028" name="内容占位符 10"/>
          <p:cNvSpPr>
            <a:spLocks noGrp="1"/>
          </p:cNvSpPr>
          <p:nvPr>
            <p:ph idx="1"/>
          </p:nvPr>
        </p:nvSpPr>
        <p:spPr>
          <a:xfrm>
            <a:off x="685800" y="1676400"/>
            <a:ext cx="7772400" cy="4114800"/>
          </a:xfrm>
        </p:spPr>
        <p:txBody>
          <a:bodyPr/>
          <a:lstStyle/>
          <a:p>
            <a:r>
              <a:rPr lang="en-US" altLang="zh-CN" sz="2400" dirty="0" smtClean="0">
                <a:ea typeface="宋体" charset="-122"/>
              </a:rPr>
              <a:t>In IEEE802.15.4E, </a:t>
            </a:r>
            <a:r>
              <a:rPr lang="en-US" altLang="zh-CN" sz="2400" dirty="0" smtClean="0"/>
              <a:t>T</a:t>
            </a:r>
            <a:r>
              <a:rPr lang="en-US" sz="2400" dirty="0" smtClean="0"/>
              <a:t>imeslot is defined as:</a:t>
            </a:r>
          </a:p>
          <a:p>
            <a:pPr lvl="1">
              <a:buNone/>
            </a:pPr>
            <a:r>
              <a:rPr lang="en-US" sz="2400" dirty="0" smtClean="0"/>
              <a:t>A defined period of time during which a frame and an acknowledgement may be exchanged between devices.</a:t>
            </a:r>
          </a:p>
          <a:p>
            <a:pPr lvl="1">
              <a:buNone/>
            </a:pPr>
            <a:endParaRPr lang="en-US" sz="2400" dirty="0" smtClean="0"/>
          </a:p>
          <a:p>
            <a:r>
              <a:rPr lang="en-US" sz="2400" dirty="0" smtClean="0">
                <a:ea typeface="宋体" charset="-122"/>
              </a:rPr>
              <a:t>Timeslots may be applied for priority medical data.</a:t>
            </a:r>
          </a:p>
          <a:p>
            <a:endParaRPr lang="en-US" sz="2400" dirty="0" smtClean="0">
              <a:ea typeface="宋体" charset="-122"/>
            </a:endParaRPr>
          </a:p>
          <a:p>
            <a:r>
              <a:rPr lang="en-US" sz="2400" dirty="0" smtClean="0">
                <a:ea typeface="宋体" charset="-122"/>
              </a:rPr>
              <a:t>Such data transmission procedures might be processed in 4E MAC protocol.  </a:t>
            </a:r>
          </a:p>
          <a:p>
            <a:pPr>
              <a:buNone/>
            </a:pPr>
            <a:r>
              <a:rPr lang="en-US" sz="2400" dirty="0" smtClean="0">
                <a:ea typeface="宋体" charset="-122"/>
              </a:rPr>
              <a:t> </a:t>
            </a:r>
            <a:endParaRPr lang="en-US" sz="2400" dirty="0" smtClean="0"/>
          </a:p>
          <a:p>
            <a:pPr lvl="1">
              <a:buNone/>
            </a:pPr>
            <a:endParaRPr lang="en-US" altLang="zh-CN" sz="2400" dirty="0" smtClean="0">
              <a:ea typeface="宋体" charset="-122"/>
            </a:endParaRPr>
          </a:p>
          <a:p>
            <a:endParaRPr lang="en-US" sz="1800" dirty="0" smtClean="0">
              <a:solidFill>
                <a:schemeClr val="tx1"/>
              </a:solidFill>
              <a:latin typeface="+mn-lt"/>
              <a:ea typeface="+mn-ea"/>
              <a:cs typeface="+mn-cs"/>
            </a:endParaRPr>
          </a:p>
          <a:p>
            <a:endParaRPr lang="en-US" altLang="zh-CN" sz="1800" dirty="0" smtClean="0">
              <a:ea typeface="宋体" charset="-122"/>
            </a:endParaRPr>
          </a:p>
          <a:p>
            <a:endParaRPr lang="en-US" altLang="zh-CN" sz="1800" dirty="0" smtClean="0">
              <a:ea typeface="宋体" charset="-122"/>
            </a:endParaRPr>
          </a:p>
          <a:p>
            <a:pPr>
              <a:buFontTx/>
              <a:buNone/>
            </a:pPr>
            <a:r>
              <a:rPr lang="en-US" altLang="zh-CN" sz="1800" i="1" dirty="0" smtClean="0">
                <a:ea typeface="宋体" charset="-122"/>
              </a:rPr>
              <a:t>		</a:t>
            </a:r>
            <a:endParaRPr lang="zh-CN" altLang="en-US" sz="1800" dirty="0" smtClean="0">
              <a:ea typeface="宋体" charset="-122"/>
            </a:endParaRPr>
          </a:p>
        </p:txBody>
      </p:sp>
      <p:sp>
        <p:nvSpPr>
          <p:cNvPr id="3" name="页脚占位符 2"/>
          <p:cNvSpPr>
            <a:spLocks noGrp="1"/>
          </p:cNvSpPr>
          <p:nvPr>
            <p:ph type="ftr" sz="quarter" idx="11"/>
          </p:nvPr>
        </p:nvSpPr>
        <p:spPr/>
        <p:txBody>
          <a:bodyPr/>
          <a:lstStyle/>
          <a:p>
            <a:pPr>
              <a:defRPr/>
            </a:pPr>
            <a:r>
              <a:rPr lang="en-US"/>
              <a:t>Liang Li Vinno</a:t>
            </a:r>
          </a:p>
        </p:txBody>
      </p:sp>
      <p:sp>
        <p:nvSpPr>
          <p:cNvPr id="4" name="灯片编号占位符 3"/>
          <p:cNvSpPr>
            <a:spLocks noGrp="1"/>
          </p:cNvSpPr>
          <p:nvPr>
            <p:ph type="sldNum" sz="quarter" idx="12"/>
          </p:nvPr>
        </p:nvSpPr>
        <p:spPr/>
        <p:txBody>
          <a:bodyPr/>
          <a:lstStyle/>
          <a:p>
            <a:pPr>
              <a:defRPr/>
            </a:pPr>
            <a:r>
              <a:rPr lang="en-US" smtClean="0"/>
              <a:t>Slide </a:t>
            </a:r>
            <a:fld id="{18DEB169-BBC8-4AD0-B050-888CA221EC9F}" type="slidenum">
              <a:rPr lang="en-US" smtClean="0"/>
              <a:pPr>
                <a:defRPr/>
              </a:pPr>
              <a:t>5</a:t>
            </a:fld>
            <a:endParaRPr lang="en-US"/>
          </a:p>
        </p:txBody>
      </p:sp>
      <p:sp>
        <p:nvSpPr>
          <p:cNvPr id="1031" name="Rectangle 24"/>
          <p:cNvSpPr>
            <a:spLocks noChangeArrowheads="1"/>
          </p:cNvSpPr>
          <p:nvPr/>
        </p:nvSpPr>
        <p:spPr bwMode="auto">
          <a:xfrm>
            <a:off x="0" y="0"/>
            <a:ext cx="9144000" cy="0"/>
          </a:xfrm>
          <a:prstGeom prst="rect">
            <a:avLst/>
          </a:prstGeom>
          <a:noFill/>
          <a:ln w="9525">
            <a:noFill/>
            <a:miter lim="800000"/>
            <a:headEnd/>
            <a:tailEnd/>
          </a:ln>
        </p:spPr>
        <p:txBody>
          <a:bodyPr anchor="ctr">
            <a:spAutoFit/>
          </a:bodyPr>
          <a:lstStyle/>
          <a:p>
            <a:endParaRPr lang="zh-CN" altLang="en-US"/>
          </a:p>
        </p:txBody>
      </p:sp>
      <p:sp>
        <p:nvSpPr>
          <p:cNvPr id="1032" name="Rectangle 2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zh-CN"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标题 1"/>
          <p:cNvSpPr>
            <a:spLocks noGrp="1"/>
          </p:cNvSpPr>
          <p:nvPr>
            <p:ph type="title"/>
          </p:nvPr>
        </p:nvSpPr>
        <p:spPr/>
        <p:txBody>
          <a:bodyPr/>
          <a:lstStyle/>
          <a:p>
            <a:pPr marL="342900" indent="-342900">
              <a:lnSpc>
                <a:spcPct val="80000"/>
              </a:lnSpc>
              <a:spcBef>
                <a:spcPts val="1800"/>
              </a:spcBef>
            </a:pPr>
            <a:r>
              <a:rPr lang="en-US" altLang="zh-CN" sz="3200" b="1" dirty="0" smtClean="0">
                <a:ea typeface="宋体" charset="-122"/>
              </a:rPr>
              <a:t> Timeslot Defined in DSME</a:t>
            </a:r>
            <a:endParaRPr lang="zh-CN" altLang="zh-CN" sz="3200" b="1" dirty="0" smtClean="0">
              <a:ea typeface="宋体" charset="-122"/>
            </a:endParaRPr>
          </a:p>
        </p:txBody>
      </p:sp>
      <p:sp>
        <p:nvSpPr>
          <p:cNvPr id="1028" name="内容占位符 10"/>
          <p:cNvSpPr>
            <a:spLocks noGrp="1"/>
          </p:cNvSpPr>
          <p:nvPr>
            <p:ph idx="1"/>
          </p:nvPr>
        </p:nvSpPr>
        <p:spPr>
          <a:xfrm>
            <a:off x="685800" y="1676400"/>
            <a:ext cx="7772400" cy="4114800"/>
          </a:xfrm>
        </p:spPr>
        <p:txBody>
          <a:bodyPr/>
          <a:lstStyle/>
          <a:p>
            <a:r>
              <a:rPr lang="en-US" sz="1800" b="1" dirty="0" smtClean="0"/>
              <a:t>DEME: Deterministic and synchronous multi channel extension</a:t>
            </a:r>
          </a:p>
          <a:p>
            <a:endParaRPr lang="en-US" sz="1800" dirty="0" smtClean="0"/>
          </a:p>
          <a:p>
            <a:r>
              <a:rPr lang="en-US" sz="1800" dirty="0" smtClean="0"/>
              <a:t>If DSME-GTSs in different slots in different channels are successfully allocated for a pair of a Source device and a Destination device, the Source device shall transmit data frames according to the scheduled timeslots and channels specified in </a:t>
            </a:r>
            <a:r>
              <a:rPr lang="en-US" sz="1800" i="1" dirty="0" err="1" smtClean="0"/>
              <a:t>macDSMEACT</a:t>
            </a:r>
            <a:r>
              <a:rPr lang="en-US" sz="1800" i="1" dirty="0" smtClean="0"/>
              <a:t>.</a:t>
            </a:r>
          </a:p>
          <a:p>
            <a:pPr>
              <a:buNone/>
            </a:pPr>
            <a:endParaRPr lang="en-US" sz="1800" dirty="0" smtClean="0">
              <a:solidFill>
                <a:schemeClr val="tx1"/>
              </a:solidFill>
              <a:latin typeface="+mn-lt"/>
              <a:ea typeface="+mn-ea"/>
              <a:cs typeface="+mn-cs"/>
            </a:endParaRPr>
          </a:p>
          <a:p>
            <a:endParaRPr lang="en-US" sz="1800" dirty="0" smtClean="0">
              <a:solidFill>
                <a:schemeClr val="tx1"/>
              </a:solidFill>
              <a:latin typeface="+mn-lt"/>
              <a:ea typeface="+mn-ea"/>
              <a:cs typeface="+mn-cs"/>
            </a:endParaRPr>
          </a:p>
          <a:p>
            <a:endParaRPr lang="en-US" altLang="zh-CN" sz="1800" dirty="0" smtClean="0">
              <a:ea typeface="宋体" charset="-122"/>
            </a:endParaRPr>
          </a:p>
          <a:p>
            <a:endParaRPr lang="en-US" altLang="zh-CN" sz="1800" dirty="0" smtClean="0">
              <a:ea typeface="宋体" charset="-122"/>
            </a:endParaRPr>
          </a:p>
          <a:p>
            <a:pPr>
              <a:buFontTx/>
              <a:buNone/>
            </a:pPr>
            <a:r>
              <a:rPr lang="en-US" altLang="zh-CN" sz="1800" i="1" dirty="0" smtClean="0">
                <a:ea typeface="宋体" charset="-122"/>
              </a:rPr>
              <a:t>		</a:t>
            </a:r>
            <a:endParaRPr lang="zh-CN" altLang="en-US" sz="1800" dirty="0" smtClean="0">
              <a:ea typeface="宋体" charset="-122"/>
            </a:endParaRPr>
          </a:p>
        </p:txBody>
      </p:sp>
      <p:sp>
        <p:nvSpPr>
          <p:cNvPr id="3" name="页脚占位符 2"/>
          <p:cNvSpPr>
            <a:spLocks noGrp="1"/>
          </p:cNvSpPr>
          <p:nvPr>
            <p:ph type="ftr" sz="quarter" idx="11"/>
          </p:nvPr>
        </p:nvSpPr>
        <p:spPr/>
        <p:txBody>
          <a:bodyPr/>
          <a:lstStyle/>
          <a:p>
            <a:pPr>
              <a:defRPr/>
            </a:pPr>
            <a:r>
              <a:rPr lang="en-US"/>
              <a:t>Liang Li Vinno</a:t>
            </a:r>
          </a:p>
        </p:txBody>
      </p:sp>
      <p:sp>
        <p:nvSpPr>
          <p:cNvPr id="4" name="灯片编号占位符 3"/>
          <p:cNvSpPr>
            <a:spLocks noGrp="1"/>
          </p:cNvSpPr>
          <p:nvPr>
            <p:ph type="sldNum" sz="quarter" idx="12"/>
          </p:nvPr>
        </p:nvSpPr>
        <p:spPr/>
        <p:txBody>
          <a:bodyPr/>
          <a:lstStyle/>
          <a:p>
            <a:pPr>
              <a:defRPr/>
            </a:pPr>
            <a:r>
              <a:rPr lang="en-US" smtClean="0"/>
              <a:t>Slide </a:t>
            </a:r>
            <a:fld id="{18DEB169-BBC8-4AD0-B050-888CA221EC9F}" type="slidenum">
              <a:rPr lang="en-US" smtClean="0"/>
              <a:pPr>
                <a:defRPr/>
              </a:pPr>
              <a:t>6</a:t>
            </a:fld>
            <a:endParaRPr lang="en-US"/>
          </a:p>
        </p:txBody>
      </p:sp>
      <p:sp>
        <p:nvSpPr>
          <p:cNvPr id="1031" name="Rectangle 24"/>
          <p:cNvSpPr>
            <a:spLocks noChangeArrowheads="1"/>
          </p:cNvSpPr>
          <p:nvPr/>
        </p:nvSpPr>
        <p:spPr bwMode="auto">
          <a:xfrm>
            <a:off x="0" y="0"/>
            <a:ext cx="9144000" cy="0"/>
          </a:xfrm>
          <a:prstGeom prst="rect">
            <a:avLst/>
          </a:prstGeom>
          <a:noFill/>
          <a:ln w="9525">
            <a:noFill/>
            <a:miter lim="800000"/>
            <a:headEnd/>
            <a:tailEnd/>
          </a:ln>
        </p:spPr>
        <p:txBody>
          <a:bodyPr anchor="ctr">
            <a:spAutoFit/>
          </a:bodyPr>
          <a:lstStyle/>
          <a:p>
            <a:endParaRPr lang="zh-CN" altLang="en-US"/>
          </a:p>
        </p:txBody>
      </p:sp>
      <p:sp>
        <p:nvSpPr>
          <p:cNvPr id="1032" name="Rectangle 2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zh-CN" altLang="en-US"/>
          </a:p>
        </p:txBody>
      </p:sp>
      <p:pic>
        <p:nvPicPr>
          <p:cNvPr id="10" name="图片 4"/>
          <p:cNvPicPr/>
          <p:nvPr/>
        </p:nvPicPr>
        <p:blipFill>
          <a:blip r:embed="rId2" cstate="print"/>
          <a:srcRect/>
          <a:stretch>
            <a:fillRect/>
          </a:stretch>
        </p:blipFill>
        <p:spPr bwMode="auto">
          <a:xfrm>
            <a:off x="990600" y="3505200"/>
            <a:ext cx="6248400" cy="301903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标题 1"/>
          <p:cNvSpPr>
            <a:spLocks noGrp="1"/>
          </p:cNvSpPr>
          <p:nvPr>
            <p:ph type="title"/>
          </p:nvPr>
        </p:nvSpPr>
        <p:spPr/>
        <p:txBody>
          <a:bodyPr/>
          <a:lstStyle/>
          <a:p>
            <a:pPr marL="342900" indent="-342900">
              <a:lnSpc>
                <a:spcPct val="80000"/>
              </a:lnSpc>
              <a:spcBef>
                <a:spcPts val="1800"/>
              </a:spcBef>
            </a:pPr>
            <a:r>
              <a:rPr lang="en-US" altLang="zh-CN" sz="3200" b="1" dirty="0" smtClean="0">
                <a:ea typeface="宋体" charset="-122"/>
              </a:rPr>
              <a:t> Timeslot Defined in LLDN</a:t>
            </a:r>
            <a:endParaRPr lang="zh-CN" altLang="zh-CN" sz="3200" b="1" dirty="0" smtClean="0">
              <a:ea typeface="宋体" charset="-122"/>
            </a:endParaRPr>
          </a:p>
        </p:txBody>
      </p:sp>
      <p:sp>
        <p:nvSpPr>
          <p:cNvPr id="1028" name="内容占位符 10"/>
          <p:cNvSpPr>
            <a:spLocks noGrp="1"/>
          </p:cNvSpPr>
          <p:nvPr>
            <p:ph idx="1"/>
          </p:nvPr>
        </p:nvSpPr>
        <p:spPr>
          <a:xfrm>
            <a:off x="685800" y="1676400"/>
            <a:ext cx="7772400" cy="4114800"/>
          </a:xfrm>
        </p:spPr>
        <p:txBody>
          <a:bodyPr/>
          <a:lstStyle/>
          <a:p>
            <a:r>
              <a:rPr lang="en-US" sz="1800" dirty="0" smtClean="0"/>
              <a:t>LLDN : Low Latency Operation Definition</a:t>
            </a:r>
          </a:p>
          <a:p>
            <a:r>
              <a:rPr lang="en-US" sz="1800" dirty="0" smtClean="0"/>
              <a:t>The LLDN (Low Latency Operation Definition) </a:t>
            </a:r>
            <a:r>
              <a:rPr lang="en-US" sz="1800" dirty="0" err="1" smtClean="0"/>
              <a:t>superframe</a:t>
            </a:r>
            <a:r>
              <a:rPr lang="en-US" sz="1800" dirty="0" smtClean="0"/>
              <a:t> is divided into a beacon timeslot, management timeslots (, i.e., the downlink and uplink management timeslots),  and remaining timeslots for LLDN devices. </a:t>
            </a:r>
          </a:p>
          <a:p>
            <a:pPr>
              <a:buNone/>
            </a:pPr>
            <a:endParaRPr lang="en-US" altLang="zh-CN" sz="1800" dirty="0" smtClean="0">
              <a:ea typeface="宋体" charset="-122"/>
            </a:endParaRPr>
          </a:p>
          <a:p>
            <a:endParaRPr lang="en-US" altLang="zh-CN" sz="1800" dirty="0" smtClean="0">
              <a:ea typeface="宋体" charset="-122"/>
            </a:endParaRPr>
          </a:p>
          <a:p>
            <a:pPr>
              <a:buFontTx/>
              <a:buNone/>
            </a:pPr>
            <a:r>
              <a:rPr lang="en-US" altLang="zh-CN" sz="1800" i="1" dirty="0" smtClean="0">
                <a:ea typeface="宋体" charset="-122"/>
              </a:rPr>
              <a:t>		</a:t>
            </a:r>
            <a:endParaRPr lang="zh-CN" altLang="en-US" sz="1800" dirty="0" smtClean="0">
              <a:ea typeface="宋体" charset="-122"/>
            </a:endParaRPr>
          </a:p>
        </p:txBody>
      </p:sp>
      <p:sp>
        <p:nvSpPr>
          <p:cNvPr id="3" name="页脚占位符 2"/>
          <p:cNvSpPr>
            <a:spLocks noGrp="1"/>
          </p:cNvSpPr>
          <p:nvPr>
            <p:ph type="ftr" sz="quarter" idx="11"/>
          </p:nvPr>
        </p:nvSpPr>
        <p:spPr/>
        <p:txBody>
          <a:bodyPr/>
          <a:lstStyle/>
          <a:p>
            <a:pPr>
              <a:defRPr/>
            </a:pPr>
            <a:r>
              <a:rPr lang="en-US"/>
              <a:t>Liang Li Vinno</a:t>
            </a:r>
          </a:p>
        </p:txBody>
      </p:sp>
      <p:sp>
        <p:nvSpPr>
          <p:cNvPr id="4" name="灯片编号占位符 3"/>
          <p:cNvSpPr>
            <a:spLocks noGrp="1"/>
          </p:cNvSpPr>
          <p:nvPr>
            <p:ph type="sldNum" sz="quarter" idx="12"/>
          </p:nvPr>
        </p:nvSpPr>
        <p:spPr/>
        <p:txBody>
          <a:bodyPr/>
          <a:lstStyle/>
          <a:p>
            <a:pPr>
              <a:defRPr/>
            </a:pPr>
            <a:r>
              <a:rPr lang="en-US" smtClean="0"/>
              <a:t>Slide </a:t>
            </a:r>
            <a:fld id="{18DEB169-BBC8-4AD0-B050-888CA221EC9F}" type="slidenum">
              <a:rPr lang="en-US" smtClean="0"/>
              <a:pPr>
                <a:defRPr/>
              </a:pPr>
              <a:t>7</a:t>
            </a:fld>
            <a:endParaRPr lang="en-US"/>
          </a:p>
        </p:txBody>
      </p:sp>
      <p:sp>
        <p:nvSpPr>
          <p:cNvPr id="1031" name="Rectangle 24"/>
          <p:cNvSpPr>
            <a:spLocks noChangeArrowheads="1"/>
          </p:cNvSpPr>
          <p:nvPr/>
        </p:nvSpPr>
        <p:spPr bwMode="auto">
          <a:xfrm>
            <a:off x="0" y="0"/>
            <a:ext cx="9144000" cy="0"/>
          </a:xfrm>
          <a:prstGeom prst="rect">
            <a:avLst/>
          </a:prstGeom>
          <a:noFill/>
          <a:ln w="9525">
            <a:noFill/>
            <a:miter lim="800000"/>
            <a:headEnd/>
            <a:tailEnd/>
          </a:ln>
        </p:spPr>
        <p:txBody>
          <a:bodyPr anchor="ctr">
            <a:spAutoFit/>
          </a:bodyPr>
          <a:lstStyle/>
          <a:p>
            <a:endParaRPr lang="zh-CN" altLang="en-US"/>
          </a:p>
        </p:txBody>
      </p:sp>
      <p:sp>
        <p:nvSpPr>
          <p:cNvPr id="1032" name="Rectangle 2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zh-CN" altLang="en-US"/>
          </a:p>
        </p:txBody>
      </p:sp>
      <p:pic>
        <p:nvPicPr>
          <p:cNvPr id="9" name="图片 1"/>
          <p:cNvPicPr/>
          <p:nvPr/>
        </p:nvPicPr>
        <p:blipFill>
          <a:blip r:embed="rId2" cstate="print"/>
          <a:srcRect/>
          <a:stretch>
            <a:fillRect/>
          </a:stretch>
        </p:blipFill>
        <p:spPr bwMode="auto">
          <a:xfrm>
            <a:off x="762000" y="3657600"/>
            <a:ext cx="7315200" cy="1905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标题 1"/>
          <p:cNvSpPr>
            <a:spLocks noGrp="1"/>
          </p:cNvSpPr>
          <p:nvPr>
            <p:ph type="title"/>
          </p:nvPr>
        </p:nvSpPr>
        <p:spPr/>
        <p:txBody>
          <a:bodyPr/>
          <a:lstStyle/>
          <a:p>
            <a:pPr marL="342900" indent="-342900">
              <a:lnSpc>
                <a:spcPct val="80000"/>
              </a:lnSpc>
              <a:spcBef>
                <a:spcPts val="1800"/>
              </a:spcBef>
            </a:pPr>
            <a:r>
              <a:rPr lang="en-US" altLang="zh-CN" sz="3200" b="1" dirty="0" smtClean="0">
                <a:ea typeface="宋体" charset="-122"/>
              </a:rPr>
              <a:t> Timeslot Defined in TSCH</a:t>
            </a:r>
            <a:endParaRPr lang="zh-CN" altLang="zh-CN" sz="3200" b="1" dirty="0" smtClean="0">
              <a:ea typeface="宋体" charset="-122"/>
            </a:endParaRPr>
          </a:p>
        </p:txBody>
      </p:sp>
      <p:sp>
        <p:nvSpPr>
          <p:cNvPr id="1028" name="内容占位符 10"/>
          <p:cNvSpPr>
            <a:spLocks noGrp="1"/>
          </p:cNvSpPr>
          <p:nvPr>
            <p:ph idx="1"/>
          </p:nvPr>
        </p:nvSpPr>
        <p:spPr>
          <a:xfrm>
            <a:off x="685800" y="1676400"/>
            <a:ext cx="8001000" cy="4114800"/>
          </a:xfrm>
        </p:spPr>
        <p:txBody>
          <a:bodyPr/>
          <a:lstStyle/>
          <a:p>
            <a:r>
              <a:rPr lang="en-US" sz="2400" dirty="0" err="1" smtClean="0"/>
              <a:t>Timeslotted</a:t>
            </a:r>
            <a:r>
              <a:rPr lang="en-US" sz="2400" dirty="0" smtClean="0"/>
              <a:t> channel hopping (TSCH) PANs are topology independent and can be used in star topologies as well as partial or full mesh topologies.</a:t>
            </a:r>
          </a:p>
          <a:p>
            <a:pPr>
              <a:buNone/>
            </a:pPr>
            <a:endParaRPr lang="en-US" altLang="zh-CN" sz="1800" dirty="0" smtClean="0">
              <a:ea typeface="宋体" charset="-122"/>
            </a:endParaRPr>
          </a:p>
          <a:p>
            <a:r>
              <a:rPr lang="en-US" sz="1800" dirty="0" smtClean="0"/>
              <a:t>In a TSCH PAN, the concept of the </a:t>
            </a:r>
            <a:r>
              <a:rPr lang="en-US" sz="1800" dirty="0" err="1" smtClean="0"/>
              <a:t>superframe</a:t>
            </a:r>
            <a:r>
              <a:rPr lang="en-US" sz="1800" dirty="0" smtClean="0"/>
              <a:t> is replaced with a </a:t>
            </a:r>
            <a:r>
              <a:rPr lang="en-US" sz="1800" dirty="0" err="1" smtClean="0"/>
              <a:t>slotframe</a:t>
            </a:r>
            <a:r>
              <a:rPr lang="en-US" sz="1800" dirty="0" smtClean="0"/>
              <a:t>. The </a:t>
            </a:r>
            <a:r>
              <a:rPr lang="en-US" sz="1800" dirty="0" err="1" smtClean="0"/>
              <a:t>slotframe</a:t>
            </a:r>
            <a:r>
              <a:rPr lang="en-US" sz="1800" dirty="0" smtClean="0"/>
              <a:t> also contains defined periods of communications between peers that may be either CSMA-CA or guaranteed, but the</a:t>
            </a:r>
          </a:p>
          <a:p>
            <a:pPr>
              <a:buNone/>
            </a:pPr>
            <a:r>
              <a:rPr lang="en-US" sz="1800" dirty="0" smtClean="0"/>
              <a:t>      </a:t>
            </a:r>
            <a:r>
              <a:rPr lang="en-US" sz="1800" dirty="0" err="1" smtClean="0"/>
              <a:t>slotframe</a:t>
            </a:r>
            <a:r>
              <a:rPr lang="en-US" sz="1800" dirty="0" smtClean="0"/>
              <a:t> automatically repeats based on the participating devices’ shared notion of time, and does not require beacons to initiate communications. Unlike the </a:t>
            </a:r>
            <a:r>
              <a:rPr lang="en-US" sz="1800" dirty="0" err="1" smtClean="0"/>
              <a:t>superframe</a:t>
            </a:r>
            <a:r>
              <a:rPr lang="en-US" sz="1800" dirty="0" smtClean="0"/>
              <a:t>, </a:t>
            </a:r>
            <a:r>
              <a:rPr lang="en-US" sz="1800" dirty="0" err="1" smtClean="0"/>
              <a:t>slotframes</a:t>
            </a:r>
            <a:r>
              <a:rPr lang="en-US" sz="1800" dirty="0" smtClean="0"/>
              <a:t> and a device’s assigned timeslot(s) within the </a:t>
            </a:r>
            <a:r>
              <a:rPr lang="en-US" sz="1800" dirty="0" err="1" smtClean="0"/>
              <a:t>slotframe</a:t>
            </a:r>
            <a:r>
              <a:rPr lang="en-US" sz="1800" dirty="0" smtClean="0"/>
              <a:t> may initially be communicated by beacon, but are typically configured by a higher layer as the device joins the network. </a:t>
            </a:r>
            <a:endParaRPr lang="en-US" altLang="zh-CN" sz="1800" dirty="0" smtClean="0">
              <a:ea typeface="宋体" charset="-122"/>
            </a:endParaRPr>
          </a:p>
          <a:p>
            <a:pPr>
              <a:buFontTx/>
              <a:buNone/>
            </a:pPr>
            <a:r>
              <a:rPr lang="en-US" altLang="zh-CN" sz="1800" i="1" dirty="0" smtClean="0">
                <a:ea typeface="宋体" charset="-122"/>
              </a:rPr>
              <a:t>		</a:t>
            </a:r>
            <a:endParaRPr lang="zh-CN" altLang="en-US" sz="1800" dirty="0" smtClean="0">
              <a:ea typeface="宋体" charset="-122"/>
            </a:endParaRPr>
          </a:p>
        </p:txBody>
      </p:sp>
      <p:sp>
        <p:nvSpPr>
          <p:cNvPr id="3" name="页脚占位符 2"/>
          <p:cNvSpPr>
            <a:spLocks noGrp="1"/>
          </p:cNvSpPr>
          <p:nvPr>
            <p:ph type="ftr" sz="quarter" idx="11"/>
          </p:nvPr>
        </p:nvSpPr>
        <p:spPr/>
        <p:txBody>
          <a:bodyPr/>
          <a:lstStyle/>
          <a:p>
            <a:pPr>
              <a:defRPr/>
            </a:pPr>
            <a:r>
              <a:rPr lang="en-US"/>
              <a:t>Liang Li Vinno</a:t>
            </a:r>
          </a:p>
        </p:txBody>
      </p:sp>
      <p:sp>
        <p:nvSpPr>
          <p:cNvPr id="4" name="灯片编号占位符 3"/>
          <p:cNvSpPr>
            <a:spLocks noGrp="1"/>
          </p:cNvSpPr>
          <p:nvPr>
            <p:ph type="sldNum" sz="quarter" idx="12"/>
          </p:nvPr>
        </p:nvSpPr>
        <p:spPr/>
        <p:txBody>
          <a:bodyPr/>
          <a:lstStyle/>
          <a:p>
            <a:pPr>
              <a:defRPr/>
            </a:pPr>
            <a:r>
              <a:rPr lang="en-US" smtClean="0"/>
              <a:t>Slide </a:t>
            </a:r>
            <a:fld id="{18DEB169-BBC8-4AD0-B050-888CA221EC9F}" type="slidenum">
              <a:rPr lang="en-US" smtClean="0"/>
              <a:pPr>
                <a:defRPr/>
              </a:pPr>
              <a:t>8</a:t>
            </a:fld>
            <a:endParaRPr lang="en-US"/>
          </a:p>
        </p:txBody>
      </p:sp>
      <p:sp>
        <p:nvSpPr>
          <p:cNvPr id="1031" name="Rectangle 24"/>
          <p:cNvSpPr>
            <a:spLocks noChangeArrowheads="1"/>
          </p:cNvSpPr>
          <p:nvPr/>
        </p:nvSpPr>
        <p:spPr bwMode="auto">
          <a:xfrm>
            <a:off x="0" y="0"/>
            <a:ext cx="9144000" cy="0"/>
          </a:xfrm>
          <a:prstGeom prst="rect">
            <a:avLst/>
          </a:prstGeom>
          <a:noFill/>
          <a:ln w="9525">
            <a:noFill/>
            <a:miter lim="800000"/>
            <a:headEnd/>
            <a:tailEnd/>
          </a:ln>
        </p:spPr>
        <p:txBody>
          <a:bodyPr anchor="ctr">
            <a:spAutoFit/>
          </a:bodyPr>
          <a:lstStyle/>
          <a:p>
            <a:endParaRPr lang="zh-CN" altLang="en-US"/>
          </a:p>
        </p:txBody>
      </p:sp>
      <p:sp>
        <p:nvSpPr>
          <p:cNvPr id="1032" name="Rectangle 2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zh-CN"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标题 1"/>
          <p:cNvSpPr>
            <a:spLocks noGrp="1"/>
          </p:cNvSpPr>
          <p:nvPr>
            <p:ph type="title"/>
          </p:nvPr>
        </p:nvSpPr>
        <p:spPr/>
        <p:txBody>
          <a:bodyPr/>
          <a:lstStyle/>
          <a:p>
            <a:pPr marL="342900" indent="-342900">
              <a:lnSpc>
                <a:spcPct val="80000"/>
              </a:lnSpc>
              <a:spcBef>
                <a:spcPts val="1800"/>
              </a:spcBef>
            </a:pPr>
            <a:r>
              <a:rPr lang="en-US" altLang="zh-CN" sz="3200" b="1" dirty="0" err="1" smtClean="0">
                <a:ea typeface="宋体" charset="-122"/>
              </a:rPr>
              <a:t>TimeSlots</a:t>
            </a:r>
            <a:r>
              <a:rPr lang="en-US" altLang="zh-CN" sz="3200" b="1" dirty="0" smtClean="0">
                <a:ea typeface="宋体" charset="-122"/>
              </a:rPr>
              <a:t> in  15.4E MAC Services</a:t>
            </a:r>
            <a:endParaRPr lang="zh-CN" altLang="zh-CN" sz="3200" b="1" dirty="0" smtClean="0">
              <a:ea typeface="宋体" charset="-122"/>
            </a:endParaRPr>
          </a:p>
        </p:txBody>
      </p:sp>
      <p:sp>
        <p:nvSpPr>
          <p:cNvPr id="1028" name="内容占位符 10"/>
          <p:cNvSpPr>
            <a:spLocks noGrp="1"/>
          </p:cNvSpPr>
          <p:nvPr>
            <p:ph idx="1"/>
          </p:nvPr>
        </p:nvSpPr>
        <p:spPr>
          <a:xfrm>
            <a:off x="685800" y="1676400"/>
            <a:ext cx="7772400" cy="4572000"/>
          </a:xfrm>
        </p:spPr>
        <p:txBody>
          <a:bodyPr/>
          <a:lstStyle/>
          <a:p>
            <a:r>
              <a:rPr lang="en-US" sz="1400" dirty="0" smtClean="0"/>
              <a:t>The MLME-SET-</a:t>
            </a:r>
            <a:r>
              <a:rPr lang="en-US" sz="1400" dirty="0" err="1" smtClean="0"/>
              <a:t>LINK.request</a:t>
            </a:r>
            <a:r>
              <a:rPr lang="en-US" sz="1400" dirty="0" smtClean="0"/>
              <a:t> primitive requests to add a new link, or delete or modify an existing link at the MAC </a:t>
            </a:r>
            <a:r>
              <a:rPr lang="en-US" sz="1400" dirty="0" err="1" smtClean="0"/>
              <a:t>sublayer</a:t>
            </a:r>
            <a:r>
              <a:rPr lang="en-US" sz="1400" dirty="0" smtClean="0"/>
              <a:t>. The </a:t>
            </a:r>
            <a:r>
              <a:rPr lang="en-US" sz="1400" dirty="0" err="1" smtClean="0"/>
              <a:t>slotframeHandle</a:t>
            </a:r>
            <a:r>
              <a:rPr lang="en-US" sz="1400" dirty="0" smtClean="0"/>
              <a:t> and </a:t>
            </a:r>
            <a:r>
              <a:rPr lang="en-US" sz="1400" dirty="0" err="1" smtClean="0"/>
              <a:t>linkHandle</a:t>
            </a:r>
            <a:r>
              <a:rPr lang="en-US" sz="1400" dirty="0" smtClean="0"/>
              <a:t> are supplied by a higher layer. The semantics of this primitive are:</a:t>
            </a:r>
          </a:p>
          <a:p>
            <a:r>
              <a:rPr lang="en-US" sz="1400" dirty="0" smtClean="0"/>
              <a:t>MLME-SET-</a:t>
            </a:r>
            <a:r>
              <a:rPr lang="en-US" sz="1400" dirty="0" err="1" smtClean="0"/>
              <a:t>LINK.request</a:t>
            </a:r>
            <a:r>
              <a:rPr lang="en-US" sz="1400" dirty="0" smtClean="0"/>
              <a:t> (</a:t>
            </a:r>
          </a:p>
          <a:p>
            <a:pPr lvl="2">
              <a:buNone/>
            </a:pPr>
            <a:r>
              <a:rPr lang="en-US" sz="1600" dirty="0" smtClean="0"/>
              <a:t>operation,</a:t>
            </a:r>
          </a:p>
          <a:p>
            <a:pPr lvl="2">
              <a:buNone/>
            </a:pPr>
            <a:r>
              <a:rPr lang="en-US" sz="1600" dirty="0" err="1" smtClean="0"/>
              <a:t>linkHandle</a:t>
            </a:r>
            <a:r>
              <a:rPr lang="en-US" sz="1600" dirty="0" smtClean="0"/>
              <a:t>,</a:t>
            </a:r>
          </a:p>
          <a:p>
            <a:pPr lvl="2">
              <a:buNone/>
            </a:pPr>
            <a:r>
              <a:rPr lang="en-US" sz="1600" dirty="0" err="1" smtClean="0"/>
              <a:t>slotframeHandle</a:t>
            </a:r>
            <a:r>
              <a:rPr lang="en-US" sz="1600" dirty="0" smtClean="0"/>
              <a:t>,</a:t>
            </a:r>
          </a:p>
          <a:p>
            <a:pPr lvl="2">
              <a:buNone/>
            </a:pPr>
            <a:r>
              <a:rPr lang="en-US" sz="1600" dirty="0" smtClean="0"/>
              <a:t>timeslot,</a:t>
            </a:r>
          </a:p>
          <a:p>
            <a:pPr lvl="2">
              <a:buNone/>
            </a:pPr>
            <a:r>
              <a:rPr lang="en-US" sz="1600" dirty="0" err="1" smtClean="0"/>
              <a:t>channelOffset</a:t>
            </a:r>
            <a:r>
              <a:rPr lang="en-US" sz="1600" dirty="0" smtClean="0"/>
              <a:t>,</a:t>
            </a:r>
          </a:p>
          <a:p>
            <a:pPr lvl="2">
              <a:buNone/>
            </a:pPr>
            <a:r>
              <a:rPr lang="en-US" sz="1600" dirty="0" err="1" smtClean="0"/>
              <a:t>linkOptions</a:t>
            </a:r>
            <a:r>
              <a:rPr lang="en-US" sz="1600" dirty="0" smtClean="0"/>
              <a:t>,</a:t>
            </a:r>
          </a:p>
          <a:p>
            <a:pPr lvl="2">
              <a:buNone/>
            </a:pPr>
            <a:r>
              <a:rPr lang="en-US" sz="1600" dirty="0" err="1" smtClean="0"/>
              <a:t>linkType</a:t>
            </a:r>
            <a:r>
              <a:rPr lang="en-US" sz="1600" dirty="0" smtClean="0"/>
              <a:t>,</a:t>
            </a:r>
          </a:p>
          <a:p>
            <a:pPr lvl="2">
              <a:buNone/>
            </a:pPr>
            <a:r>
              <a:rPr lang="en-US" sz="1600" dirty="0" err="1" smtClean="0"/>
              <a:t>nodeAddr</a:t>
            </a:r>
            <a:endParaRPr lang="en-US" sz="1600" dirty="0" smtClean="0"/>
          </a:p>
          <a:p>
            <a:pPr>
              <a:buNone/>
            </a:pPr>
            <a:r>
              <a:rPr lang="en-US" sz="1400" dirty="0" smtClean="0"/>
              <a:t>                  )</a:t>
            </a:r>
          </a:p>
          <a:p>
            <a:r>
              <a:rPr lang="en-US" sz="1800" dirty="0" smtClean="0"/>
              <a:t>Here, Timeslot  is one Integer 0x0000–0xffff</a:t>
            </a:r>
          </a:p>
          <a:p>
            <a:r>
              <a:rPr lang="en-US" sz="1800" dirty="0" smtClean="0"/>
              <a:t>In TSCH and LLDN PIB Attributes, a serial of related  Timeslots are defined. </a:t>
            </a:r>
          </a:p>
          <a:p>
            <a:endParaRPr lang="en-US" sz="1800" dirty="0" smtClean="0">
              <a:solidFill>
                <a:schemeClr val="tx1"/>
              </a:solidFill>
              <a:latin typeface="+mn-lt"/>
              <a:ea typeface="+mn-ea"/>
              <a:cs typeface="+mn-cs"/>
            </a:endParaRPr>
          </a:p>
          <a:p>
            <a:endParaRPr lang="en-US" sz="1800" dirty="0" smtClean="0">
              <a:solidFill>
                <a:schemeClr val="tx1"/>
              </a:solidFill>
              <a:latin typeface="+mn-lt"/>
              <a:ea typeface="+mn-ea"/>
              <a:cs typeface="+mn-cs"/>
            </a:endParaRPr>
          </a:p>
          <a:p>
            <a:endParaRPr lang="en-US" altLang="zh-CN" sz="1800" dirty="0" smtClean="0">
              <a:ea typeface="宋体" charset="-122"/>
            </a:endParaRPr>
          </a:p>
          <a:p>
            <a:endParaRPr lang="en-US" altLang="zh-CN" sz="1800" dirty="0" smtClean="0">
              <a:ea typeface="宋体" charset="-122"/>
            </a:endParaRPr>
          </a:p>
          <a:p>
            <a:pPr>
              <a:buFontTx/>
              <a:buNone/>
            </a:pPr>
            <a:r>
              <a:rPr lang="en-US" altLang="zh-CN" sz="1800" i="1" dirty="0" smtClean="0">
                <a:ea typeface="宋体" charset="-122"/>
              </a:rPr>
              <a:t>		</a:t>
            </a:r>
            <a:endParaRPr lang="zh-CN" altLang="en-US" sz="1800" dirty="0" smtClean="0">
              <a:ea typeface="宋体" charset="-122"/>
            </a:endParaRPr>
          </a:p>
        </p:txBody>
      </p:sp>
      <p:sp>
        <p:nvSpPr>
          <p:cNvPr id="3" name="页脚占位符 2"/>
          <p:cNvSpPr>
            <a:spLocks noGrp="1"/>
          </p:cNvSpPr>
          <p:nvPr>
            <p:ph type="ftr" sz="quarter" idx="11"/>
          </p:nvPr>
        </p:nvSpPr>
        <p:spPr/>
        <p:txBody>
          <a:bodyPr/>
          <a:lstStyle/>
          <a:p>
            <a:pPr>
              <a:defRPr/>
            </a:pPr>
            <a:r>
              <a:rPr lang="en-US"/>
              <a:t>Liang Li Vinno</a:t>
            </a:r>
          </a:p>
        </p:txBody>
      </p:sp>
      <p:sp>
        <p:nvSpPr>
          <p:cNvPr id="4" name="灯片编号占位符 3"/>
          <p:cNvSpPr>
            <a:spLocks noGrp="1"/>
          </p:cNvSpPr>
          <p:nvPr>
            <p:ph type="sldNum" sz="quarter" idx="12"/>
          </p:nvPr>
        </p:nvSpPr>
        <p:spPr/>
        <p:txBody>
          <a:bodyPr/>
          <a:lstStyle/>
          <a:p>
            <a:pPr>
              <a:defRPr/>
            </a:pPr>
            <a:r>
              <a:rPr lang="en-US" smtClean="0"/>
              <a:t>Slide </a:t>
            </a:r>
            <a:fld id="{18DEB169-BBC8-4AD0-B050-888CA221EC9F}" type="slidenum">
              <a:rPr lang="en-US" smtClean="0"/>
              <a:pPr>
                <a:defRPr/>
              </a:pPr>
              <a:t>9</a:t>
            </a:fld>
            <a:endParaRPr lang="en-US"/>
          </a:p>
        </p:txBody>
      </p:sp>
      <p:sp>
        <p:nvSpPr>
          <p:cNvPr id="1031" name="Rectangle 24"/>
          <p:cNvSpPr>
            <a:spLocks noChangeArrowheads="1"/>
          </p:cNvSpPr>
          <p:nvPr/>
        </p:nvSpPr>
        <p:spPr bwMode="auto">
          <a:xfrm>
            <a:off x="0" y="0"/>
            <a:ext cx="9144000" cy="0"/>
          </a:xfrm>
          <a:prstGeom prst="rect">
            <a:avLst/>
          </a:prstGeom>
          <a:noFill/>
          <a:ln w="9525">
            <a:noFill/>
            <a:miter lim="800000"/>
            <a:headEnd/>
            <a:tailEnd/>
          </a:ln>
        </p:spPr>
        <p:txBody>
          <a:bodyPr anchor="ctr">
            <a:spAutoFit/>
          </a:bodyPr>
          <a:lstStyle/>
          <a:p>
            <a:endParaRPr lang="zh-CN" altLang="en-US"/>
          </a:p>
        </p:txBody>
      </p:sp>
      <p:sp>
        <p:nvSpPr>
          <p:cNvPr id="1032" name="Rectangle 2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zh-CN"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10103</TotalTime>
  <Words>869</Words>
  <Application>Microsoft Office PowerPoint</Application>
  <PresentationFormat>On-screen Show (4:3)</PresentationFormat>
  <Paragraphs>146</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Informative Abstract</vt:lpstr>
      <vt:lpstr>General View</vt:lpstr>
      <vt:lpstr>Suggest to add Data Priority Classification</vt:lpstr>
      <vt:lpstr> Timeslot Definition in IEEE8021.5.4E</vt:lpstr>
      <vt:lpstr> Timeslot Defined in DSME</vt:lpstr>
      <vt:lpstr> Timeslot Defined in LLDN</vt:lpstr>
      <vt:lpstr> Timeslot Defined in TSCH</vt:lpstr>
      <vt:lpstr>TimeSlots in  15.4E MAC Services</vt:lpstr>
      <vt:lpstr>Example: Priority classification based on  LLDN superframe structure</vt:lpstr>
      <vt:lpstr>Example: Priority classification based on  LLDN superframe structure</vt:lpstr>
      <vt:lpstr>Example: Priority classification based on  LLDN superframe structure</vt:lpstr>
      <vt:lpstr>Summary</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TG4j Opening report</dc:title>
  <dc:subject>IEEE 802.15.4j</dc:subject>
  <dc:creator>Raymond Krasinski (Philips)</dc:creator>
  <cp:keywords>TG4j Report Opening</cp:keywords>
  <dc:description>Opening report for the MBAN Task Group</dc:description>
  <cp:lastModifiedBy>Liang</cp:lastModifiedBy>
  <cp:revision>914</cp:revision>
  <cp:lastPrinted>1998-02-10T13:28:06Z</cp:lastPrinted>
  <dcterms:created xsi:type="dcterms:W3CDTF">1999-11-08T18:59:45Z</dcterms:created>
  <dcterms:modified xsi:type="dcterms:W3CDTF">2013-03-16T08:47:00Z</dcterms:modified>
  <cp:contentStatus>Final</cp:contentStatus>
</cp:coreProperties>
</file>