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 id="2147483664" r:id="rId2"/>
  </p:sldMasterIdLst>
  <p:notesMasterIdLst>
    <p:notesMasterId r:id="rId8"/>
  </p:notesMasterIdLst>
  <p:sldIdLst>
    <p:sldId id="458" r:id="rId3"/>
    <p:sldId id="547" r:id="rId4"/>
    <p:sldId id="551" r:id="rId5"/>
    <p:sldId id="553" r:id="rId6"/>
    <p:sldId id="554" r:id="rId7"/>
  </p:sldIdLst>
  <p:sldSz cx="9144000" cy="6858000" type="screen4x3"/>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iny.chun" initials="j"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33CC"/>
    <a:srgbClr val="D46C2C"/>
    <a:srgbClr val="00FF00"/>
    <a:srgbClr val="FFFFCC"/>
    <a:srgbClr val="98C606"/>
    <a:srgbClr val="000000"/>
    <a:srgbClr val="FF99FF"/>
    <a:srgbClr val="E33E1D"/>
    <a:srgbClr val="D7E4BD"/>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458" autoAdjust="0"/>
    <p:restoredTop sz="94660" autoAdjust="0"/>
  </p:normalViewPr>
  <p:slideViewPr>
    <p:cSldViewPr>
      <p:cViewPr varScale="1">
        <p:scale>
          <a:sx n="85" d="100"/>
          <a:sy n="85" d="100"/>
        </p:scale>
        <p:origin x="-13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5" d="100"/>
          <a:sy n="55" d="100"/>
        </p:scale>
        <p:origin x="-2904" y="-96"/>
      </p:cViewPr>
      <p:guideLst>
        <p:guide orient="horz" pos="3110"/>
        <p:guide pos="214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3713"/>
          </a:xfrm>
          <a:prstGeom prst="rect">
            <a:avLst/>
          </a:prstGeom>
        </p:spPr>
        <p:txBody>
          <a:bodyPr vert="horz" lIns="91440" tIns="45720" rIns="91440" bIns="45720" rtlCol="0"/>
          <a:lstStyle>
            <a:lvl1pPr algn="r">
              <a:defRPr sz="1200"/>
            </a:lvl1pPr>
          </a:lstStyle>
          <a:p>
            <a:fld id="{1F29679F-BA6A-46AA-9605-E3ADEF6577B1}" type="datetimeFigureOut">
              <a:rPr lang="en-US" smtClean="0"/>
              <a:pPr/>
              <a:t>1/9/2013</a:t>
            </a:fld>
            <a:endParaRPr lang="en-US"/>
          </a:p>
        </p:txBody>
      </p:sp>
      <p:sp>
        <p:nvSpPr>
          <p:cNvPr id="4" name="Slide Image Placeholder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690269"/>
            <a:ext cx="5438140" cy="44434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8824"/>
            <a:ext cx="2945659" cy="49371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378824"/>
            <a:ext cx="2945659" cy="493713"/>
          </a:xfrm>
          <a:prstGeom prst="rect">
            <a:avLst/>
          </a:prstGeom>
        </p:spPr>
        <p:txBody>
          <a:bodyPr vert="horz" lIns="91440" tIns="45720" rIns="91440" bIns="45720" rtlCol="0" anchor="b"/>
          <a:lstStyle>
            <a:lvl1pPr algn="r">
              <a:defRPr sz="1200"/>
            </a:lvl1pPr>
          </a:lstStyle>
          <a:p>
            <a:fld id="{FBE8E286-FF09-4294-8AF4-AA83327DC834}" type="slidenum">
              <a:rPr lang="en-US" smtClean="0"/>
              <a:pPr/>
              <a:t>‹#›</a:t>
            </a:fld>
            <a:endParaRPr lang="en-US"/>
          </a:p>
        </p:txBody>
      </p:sp>
    </p:spTree>
    <p:extLst>
      <p:ext uri="{BB962C8B-B14F-4D97-AF65-F5344CB8AC3E}">
        <p14:creationId xmlns="" xmlns:p14="http://schemas.microsoft.com/office/powerpoint/2010/main" val="1518651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a:t>
            </a:fld>
            <a:endParaRPr lang="en-US"/>
          </a:p>
        </p:txBody>
      </p:sp>
    </p:spTree>
    <p:extLst>
      <p:ext uri="{BB962C8B-B14F-4D97-AF65-F5344CB8AC3E}">
        <p14:creationId xmlns="" xmlns:p14="http://schemas.microsoft.com/office/powerpoint/2010/main" val="512018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A03FB6-36C0-4092-9C05-E6E6CDDEB8E5}" type="datetime1">
              <a:rPr lang="en-US" smtClean="0"/>
              <a:pPr/>
              <a:t>1/9/2013</a:t>
            </a:fld>
            <a:endParaRPr lang="en-US" dirty="0"/>
          </a:p>
        </p:txBody>
      </p:sp>
      <p:sp>
        <p:nvSpPr>
          <p:cNvPr id="5" name="Footer Placeholder 4"/>
          <p:cNvSpPr>
            <a:spLocks noGrp="1"/>
          </p:cNvSpPr>
          <p:nvPr>
            <p:ph type="ftr" sz="quarter" idx="11"/>
          </p:nvPr>
        </p:nvSpPr>
        <p:spPr>
          <a:xfrm>
            <a:off x="3200400" y="6324600"/>
            <a:ext cx="2895600" cy="365125"/>
          </a:xfrm>
        </p:spPr>
        <p:txBody>
          <a:bodyPr/>
          <a:lstStyle>
            <a:lvl1pPr>
              <a:defRPr/>
            </a:lvl1pPr>
          </a:lstStyle>
          <a:p>
            <a:r>
              <a:rPr lang="en-US" dirty="0" smtClean="0"/>
              <a:t>Slide #</a:t>
            </a:r>
            <a:endParaRPr lang="en-US" dirty="0"/>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0"/>
            <a:ext cx="1828800" cy="307777"/>
          </a:xfrm>
          <a:prstGeom prst="rect">
            <a:avLst/>
          </a:prstGeom>
          <a:noFill/>
        </p:spPr>
        <p:txBody>
          <a:bodyPr wrap="square" rtlCol="0">
            <a:spAutoFit/>
          </a:bodyPr>
          <a:lstStyle/>
          <a:p>
            <a:r>
              <a:rPr lang="en-US" sz="1400" b="1" baseline="0" dirty="0" smtClean="0">
                <a:latin typeface="Times New Roman" pitchFamily="18" charset="0"/>
                <a:cs typeface="Times New Roman" pitchFamily="18" charset="0"/>
              </a:rPr>
              <a:t>January </a:t>
            </a:r>
            <a:r>
              <a:rPr lang="en-US" sz="1400" b="1" dirty="0" smtClean="0">
                <a:latin typeface="Times New Roman" pitchFamily="18" charset="0"/>
                <a:cs typeface="Times New Roman" pitchFamily="18" charset="0"/>
              </a:rPr>
              <a:t>2013</a:t>
            </a:r>
            <a:endParaRPr lang="en-US" sz="1400" b="1" dirty="0">
              <a:latin typeface="Times New Roman" pitchFamily="18" charset="0"/>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a:t>
            </a:r>
            <a:r>
              <a:rPr lang="en-US" sz="1400" b="1" kern="1200" dirty="0" smtClean="0">
                <a:solidFill>
                  <a:schemeClr val="tx1"/>
                </a:solidFill>
                <a:latin typeface="Times New Roman" pitchFamily="18" charset="0"/>
                <a:ea typeface="+mn-ea"/>
                <a:cs typeface="Times New Roman" pitchFamily="18" charset="0"/>
              </a:rPr>
              <a:t>IEEE </a:t>
            </a:r>
            <a:r>
              <a:rPr lang="en-US" altLang="ko-KR" sz="1400" b="1" dirty="0" smtClean="0"/>
              <a:t>15-13-0005-00-0008</a:t>
            </a:r>
            <a:endParaRPr lang="en-US" sz="1400" b="1" kern="1200" dirty="0">
              <a:solidFill>
                <a:schemeClr val="tx1"/>
              </a:solidFill>
              <a:latin typeface="Times New Roman" pitchFamily="18" charset="0"/>
              <a:ea typeface="+mn-ea"/>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2"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LG Electronics</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FEB950-4027-49A9-9AD9-60C89AF8B577}" type="datetime1">
              <a:rPr lang="en-US" smtClean="0"/>
              <a:pPr/>
              <a:t>1/9/2013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7DE0AC-2293-46C5-B2AD-A273A09A28AC}" type="datetime1">
              <a:rPr lang="en-US" smtClean="0"/>
              <a:pPr/>
              <a:t>1/9/2013</a:t>
            </a:fld>
            <a:endParaRPr lang="en-US"/>
          </a:p>
        </p:txBody>
      </p:sp>
      <p:sp>
        <p:nvSpPr>
          <p:cNvPr id="3" name="Footer Placeholder 2"/>
          <p:cNvSpPr>
            <a:spLocks noGrp="1"/>
          </p:cNvSpPr>
          <p:nvPr>
            <p:ph type="ftr" sz="quarter" idx="11"/>
          </p:nvPr>
        </p:nvSpPr>
        <p:spPr/>
        <p:txBody>
          <a:bodyPr/>
          <a:lstStyle/>
          <a:p>
            <a:r>
              <a:rPr lang="en-US" smtClean="0"/>
              <a:t>Slide 1</a:t>
            </a:r>
            <a:endParaRPr lang="en-US"/>
          </a:p>
        </p:txBody>
      </p:sp>
      <p:sp>
        <p:nvSpPr>
          <p:cNvPr id="4" name="Slide Number Placeholder 3"/>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0809FD-2FB9-4990-A5F7-1DB6B7084FB0}" type="datetime1">
              <a:rPr lang="en-US" smtClean="0"/>
              <a:pPr/>
              <a:t>1/9/2013</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64B576-651D-4059-ADD9-BAD91067A2E2}" type="datetime1">
              <a:rPr lang="en-US" smtClean="0"/>
              <a:pPr/>
              <a:t>1/9/2013</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BE0B97-6B1C-43CC-B69C-7D781D459A89}" type="datetime1">
              <a:rPr lang="en-US" smtClean="0"/>
              <a:pPr/>
              <a:t>1/9/2013</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6F5A34-17FE-42B9-8397-840FF089D1E6}" type="datetime1">
              <a:rPr lang="en-US" smtClean="0"/>
              <a:pPr/>
              <a:t>1/9/2013</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FA8F46-9498-4F67-8577-AE59DD5D7184}" type="datetimeFigureOut">
              <a:rPr lang="en-US" smtClean="0"/>
              <a:pPr/>
              <a:t>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FA8F46-9498-4F67-8577-AE59DD5D7184}" type="datetimeFigureOut">
              <a:rPr lang="en-US" smtClean="0"/>
              <a:pPr/>
              <a:t>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1/9/2013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FA8F46-9498-4F67-8577-AE59DD5D7184}" type="datetimeFigureOut">
              <a:rPr lang="en-US" smtClean="0"/>
              <a:pPr/>
              <a:t>1/9/2013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FA8F46-9498-4F67-8577-AE59DD5D7184}" type="datetimeFigureOut">
              <a:rPr lang="en-US" smtClean="0"/>
              <a:pPr/>
              <a:t>1/9/2013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FA8F46-9498-4F67-8577-AE59DD5D7184}" type="datetimeFigureOut">
              <a:rPr lang="en-US" smtClean="0"/>
              <a:pPr/>
              <a:t>1/9/2013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1/9/2013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1/9/2013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1/9/2013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ko-KR"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LG Electronics</a:t>
            </a:r>
            <a:endParaRPr kumimoji="0" lang="en-US" altLang="ko-KR"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altLang="ko-KR" sz="1400" b="1" baseline="0" dirty="0" smtClean="0">
                <a:latin typeface="Times New Roman" pitchFamily="18" charset="0"/>
                <a:cs typeface="Times New Roman" pitchFamily="18" charset="0"/>
              </a:rPr>
              <a:t>January </a:t>
            </a:r>
            <a:r>
              <a:rPr lang="en-US" altLang="ko-KR" sz="1400" b="1" dirty="0" smtClean="0">
                <a:latin typeface="Times New Roman" pitchFamily="18" charset="0"/>
                <a:cs typeface="Times New Roman" pitchFamily="18" charset="0"/>
              </a:rPr>
              <a:t>2013</a:t>
            </a:r>
            <a:endParaRPr lang="en-US" altLang="ko-KR"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altLang="ko-KR" sz="1400" b="1" dirty="0" smtClean="0">
                <a:latin typeface="Times New Roman" pitchFamily="18" charset="0"/>
                <a:cs typeface="Times New Roman" pitchFamily="18" charset="0"/>
              </a:rPr>
              <a:t>doc.: </a:t>
            </a:r>
            <a:r>
              <a:rPr lang="en-US" altLang="ko-KR" sz="1400" b="1" kern="1200" dirty="0" smtClean="0">
                <a:solidFill>
                  <a:schemeClr val="tx1"/>
                </a:solidFill>
                <a:latin typeface="Times New Roman" pitchFamily="18" charset="0"/>
                <a:ea typeface="+mn-ea"/>
                <a:cs typeface="Times New Roman" pitchFamily="18" charset="0"/>
              </a:rPr>
              <a:t>IEEE 15-13-0005-00-0008</a:t>
            </a:r>
            <a:endParaRPr lang="en-US" altLang="ko-KR" sz="1400" b="1" kern="1200" dirty="0">
              <a:solidFill>
                <a:schemeClr val="tx1"/>
              </a:solidFill>
              <a:latin typeface="Times New Roman" pitchFamily="18" charset="0"/>
              <a:ea typeface="+mn-ea"/>
              <a:cs typeface="Times New Roman" pitchFamily="18" charset="0"/>
            </a:endParaRPr>
          </a:p>
        </p:txBody>
      </p:sp>
      <p:sp>
        <p:nvSpPr>
          <p:cNvPr id="13" name="Footer Placeholder 4"/>
          <p:cNvSpPr>
            <a:spLocks noGrp="1"/>
          </p:cNvSpPr>
          <p:nvPr>
            <p:ph type="ftr" sz="quarter" idx="11"/>
          </p:nvPr>
        </p:nvSpPr>
        <p:spPr>
          <a:xfrm>
            <a:off x="3200400" y="6324600"/>
            <a:ext cx="2895600" cy="365125"/>
          </a:xfrm>
        </p:spPr>
        <p:txBody>
          <a:bodyPr/>
          <a:lstStyle>
            <a:lvl1pPr>
              <a:defRPr>
                <a:solidFill>
                  <a:schemeClr val="tx1"/>
                </a:solidFill>
              </a:defRPr>
            </a:lvl1pPr>
          </a:lstStyle>
          <a:p>
            <a:r>
              <a:rPr lang="en-US" dirty="0" smtClean="0"/>
              <a:t>Slide #</a:t>
            </a:r>
            <a:endParaRPr lang="en-US" dirty="0"/>
          </a:p>
        </p:txBody>
      </p:sp>
      <p:sp>
        <p:nvSpPr>
          <p:cNvPr id="14"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64EDD7-C113-43D1-BA3C-46D45C8A96AB}" type="datetime1">
              <a:rPr lang="en-US" smtClean="0"/>
              <a:pPr/>
              <a:t>1/9/2013</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5523EF-88F0-4DC0-858F-85C640A0E875}" type="datetime1">
              <a:rPr lang="en-US" smtClean="0"/>
              <a:pPr/>
              <a:t>1/9/2013</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208938-1CF2-4733-8029-EAEF3A191393}" type="datetime1">
              <a:rPr lang="en-US" smtClean="0"/>
              <a:pPr/>
              <a:t>1/9/2013</a:t>
            </a:fld>
            <a:endParaRPr lang="en-US"/>
          </a:p>
        </p:txBody>
      </p:sp>
      <p:sp>
        <p:nvSpPr>
          <p:cNvPr id="8" name="Footer Placeholder 7"/>
          <p:cNvSpPr>
            <a:spLocks noGrp="1"/>
          </p:cNvSpPr>
          <p:nvPr>
            <p:ph type="ftr" sz="quarter" idx="11"/>
          </p:nvPr>
        </p:nvSpPr>
        <p:spPr/>
        <p:txBody>
          <a:bodyPr/>
          <a:lstStyle/>
          <a:p>
            <a:r>
              <a:rPr lang="en-US" smtClean="0"/>
              <a:t>Slide 1</a:t>
            </a:r>
            <a:endParaRPr lang="en-US"/>
          </a:p>
        </p:txBody>
      </p:sp>
      <p:sp>
        <p:nvSpPr>
          <p:cNvPr id="9" name="Slide Number Placeholder 8"/>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2FB845-3490-4031-89C6-D7D1529633E8}" type="datetime1">
              <a:rPr lang="en-US" smtClean="0"/>
              <a:pPr/>
              <a:t>1/9/2013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Slide 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8F476-1752-4E10-A7F6-CBA497807E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3" r:id="rId5"/>
    <p:sldLayoutId id="2147483650" r:id="rId6"/>
    <p:sldLayoutId id="2147483651" r:id="rId7"/>
    <p:sldLayoutId id="2147483652" r:id="rId8"/>
    <p:sldLayoutId id="2147483653" r:id="rId9"/>
    <p:sldLayoutId id="2147483654" r:id="rId10"/>
    <p:sldLayoutId id="2147483655" r:id="rId11"/>
    <p:sldLayoutId id="2147483656" r:id="rId12"/>
    <p:sldLayoutId id="2147483657" r:id="rId13"/>
    <p:sldLayoutId id="2147483658" r:id="rId14"/>
    <p:sldLayoutId id="2147483659" r:id="rId15"/>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A8F46-9498-4F67-8577-AE59DD5D7184}" type="datetimeFigureOut">
              <a:rPr lang="en-US" smtClean="0"/>
              <a:pPr/>
              <a:t>1/9/2013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870CAD-83D8-4A6D-A9AC-C91B0A61C26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770537"/>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a:t>
            </a:r>
            <a:r>
              <a:rPr lang="en-US"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Comments on </a:t>
            </a:r>
            <a:r>
              <a:rPr lang="en-US" sz="1600" dirty="0" smtClean="0">
                <a:latin typeface="Times New Roman" pitchFamily="18" charset="0"/>
                <a:cs typeface="Times New Roman" pitchFamily="18" charset="0"/>
              </a:rPr>
              <a:t>discovery and discovery latency</a:t>
            </a:r>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Date Submitted</a:t>
            </a:r>
            <a:r>
              <a:rPr lang="en-US"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January 09, 2013</a:t>
            </a:r>
            <a:endParaRPr lang="en-US" sz="1600" dirty="0">
              <a:latin typeface="Times New Roman" pitchFamily="18" charset="0"/>
              <a:cs typeface="Times New Roman" pitchFamily="18" charset="0"/>
            </a:endParaRPr>
          </a:p>
          <a:p>
            <a:pPr marL="985838" indent="-757238"/>
            <a:r>
              <a:rPr lang="en-US" sz="1600" b="1" dirty="0">
                <a:latin typeface="Times New Roman" pitchFamily="18" charset="0"/>
                <a:cs typeface="Times New Roman" pitchFamily="18" charset="0"/>
              </a:rPr>
              <a:t>Source</a:t>
            </a:r>
            <a:r>
              <a:rPr lang="en-US"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Jinyoung</a:t>
            </a:r>
            <a:r>
              <a:rPr lang="en-US" sz="1600" dirty="0" smtClean="0">
                <a:latin typeface="Times New Roman" pitchFamily="18" charset="0"/>
                <a:cs typeface="Times New Roman" pitchFamily="18" charset="0"/>
              </a:rPr>
              <a:t> Chun, Suhwook Kim, HanGyu Cho</a:t>
            </a:r>
          </a:p>
          <a:p>
            <a:pPr marL="900113" indent="-671513"/>
            <a:r>
              <a:rPr lang="en-US" sz="1600" dirty="0" smtClean="0">
                <a:latin typeface="Times New Roman" pitchFamily="18" charset="0"/>
                <a:cs typeface="Times New Roman" pitchFamily="18" charset="0"/>
              </a:rPr>
              <a:t>Company: LG Electronics</a:t>
            </a:r>
            <a:endParaRPr lang="en-US" sz="1600" dirty="0">
              <a:latin typeface="Times New Roman" pitchFamily="18" charset="0"/>
              <a:cs typeface="Times New Roman" pitchFamily="18" charset="0"/>
            </a:endParaRPr>
          </a:p>
          <a:p>
            <a:pPr marL="228600"/>
            <a:r>
              <a:rPr lang="en-US" sz="1600" dirty="0" smtClean="0">
                <a:latin typeface="Times New Roman" pitchFamily="18" charset="0"/>
                <a:cs typeface="Times New Roman" pitchFamily="18" charset="0"/>
              </a:rPr>
              <a:t>Address: jiny.chun@lge.com</a:t>
            </a:r>
            <a:endParaRPr lang="en-US" sz="1600" dirty="0">
              <a:latin typeface="Times New Roman" pitchFamily="18" charset="0"/>
              <a:cs typeface="Times New Roman" pitchFamily="18" charset="0"/>
            </a:endParaRPr>
          </a:p>
          <a:p>
            <a:pPr marL="228600"/>
            <a:r>
              <a:rPr lang="en-US" sz="1600" dirty="0">
                <a:latin typeface="Times New Roman" pitchFamily="18" charset="0"/>
                <a:cs typeface="Times New Roman" pitchFamily="18" charset="0"/>
              </a:rPr>
              <a:t>	</a:t>
            </a:r>
          </a:p>
          <a:p>
            <a:pPr marL="228600">
              <a:spcBef>
                <a:spcPts val="600"/>
              </a:spcBef>
              <a:spcAft>
                <a:spcPts val="600"/>
              </a:spcAft>
            </a:pPr>
            <a:r>
              <a:rPr lang="en-US" sz="1600" b="1" dirty="0">
                <a:latin typeface="Times New Roman" pitchFamily="18" charset="0"/>
                <a:cs typeface="Times New Roman" pitchFamily="18" charset="0"/>
              </a:rPr>
              <a:t>Re</a:t>
            </a:r>
            <a:r>
              <a:rPr lang="en-US"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Discussion on discovery and discovery latency</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smtClean="0">
                <a:latin typeface="Times New Roman" pitchFamily="18" charset="0"/>
                <a:cs typeface="Times New Roman" pitchFamily="18" charset="0"/>
              </a:rPr>
              <a:t>Abstract: </a:t>
            </a:r>
            <a:r>
              <a:rPr lang="en-US" sz="1600" dirty="0" smtClean="0">
                <a:latin typeface="Times New Roman" pitchFamily="18" charset="0"/>
                <a:cs typeface="Times New Roman" pitchFamily="18" charset="0"/>
              </a:rPr>
              <a:t>Summary email discussion and propose the text for discovery and discovery latency</a:t>
            </a:r>
            <a:r>
              <a:rPr lang="en-US" altLang="ko-KR" sz="1600" dirty="0" smtClean="0">
                <a:latin typeface="Times New Roman" pitchFamily="18" charset="0"/>
                <a:cs typeface="Times New Roman" pitchFamily="18" charset="0"/>
              </a:rPr>
              <a:t> in TGD </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a:latin typeface="Times New Roman" pitchFamily="18" charset="0"/>
                <a:cs typeface="Times New Roman" pitchFamily="18" charset="0"/>
              </a:rPr>
              <a:t>Purpose</a:t>
            </a:r>
            <a:r>
              <a:rPr lang="en-US" sz="1600" b="1" dirty="0" smtClean="0">
                <a:latin typeface="Times New Roman" pitchFamily="18" charset="0"/>
                <a:cs typeface="Times New Roman" pitchFamily="18" charset="0"/>
              </a:rPr>
              <a:t>:</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Discussion</a:t>
            </a:r>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Tree>
    <p:extLst>
      <p:ext uri="{BB962C8B-B14F-4D97-AF65-F5344CB8AC3E}">
        <p14:creationId xmlns="" xmlns:p14="http://schemas.microsoft.com/office/powerpoint/2010/main" val="41674081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Email discussion</a:t>
            </a:r>
            <a:endParaRPr lang="ko-KR" altLang="en-US" dirty="0"/>
          </a:p>
        </p:txBody>
      </p:sp>
      <p:sp>
        <p:nvSpPr>
          <p:cNvPr id="3" name="내용 개체 틀 2"/>
          <p:cNvSpPr>
            <a:spLocks noGrp="1"/>
          </p:cNvSpPr>
          <p:nvPr>
            <p:ph idx="1"/>
          </p:nvPr>
        </p:nvSpPr>
        <p:spPr>
          <a:xfrm>
            <a:off x="457200" y="1447800"/>
            <a:ext cx="8229600" cy="4525963"/>
          </a:xfrm>
        </p:spPr>
        <p:txBody>
          <a:bodyPr>
            <a:normAutofit/>
          </a:bodyPr>
          <a:lstStyle/>
          <a:p>
            <a:r>
              <a:rPr lang="en-US" altLang="ko-KR" sz="2400" dirty="0" err="1" smtClean="0"/>
              <a:t>Jinyoung’s</a:t>
            </a:r>
            <a:r>
              <a:rPr lang="en-US" altLang="ko-KR" sz="2400" dirty="0" smtClean="0"/>
              <a:t> opinion</a:t>
            </a:r>
          </a:p>
          <a:p>
            <a:endParaRPr lang="en-US" altLang="ko-KR" sz="2400" dirty="0" smtClean="0"/>
          </a:p>
        </p:txBody>
      </p:sp>
      <p:pic>
        <p:nvPicPr>
          <p:cNvPr id="1027" name="Picture 3"/>
          <p:cNvPicPr>
            <a:picLocks noChangeAspect="1" noChangeArrowheads="1"/>
          </p:cNvPicPr>
          <p:nvPr/>
        </p:nvPicPr>
        <p:blipFill>
          <a:blip r:embed="rId2" cstate="print"/>
          <a:srcRect/>
          <a:stretch>
            <a:fillRect/>
          </a:stretch>
        </p:blipFill>
        <p:spPr bwMode="auto">
          <a:xfrm>
            <a:off x="762000" y="1905000"/>
            <a:ext cx="7543800" cy="4505326"/>
          </a:xfrm>
          <a:prstGeom prst="rect">
            <a:avLst/>
          </a:prstGeom>
          <a:noFill/>
          <a:ln w="9525">
            <a:noFill/>
            <a:miter lim="800000"/>
            <a:headEnd/>
            <a:tailEnd/>
          </a:ln>
        </p:spPr>
      </p:pic>
    </p:spTree>
    <p:extLst>
      <p:ext uri="{BB962C8B-B14F-4D97-AF65-F5344CB8AC3E}">
        <p14:creationId xmlns="" xmlns:p14="http://schemas.microsoft.com/office/powerpoint/2010/main" val="3588061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Email </a:t>
            </a:r>
            <a:r>
              <a:rPr lang="en-US" altLang="ko-KR" dirty="0" smtClean="0"/>
              <a:t>discussion (Cont’d)</a:t>
            </a:r>
            <a:endParaRPr lang="en-US" altLang="ko-KR" dirty="0" smtClean="0"/>
          </a:p>
        </p:txBody>
      </p:sp>
      <p:sp>
        <p:nvSpPr>
          <p:cNvPr id="3" name="내용 개체 틀 2"/>
          <p:cNvSpPr>
            <a:spLocks noGrp="1"/>
          </p:cNvSpPr>
          <p:nvPr>
            <p:ph idx="1"/>
          </p:nvPr>
        </p:nvSpPr>
        <p:spPr/>
        <p:txBody>
          <a:bodyPr>
            <a:normAutofit/>
          </a:bodyPr>
          <a:lstStyle/>
          <a:p>
            <a:r>
              <a:rPr lang="en-US" altLang="ko-KR" sz="2400" dirty="0" err="1" smtClean="0"/>
              <a:t>Eldad’s</a:t>
            </a:r>
            <a:r>
              <a:rPr lang="en-US" altLang="ko-KR" sz="2400" dirty="0" smtClean="0"/>
              <a:t> opinion</a:t>
            </a:r>
          </a:p>
          <a:p>
            <a:pPr lvl="1"/>
            <a:r>
              <a:rPr lang="en-US" altLang="ko-KR" sz="2000" dirty="0" smtClean="0"/>
              <a:t>“Discovery latency between two devices is the time from the moment when both devices have been given each other identity and any required keys and are told to discover each other, to the moment when they have established a communication link</a:t>
            </a:r>
            <a:r>
              <a:rPr lang="en-US" altLang="ko-KR" sz="2000" dirty="0" smtClean="0"/>
              <a:t>”</a:t>
            </a:r>
          </a:p>
          <a:p>
            <a:pPr lvl="1"/>
            <a:endParaRPr lang="en-US" altLang="ko-KR" sz="1000" dirty="0" smtClean="0"/>
          </a:p>
          <a:p>
            <a:r>
              <a:rPr lang="en-US" altLang="ko-KR" sz="2400" dirty="0" smtClean="0"/>
              <a:t>Marco’s opinion</a:t>
            </a:r>
          </a:p>
          <a:p>
            <a:pPr lvl="1"/>
            <a:r>
              <a:rPr lang="en-US" altLang="ko-KR" sz="2000" dirty="0" smtClean="0"/>
              <a:t>15-12-0683-01-0008-definition-of-discovery-latency-in-pac</a:t>
            </a:r>
          </a:p>
          <a:p>
            <a:pPr lvl="1"/>
            <a:r>
              <a:rPr lang="en-US" altLang="ko-KR" sz="2000" dirty="0" smtClean="0">
                <a:ea typeface="굴림" charset="-127"/>
              </a:rPr>
              <a:t>“Discovery latency refers to the delay between the moment two active PAC devices are within communication range to the moment when they first discover each other. The worst-case discovery latency determines the minimum amount of time two devices need to be in communication range to ensure discovery.”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Email </a:t>
            </a:r>
            <a:r>
              <a:rPr lang="en-US" altLang="ko-KR" dirty="0" smtClean="0"/>
              <a:t>discussion (Cont’d)</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In Application matrix,</a:t>
            </a:r>
          </a:p>
          <a:p>
            <a:pPr lvl="1">
              <a:buNone/>
            </a:pPr>
            <a:r>
              <a:rPr lang="en-US" altLang="ko-KR" sz="2000" dirty="0" smtClean="0"/>
              <a:t>(2) Discovery latency, </a:t>
            </a:r>
            <a:r>
              <a:rPr lang="en-US" altLang="ko-KR" sz="2000" dirty="0" err="1" smtClean="0"/>
              <a:t>mS.</a:t>
            </a:r>
            <a:r>
              <a:rPr lang="en-US" altLang="ko-KR" sz="2000" dirty="0" smtClean="0"/>
              <a:t> Low: 20-50mS; Med 50-200mS; High &gt; 200mS</a:t>
            </a:r>
          </a:p>
          <a:p>
            <a:pPr lvl="1">
              <a:buNone/>
            </a:pPr>
            <a:r>
              <a:rPr lang="en-US" altLang="ko-KR" sz="2000" dirty="0" smtClean="0"/>
              <a:t>(3) Data latency, </a:t>
            </a:r>
            <a:r>
              <a:rPr lang="en-US" altLang="ko-KR" sz="2000" dirty="0" err="1" smtClean="0"/>
              <a:t>mS.</a:t>
            </a:r>
            <a:r>
              <a:rPr lang="en-US" altLang="ko-KR" sz="2000" dirty="0" smtClean="0"/>
              <a:t> Very low 5-10mS; Low 10-20mS; Med 20-100mS; High &gt; 100mS</a:t>
            </a:r>
          </a:p>
          <a:p>
            <a:pPr lvl="1">
              <a:buNone/>
            </a:pPr>
            <a:endParaRPr lang="en-US" altLang="ko-KR" sz="2000" dirty="0" smtClean="0"/>
          </a:p>
          <a:p>
            <a:r>
              <a:rPr lang="en-US" altLang="ko-KR" sz="2800" dirty="0" smtClean="0">
                <a:solidFill>
                  <a:srgbClr val="0033CC"/>
                </a:solidFill>
              </a:rPr>
              <a:t>Summary</a:t>
            </a:r>
          </a:p>
          <a:p>
            <a:pPr lvl="1"/>
            <a:r>
              <a:rPr lang="en-US" altLang="ko-KR" sz="2400" dirty="0" smtClean="0">
                <a:solidFill>
                  <a:srgbClr val="0033CC"/>
                </a:solidFill>
              </a:rPr>
              <a:t>It is difficult to define discovery latency as the exact trusted values because the references said different values and it depends on PAC system design.</a:t>
            </a:r>
          </a:p>
          <a:p>
            <a:pPr lvl="1">
              <a:buNone/>
            </a:pPr>
            <a:endParaRPr lang="en-US" altLang="ko-KR" sz="20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My proposal</a:t>
            </a:r>
            <a:endParaRPr lang="ko-KR" altLang="en-US" dirty="0"/>
          </a:p>
        </p:txBody>
      </p:sp>
      <p:sp>
        <p:nvSpPr>
          <p:cNvPr id="3" name="내용 개체 틀 2"/>
          <p:cNvSpPr>
            <a:spLocks noGrp="1"/>
          </p:cNvSpPr>
          <p:nvPr>
            <p:ph idx="1"/>
          </p:nvPr>
        </p:nvSpPr>
        <p:spPr>
          <a:xfrm>
            <a:off x="457200" y="1447800"/>
            <a:ext cx="8229600" cy="4525963"/>
          </a:xfrm>
        </p:spPr>
        <p:txBody>
          <a:bodyPr>
            <a:normAutofit/>
          </a:bodyPr>
          <a:lstStyle/>
          <a:p>
            <a:r>
              <a:rPr lang="en-US" altLang="ko-KR" sz="2400" dirty="0" smtClean="0"/>
              <a:t>So I suggest writing the </a:t>
            </a:r>
            <a:r>
              <a:rPr lang="en-US" altLang="ko-KR" sz="2400" dirty="0" err="1" smtClean="0"/>
              <a:t>belows</a:t>
            </a:r>
            <a:r>
              <a:rPr lang="en-US" altLang="ko-KR" sz="2400" dirty="0" smtClean="0"/>
              <a:t> in 7.6.1 Discovery latency.</a:t>
            </a:r>
          </a:p>
          <a:p>
            <a:pPr lvl="1"/>
            <a:r>
              <a:rPr lang="en-US" altLang="ko-KR" sz="2000" dirty="0" smtClean="0"/>
              <a:t>Definition</a:t>
            </a:r>
            <a:endParaRPr lang="en-US" altLang="ko-KR" sz="2000" dirty="0" smtClean="0"/>
          </a:p>
          <a:p>
            <a:pPr lvl="1"/>
            <a:r>
              <a:rPr lang="en-US" altLang="ko-KR" sz="2000" dirty="0" smtClean="0"/>
              <a:t>Brief requirement</a:t>
            </a:r>
          </a:p>
          <a:p>
            <a:pPr lvl="1"/>
            <a:endParaRPr lang="en-US" altLang="ko-KR" sz="1000" dirty="0" smtClean="0"/>
          </a:p>
          <a:p>
            <a:r>
              <a:rPr lang="en-US" altLang="ko-KR" sz="2400" dirty="0" smtClean="0"/>
              <a:t>The proposed text</a:t>
            </a:r>
          </a:p>
          <a:p>
            <a:pPr lvl="1">
              <a:buNone/>
            </a:pPr>
            <a:endParaRPr lang="en-US" altLang="ko-KR" sz="2400" dirty="0" smtClean="0"/>
          </a:p>
        </p:txBody>
      </p:sp>
      <p:sp>
        <p:nvSpPr>
          <p:cNvPr id="5" name="TextBox 4"/>
          <p:cNvSpPr txBox="1"/>
          <p:nvPr/>
        </p:nvSpPr>
        <p:spPr>
          <a:xfrm>
            <a:off x="762000" y="3276600"/>
            <a:ext cx="7467600" cy="3046988"/>
          </a:xfrm>
          <a:prstGeom prst="rect">
            <a:avLst/>
          </a:prstGeom>
          <a:noFill/>
          <a:ln>
            <a:solidFill>
              <a:schemeClr val="tx1"/>
            </a:solidFill>
          </a:ln>
        </p:spPr>
        <p:txBody>
          <a:bodyPr wrap="square" rtlCol="0">
            <a:spAutoFit/>
          </a:bodyPr>
          <a:lstStyle/>
          <a:p>
            <a:r>
              <a:rPr lang="en-GB" altLang="ko-KR" sz="1600" b="1" dirty="0" smtClean="0">
                <a:latin typeface="Times New Roman" pitchFamily="18" charset="0"/>
                <a:cs typeface="Times New Roman" pitchFamily="18" charset="0"/>
              </a:rPr>
              <a:t>7.6 Latency</a:t>
            </a:r>
            <a:endParaRPr lang="ko-KR" altLang="ko-KR" sz="1600" b="1" dirty="0" smtClean="0">
              <a:latin typeface="Times New Roman" pitchFamily="18" charset="0"/>
              <a:cs typeface="Times New Roman" pitchFamily="18" charset="0"/>
            </a:endParaRPr>
          </a:p>
          <a:p>
            <a:r>
              <a:rPr lang="en-GB" altLang="ko-KR" sz="1600" b="1" dirty="0" smtClean="0">
                <a:latin typeface="Times New Roman" pitchFamily="18" charset="0"/>
                <a:cs typeface="Times New Roman" pitchFamily="18" charset="0"/>
              </a:rPr>
              <a:t>7.6.1 Discovery latency</a:t>
            </a:r>
            <a:endParaRPr lang="ko-KR" altLang="ko-KR" sz="1600" b="1" dirty="0" smtClean="0">
              <a:latin typeface="Times New Roman" pitchFamily="18" charset="0"/>
              <a:cs typeface="Times New Roman" pitchFamily="18" charset="0"/>
            </a:endParaRPr>
          </a:p>
          <a:p>
            <a:r>
              <a:rPr lang="en-GB" altLang="ko-KR" sz="1600" u="sng" dirty="0" smtClean="0">
                <a:solidFill>
                  <a:srgbClr val="0033CC"/>
                </a:solidFill>
                <a:latin typeface="Times New Roman" pitchFamily="18" charset="0"/>
                <a:cs typeface="Times New Roman" pitchFamily="18" charset="0"/>
              </a:rPr>
              <a:t>Discovery latency is the time from moment when PD first transmits or receives the discovery signal to moment before the PD establishes a communication link.</a:t>
            </a:r>
            <a:endParaRPr lang="ko-KR" altLang="ko-KR" sz="1600" u="sng" dirty="0" smtClean="0">
              <a:solidFill>
                <a:srgbClr val="0033CC"/>
              </a:solidFill>
              <a:latin typeface="Times New Roman" pitchFamily="18" charset="0"/>
              <a:cs typeface="Times New Roman" pitchFamily="18" charset="0"/>
            </a:endParaRPr>
          </a:p>
          <a:p>
            <a:r>
              <a:rPr lang="en-GB" altLang="ko-KR" sz="1600" u="sng" dirty="0" smtClean="0">
                <a:solidFill>
                  <a:srgbClr val="0033CC"/>
                </a:solidFill>
                <a:latin typeface="Times New Roman" pitchFamily="18" charset="0"/>
                <a:cs typeface="Times New Roman" pitchFamily="18" charset="0"/>
              </a:rPr>
              <a:t>IEEE802.15.8 shall support the </a:t>
            </a:r>
            <a:r>
              <a:rPr lang="en-GB" altLang="ko-KR" sz="1600" u="sng" dirty="0" smtClean="0">
                <a:solidFill>
                  <a:srgbClr val="0033CC"/>
                </a:solidFill>
                <a:latin typeface="Times New Roman" pitchFamily="18" charset="0"/>
                <a:cs typeface="Times New Roman" pitchFamily="18" charset="0"/>
              </a:rPr>
              <a:t>minimum latency </a:t>
            </a:r>
            <a:r>
              <a:rPr lang="en-GB" altLang="ko-KR" sz="1600" u="sng" dirty="0" smtClean="0">
                <a:solidFill>
                  <a:srgbClr val="0033CC"/>
                </a:solidFill>
                <a:latin typeface="Times New Roman" pitchFamily="18" charset="0"/>
                <a:cs typeface="Times New Roman" pitchFamily="18" charset="0"/>
              </a:rPr>
              <a:t>but </a:t>
            </a:r>
            <a:r>
              <a:rPr lang="en-GB" altLang="ko-KR" sz="1600" u="sng" dirty="0" smtClean="0">
                <a:solidFill>
                  <a:srgbClr val="0033CC"/>
                </a:solidFill>
                <a:latin typeface="Times New Roman" pitchFamily="18" charset="0"/>
                <a:cs typeface="Times New Roman" pitchFamily="18" charset="0"/>
              </a:rPr>
              <a:t>there is a trade-off between the latency and </a:t>
            </a:r>
            <a:r>
              <a:rPr lang="en-GB" altLang="ko-KR" sz="1600" u="sng" dirty="0" smtClean="0">
                <a:solidFill>
                  <a:srgbClr val="0033CC"/>
                </a:solidFill>
                <a:latin typeface="Times New Roman" pitchFamily="18" charset="0"/>
                <a:cs typeface="Times New Roman" pitchFamily="18" charset="0"/>
              </a:rPr>
              <a:t>power consumption.</a:t>
            </a:r>
            <a:endParaRPr lang="ko-KR" altLang="ko-KR" sz="1600" u="sng" dirty="0" smtClean="0">
              <a:solidFill>
                <a:srgbClr val="0033CC"/>
              </a:solidFill>
              <a:latin typeface="Times New Roman" pitchFamily="18" charset="0"/>
              <a:cs typeface="Times New Roman" pitchFamily="18" charset="0"/>
            </a:endParaRPr>
          </a:p>
          <a:p>
            <a:r>
              <a:rPr lang="en-GB" altLang="ko-KR" sz="1600" dirty="0" smtClean="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 </a:t>
            </a:r>
            <a:endParaRPr lang="ko-KR" altLang="ko-KR" sz="1600" dirty="0" smtClean="0">
              <a:latin typeface="Times New Roman" pitchFamily="18" charset="0"/>
              <a:cs typeface="Times New Roman" pitchFamily="18" charset="0"/>
            </a:endParaRPr>
          </a:p>
          <a:p>
            <a:r>
              <a:rPr lang="en-GB" altLang="ko-KR" sz="1600" b="1" dirty="0" smtClean="0">
                <a:latin typeface="Times New Roman" pitchFamily="18" charset="0"/>
                <a:cs typeface="Times New Roman" pitchFamily="18" charset="0"/>
              </a:rPr>
              <a:t>7.6.2 Data latency</a:t>
            </a:r>
            <a:endParaRPr lang="ko-KR" altLang="ko-KR" sz="1600" b="1" dirty="0" smtClean="0">
              <a:latin typeface="Times New Roman" pitchFamily="18" charset="0"/>
              <a:cs typeface="Times New Roman" pitchFamily="18" charset="0"/>
            </a:endParaRPr>
          </a:p>
          <a:p>
            <a:r>
              <a:rPr lang="en-GB" altLang="ko-KR" sz="1600" dirty="0" smtClean="0">
                <a:latin typeface="Times New Roman" pitchFamily="18" charset="0"/>
                <a:cs typeface="Times New Roman" pitchFamily="18" charset="0"/>
              </a:rPr>
              <a:t>IEEE 802.15.8 shall support differentiated data latency requirements of the supported </a:t>
            </a:r>
            <a:r>
              <a:rPr lang="en-GB" altLang="ko-KR" sz="1600" dirty="0" err="1" smtClean="0">
                <a:latin typeface="Times New Roman" pitchFamily="18" charset="0"/>
                <a:cs typeface="Times New Roman" pitchFamily="18" charset="0"/>
              </a:rPr>
              <a:t>QoS</a:t>
            </a:r>
            <a:r>
              <a:rPr lang="en-GB" altLang="ko-KR" sz="1600" dirty="0" smtClean="0">
                <a:latin typeface="Times New Roman" pitchFamily="18" charset="0"/>
                <a:cs typeface="Times New Roman" pitchFamily="18" charset="0"/>
              </a:rPr>
              <a:t> classes.</a:t>
            </a:r>
            <a:endParaRPr lang="ko-KR" altLang="ko-KR" sz="1600" dirty="0" smtClean="0">
              <a:latin typeface="Times New Roman" pitchFamily="18" charset="0"/>
              <a:cs typeface="Times New Roman" pitchFamily="18" charset="0"/>
            </a:endParaRPr>
          </a:p>
          <a:p>
            <a:r>
              <a:rPr lang="en-GB" altLang="ko-KR" sz="1600" dirty="0" smtClean="0">
                <a:latin typeface="Times New Roman" pitchFamily="18" charset="0"/>
                <a:cs typeface="Times New Roman" pitchFamily="18" charset="0"/>
              </a:rPr>
              <a:t>IEEE 802.15.8 shall support low data latency (TBD) communication </a:t>
            </a:r>
            <a:endParaRPr lang="ko-KR" altLang="ko-KR" sz="1600" dirty="0" smtClean="0">
              <a:latin typeface="Times New Roman" pitchFamily="18" charset="0"/>
              <a:cs typeface="Times New Roman" pitchFamily="18" charset="0"/>
            </a:endParaRPr>
          </a:p>
          <a:p>
            <a:pPr lvl="0"/>
            <a:r>
              <a:rPr lang="en-GB" altLang="ko-KR" sz="1600" strike="sngStrike" dirty="0" smtClean="0">
                <a:solidFill>
                  <a:srgbClr val="FF0000"/>
                </a:solidFill>
                <a:latin typeface="Times New Roman" pitchFamily="18" charset="0"/>
                <a:cs typeface="Times New Roman" pitchFamily="18" charset="0"/>
              </a:rPr>
              <a:t>Comments: Add definition of discovery latency and data latency</a:t>
            </a:r>
            <a:endParaRPr lang="ko-KR" altLang="en-US" sz="1600" strike="sngStrike" dirty="0">
              <a:solidFill>
                <a:srgbClr val="FF0000"/>
              </a:solidFill>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174998</TotalTime>
  <Words>299</Words>
  <Application>Microsoft Office PowerPoint</Application>
  <PresentationFormat>화면 슬라이드 쇼(4:3)</PresentationFormat>
  <Paragraphs>45</Paragraphs>
  <Slides>5</Slides>
  <Notes>1</Notes>
  <HiddenSlides>0</HiddenSlides>
  <MMClips>0</MMClips>
  <ScaleCrop>false</ScaleCrop>
  <HeadingPairs>
    <vt:vector size="4" baseType="variant">
      <vt:variant>
        <vt:lpstr>테마</vt:lpstr>
      </vt:variant>
      <vt:variant>
        <vt:i4>2</vt:i4>
      </vt:variant>
      <vt:variant>
        <vt:lpstr>슬라이드 제목</vt:lpstr>
      </vt:variant>
      <vt:variant>
        <vt:i4>5</vt:i4>
      </vt:variant>
    </vt:vector>
  </HeadingPairs>
  <TitlesOfParts>
    <vt:vector size="7" baseType="lpstr">
      <vt:lpstr>Office Theme</vt:lpstr>
      <vt:lpstr>Custom Design</vt:lpstr>
      <vt:lpstr>슬라이드 1</vt:lpstr>
      <vt:lpstr>Email discussion</vt:lpstr>
      <vt:lpstr>Email discussion (Cont’d)</vt:lpstr>
      <vt:lpstr>Email discussion (Cont’d)</vt:lpstr>
      <vt:lpstr>My proposal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creator>Jinyoung Chun</dc:creator>
  <cp:keywords/>
  <cp:lastModifiedBy>jiny.chun</cp:lastModifiedBy>
  <cp:revision>2818</cp:revision>
  <dcterms:created xsi:type="dcterms:W3CDTF">2010-05-03T18:32:55Z</dcterms:created>
  <dcterms:modified xsi:type="dcterms:W3CDTF">2013-01-09T05:22:42Z</dcterms:modified>
</cp:coreProperties>
</file>